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89" r:id="rId6"/>
    <p:sldId id="290" r:id="rId7"/>
    <p:sldId id="291" r:id="rId8"/>
    <p:sldId id="292" r:id="rId9"/>
    <p:sldId id="257" r:id="rId10"/>
    <p:sldId id="261" r:id="rId11"/>
    <p:sldId id="263" r:id="rId12"/>
    <p:sldId id="264" r:id="rId13"/>
    <p:sldId id="265" r:id="rId14"/>
    <p:sldId id="266" r:id="rId15"/>
    <p:sldId id="267" r:id="rId16"/>
    <p:sldId id="26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08" r:id="rId36"/>
    <p:sldId id="309" r:id="rId37"/>
    <p:sldId id="286" r:id="rId38"/>
    <p:sldId id="287" r:id="rId39"/>
    <p:sldId id="288" r:id="rId40"/>
    <p:sldId id="310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2" r:id="rId50"/>
    <p:sldId id="318" r:id="rId51"/>
    <p:sldId id="303" r:id="rId52"/>
    <p:sldId id="304" r:id="rId53"/>
    <p:sldId id="305" r:id="rId54"/>
    <p:sldId id="306" r:id="rId55"/>
    <p:sldId id="307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中央大學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 smtClean="0"/>
              <a:t>他不難，應該</a:t>
            </a:r>
            <a:endParaRPr lang="zh-TW" altLang="en-US" sz="3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344658"/>
            <a:ext cx="4083938" cy="30629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72" y="5303530"/>
            <a:ext cx="1425074" cy="12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Python, why?(1)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簡單好上手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培養大概程式的概念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通常也不用過多去瞭解它的特性</a:t>
            </a:r>
            <a:endParaRPr lang="en-US" altLang="zh-TW" dirty="0" smtClean="0"/>
          </a:p>
          <a:p>
            <a:r>
              <a:rPr lang="zh-TW" altLang="en-US" dirty="0" smtClean="0"/>
              <a:t>用途極為廣泛</a:t>
            </a:r>
            <a:endParaRPr lang="en-US" altLang="zh-TW" dirty="0" smtClean="0"/>
          </a:p>
          <a:p>
            <a:pPr lvl="1"/>
            <a:r>
              <a:rPr lang="zh-TW" altLang="en-US" dirty="0"/>
              <a:t>網頁</a:t>
            </a:r>
            <a:r>
              <a:rPr lang="zh-TW" altLang="en-US" dirty="0" smtClean="0"/>
              <a:t>、資料科學、圖表分析、小算盤、遊戲、文書、腳本、使用者介面開發</a:t>
            </a:r>
            <a:endParaRPr lang="en-US" altLang="zh-TW" dirty="0" smtClean="0"/>
          </a:p>
          <a:p>
            <a:r>
              <a:rPr lang="zh-TW" altLang="en-US" dirty="0" smtClean="0"/>
              <a:t>直譯的特性</a:t>
            </a:r>
            <a:endParaRPr lang="en-US" altLang="zh-TW" dirty="0" smtClean="0"/>
          </a:p>
          <a:p>
            <a:pPr lvl="1"/>
            <a:r>
              <a:rPr lang="zh-TW" altLang="en-US" dirty="0"/>
              <a:t>效果</a:t>
            </a:r>
            <a:r>
              <a:rPr lang="zh-TW" altLang="en-US" dirty="0" smtClean="0"/>
              <a:t>立竿見影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83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Python, why</a:t>
            </a:r>
            <a:r>
              <a:rPr lang="en-US" altLang="zh-TW" dirty="0" smtClean="0"/>
              <a:t>?(2)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程式語法簡潔且易懂</a:t>
            </a:r>
            <a:endParaRPr lang="en-US" altLang="zh-TW" dirty="0"/>
          </a:p>
          <a:p>
            <a:pPr lvl="1"/>
            <a:r>
              <a:rPr lang="zh-TW" altLang="en-US" dirty="0"/>
              <a:t>強大且龐大的社群支援</a:t>
            </a:r>
            <a:r>
              <a:rPr lang="en-US" altLang="zh-TW" dirty="0"/>
              <a:t>(</a:t>
            </a:r>
            <a:r>
              <a:rPr lang="zh-TW" altLang="en-US" dirty="0"/>
              <a:t>許多人無償幫你寫許多現呈的工具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Built-in function </a:t>
            </a:r>
            <a:r>
              <a:rPr lang="zh-TW" altLang="en-US" dirty="0" smtClean="0"/>
              <a:t>豐富</a:t>
            </a:r>
            <a:endParaRPr lang="en-US" altLang="zh-TW" dirty="0" smtClean="0"/>
          </a:p>
          <a:p>
            <a:r>
              <a:rPr lang="zh-TW" altLang="en-US" dirty="0"/>
              <a:t>不使用</a:t>
            </a:r>
            <a:r>
              <a:rPr lang="zh-TW" altLang="en-US" dirty="0" smtClean="0"/>
              <a:t>分號</a:t>
            </a:r>
            <a:endParaRPr lang="en-US" altLang="zh-TW" dirty="0" smtClean="0"/>
          </a:p>
          <a:p>
            <a:r>
              <a:rPr lang="zh-TW" altLang="en-US" dirty="0" smtClean="0"/>
              <a:t>速度能夠不慢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en-US" altLang="zh-TW" dirty="0"/>
              <a:t>, why</a:t>
            </a:r>
            <a:r>
              <a:rPr lang="en-US" altLang="zh-TW" dirty="0" smtClean="0"/>
              <a:t>?(3)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dirty="0"/>
              <a:t>學校規定</a:t>
            </a:r>
            <a:endParaRPr lang="en-US" altLang="zh-TW" sz="5000" dirty="0" smtClean="0"/>
          </a:p>
          <a:p>
            <a:pPr marL="0" indent="0" algn="ctr">
              <a:buNone/>
            </a:pPr>
            <a:r>
              <a:rPr lang="zh-TW" altLang="en-US" sz="5000" dirty="0" smtClean="0"/>
              <a:t>啊就學校規定我們教 </a:t>
            </a:r>
            <a:r>
              <a:rPr lang="en-US" altLang="zh-TW" sz="5000" dirty="0" smtClean="0"/>
              <a:t>Python </a:t>
            </a:r>
          </a:p>
          <a:p>
            <a:pPr marL="0" indent="0" algn="ctr">
              <a:buNone/>
            </a:pPr>
            <a:r>
              <a:rPr lang="zh-TW" altLang="en-US" sz="5000" dirty="0" smtClean="0"/>
              <a:t>不然</a:t>
            </a:r>
            <a:r>
              <a:rPr lang="zh-TW" altLang="en-US" sz="5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150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教學大綱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Variables(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Operator, operand(</a:t>
            </a:r>
            <a:r>
              <a:rPr lang="zh-TW" altLang="en-US" dirty="0" smtClean="0"/>
              <a:t>運算元與運算子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Expression(</a:t>
            </a:r>
            <a:r>
              <a:rPr lang="zh-TW" altLang="en-US" dirty="0" smtClean="0"/>
              <a:t>表達式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Condition Control(</a:t>
            </a:r>
            <a:r>
              <a:rPr lang="zh-TW" altLang="en-US" dirty="0" smtClean="0"/>
              <a:t>條件控制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Loop(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Function(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Built-in function(Python </a:t>
            </a:r>
            <a:r>
              <a:rPr lang="zh-TW" altLang="en-US" dirty="0" smtClean="0"/>
              <a:t>內建函式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如果你想知道更</a:t>
            </a:r>
            <a:r>
              <a:rPr lang="zh-TW" altLang="en-US" dirty="0" smtClean="0"/>
              <a:t>多</a:t>
            </a:r>
            <a:r>
              <a:rPr lang="en-US" altLang="zh-TW" dirty="0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8062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謹記</a:t>
            </a:r>
            <a:r>
              <a:rPr lang="zh-TW" altLang="en-US" dirty="0"/>
              <a:t>數</a:t>
            </a:r>
            <a:r>
              <a:rPr lang="zh-TW" altLang="en-US" dirty="0" smtClean="0"/>
              <a:t>點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多數的基礎概念都通用</a:t>
            </a:r>
            <a:endParaRPr lang="en-US" altLang="zh-TW" dirty="0" smtClean="0"/>
          </a:p>
          <a:p>
            <a:pPr lvl="1"/>
            <a:r>
              <a:rPr lang="zh-TW" altLang="en-US" dirty="0"/>
              <a:t>這也是為</a:t>
            </a:r>
            <a:r>
              <a:rPr lang="zh-TW" altLang="en-US" dirty="0" smtClean="0"/>
              <a:t>甚麼推薦使用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/>
              <a:t>多數</a:t>
            </a:r>
            <a:r>
              <a:rPr lang="zh-TW" altLang="en-US" dirty="0" smtClean="0"/>
              <a:t>的工程科學都追求標準統一</a:t>
            </a:r>
            <a:endParaRPr lang="en-US" altLang="zh-TW" dirty="0" smtClean="0"/>
          </a:p>
          <a:p>
            <a:pPr lvl="1"/>
            <a:r>
              <a:rPr lang="zh-TW" altLang="en-US" dirty="0"/>
              <a:t>不同</a:t>
            </a:r>
            <a:r>
              <a:rPr lang="zh-TW" altLang="en-US" dirty="0" smtClean="0"/>
              <a:t>平台同樣的輸入該有同樣的輸出</a:t>
            </a:r>
            <a:endParaRPr lang="en-US" altLang="zh-TW" dirty="0" smtClean="0"/>
          </a:p>
          <a:p>
            <a:r>
              <a:rPr lang="zh-TW" altLang="en-US" dirty="0"/>
              <a:t>多數</a:t>
            </a:r>
            <a:r>
              <a:rPr lang="zh-TW" altLang="en-US" dirty="0" smtClean="0"/>
              <a:t>的語言都有其目的，少有整體優劣之分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C/C++ </a:t>
            </a:r>
            <a:r>
              <a:rPr lang="zh-TW" altLang="en-US" dirty="0" smtClean="0"/>
              <a:t>夠快，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夠泛用，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內容夠豐富</a:t>
            </a:r>
            <a:endParaRPr lang="en-US" altLang="zh-TW" dirty="0" smtClean="0"/>
          </a:p>
          <a:p>
            <a:r>
              <a:rPr lang="zh-TW" altLang="en-US" dirty="0"/>
              <a:t>多數</a:t>
            </a:r>
            <a:r>
              <a:rPr lang="zh-TW" altLang="en-US" dirty="0" smtClean="0"/>
              <a:t>的語言需要靠實作去精通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如果你基於功利主義想以此維生，請確保你至少不討厭他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2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教學的最後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4" y="1738166"/>
            <a:ext cx="973590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貯存值的地方</a:t>
            </a:r>
            <a:endParaRPr lang="en-US" altLang="zh-TW" dirty="0" smtClean="0"/>
          </a:p>
          <a:p>
            <a:r>
              <a:rPr lang="zh-TW" altLang="en-US" dirty="0"/>
              <a:t>暫時放著以後要</a:t>
            </a:r>
            <a:r>
              <a:rPr lang="zh-TW" altLang="en-US" dirty="0" smtClean="0"/>
              <a:t>用</a:t>
            </a:r>
            <a:endParaRPr lang="en-US" altLang="zh-TW" dirty="0" smtClean="0"/>
          </a:p>
          <a:p>
            <a:r>
              <a:rPr lang="zh-TW" altLang="en-US" dirty="0" smtClean="0"/>
              <a:t>每個變數有屬於它該有的型別</a:t>
            </a:r>
            <a:r>
              <a:rPr lang="en-US" altLang="zh-TW" dirty="0" smtClean="0"/>
              <a:t>(type)</a:t>
            </a:r>
          </a:p>
          <a:p>
            <a:pPr lvl="1"/>
            <a:r>
              <a:rPr lang="zh-TW" altLang="en-US" dirty="0" smtClean="0"/>
              <a:t>型別的意義</a:t>
            </a:r>
            <a:endParaRPr lang="en-US" altLang="zh-TW" dirty="0" smtClean="0"/>
          </a:p>
          <a:p>
            <a:r>
              <a:rPr lang="en-US" altLang="zh-TW" dirty="0" smtClean="0"/>
              <a:t>Python </a:t>
            </a:r>
            <a:r>
              <a:rPr lang="zh-TW" altLang="en-US" dirty="0" smtClean="0"/>
              <a:t>屬於動態型別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 去指定一個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給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右邊的東西放進左邊</a:t>
            </a:r>
            <a:r>
              <a:rPr lang="zh-TW" altLang="en-US" dirty="0" smtClean="0"/>
              <a:t>，從此左邊表示右邊</a:t>
            </a:r>
            <a:endParaRPr lang="en-US" altLang="zh-TW" dirty="0" smtClean="0"/>
          </a:p>
          <a:p>
            <a:r>
              <a:rPr lang="zh-TW" altLang="en-US" dirty="0"/>
              <a:t>指定後</a:t>
            </a:r>
            <a:r>
              <a:rPr lang="zh-TW" altLang="en-US" dirty="0" smtClean="0"/>
              <a:t>，就能夠自由使用該變數</a:t>
            </a:r>
            <a:endParaRPr lang="en-US" altLang="zh-TW" dirty="0" smtClean="0"/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你能夠使用沒有被指定的變數嗎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896" y="1710676"/>
            <a:ext cx="1759142" cy="1400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82" y="1710676"/>
            <a:ext cx="3384566" cy="48554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896" y="3268099"/>
            <a:ext cx="2084821" cy="29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Type(</a:t>
            </a:r>
            <a:r>
              <a:rPr lang="zh-TW" altLang="en-US" dirty="0" smtClean="0"/>
              <a:t>型別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為甚麼要有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因為電腦比你想得「笨」</a:t>
            </a:r>
            <a:endParaRPr lang="en-US" altLang="zh-TW" dirty="0" smtClean="0"/>
          </a:p>
          <a:p>
            <a:pPr lvl="1"/>
            <a:r>
              <a:rPr lang="zh-TW" altLang="en-US" dirty="0"/>
              <a:t>你</a:t>
            </a:r>
            <a:r>
              <a:rPr lang="zh-TW" altLang="en-US" dirty="0" smtClean="0"/>
              <a:t>必須詳細告訴它</a:t>
            </a:r>
            <a:r>
              <a:rPr lang="zh-TW" altLang="en-US" dirty="0"/>
              <a:t>不同類型</a:t>
            </a:r>
            <a:r>
              <a:rPr lang="zh-TW" altLang="en-US" dirty="0" smtClean="0"/>
              <a:t>資料該怎麼處理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因為對電腦來說，所有資料都是 </a:t>
            </a:r>
            <a:r>
              <a:rPr lang="en-US" altLang="zh-TW" dirty="0" smtClean="0"/>
              <a:t>10001010</a:t>
            </a:r>
            <a:endParaRPr lang="en-US" altLang="zh-TW" dirty="0"/>
          </a:p>
          <a:p>
            <a:pPr lvl="1"/>
            <a:r>
              <a:rPr lang="zh-TW" altLang="en-US" dirty="0" smtClean="0"/>
              <a:t>差別在於你告訴它該怎麼看待資料</a:t>
            </a:r>
            <a:endParaRPr lang="en-US" altLang="zh-TW" dirty="0" smtClean="0"/>
          </a:p>
          <a:p>
            <a:r>
              <a:rPr lang="zh-TW" altLang="en-US" dirty="0" smtClean="0"/>
              <a:t>如果你寫過 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，那麼你會發現我不用「宣告」變數</a:t>
            </a:r>
            <a:endParaRPr lang="en-US" altLang="zh-TW" dirty="0" smtClean="0"/>
          </a:p>
          <a:p>
            <a:r>
              <a:rPr lang="zh-TW" altLang="en-US" dirty="0"/>
              <a:t>因為 </a:t>
            </a:r>
            <a:r>
              <a:rPr lang="en-US" altLang="zh-TW" dirty="0"/>
              <a:t>Python </a:t>
            </a:r>
            <a:r>
              <a:rPr lang="zh-TW" altLang="en-US" dirty="0" smtClean="0"/>
              <a:t>是「動態型別」</a:t>
            </a:r>
            <a:endParaRPr lang="en-US" altLang="zh-TW" dirty="0" smtClean="0"/>
          </a:p>
          <a:p>
            <a:r>
              <a:rPr lang="zh-TW" altLang="en-US" dirty="0" smtClean="0"/>
              <a:t>變數會在指定</a:t>
            </a:r>
            <a:r>
              <a:rPr lang="en-US" altLang="zh-TW" dirty="0" smtClean="0"/>
              <a:t>(“=”)</a:t>
            </a:r>
            <a:r>
              <a:rPr lang="zh-TW" altLang="en-US" dirty="0" smtClean="0"/>
              <a:t>的時候決定型別</a:t>
            </a:r>
            <a:endParaRPr lang="en-US" altLang="zh-TW" dirty="0" smtClean="0"/>
          </a:p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你們想像看看不同型別對電腦來說可能的差異</a:t>
            </a:r>
            <a:r>
              <a:rPr lang="en-US" altLang="zh-TW" dirty="0" smtClean="0"/>
              <a:t>?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91" y="1920664"/>
            <a:ext cx="1990396" cy="13754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07" y="3544453"/>
            <a:ext cx="3662061" cy="12064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958" y="5138235"/>
            <a:ext cx="3070358" cy="12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Type(</a:t>
            </a:r>
            <a:r>
              <a:rPr lang="zh-TW" altLang="en-US" dirty="0" smtClean="0"/>
              <a:t>型別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常見的</a:t>
            </a:r>
            <a:r>
              <a:rPr lang="en-US" altLang="zh-TW" dirty="0" smtClean="0"/>
              <a:t>(Python)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最常見的型別，定義跟數學的整數一樣</a:t>
            </a:r>
            <a:endParaRPr lang="en-US" altLang="zh-TW" dirty="0" smtClean="0"/>
          </a:p>
          <a:p>
            <a:r>
              <a:rPr lang="zh-TW" altLang="en-US" dirty="0" smtClean="0"/>
              <a:t>浮點數</a:t>
            </a:r>
            <a:r>
              <a:rPr lang="en-US" altLang="zh-TW" dirty="0" smtClean="0"/>
              <a:t>(float)</a:t>
            </a:r>
          </a:p>
          <a:p>
            <a:pPr lvl="1"/>
            <a:r>
              <a:rPr lang="zh-TW" altLang="en-US" dirty="0"/>
              <a:t>包含各種低於整數的</a:t>
            </a:r>
            <a:r>
              <a:rPr lang="zh-TW" altLang="en-US" dirty="0" smtClean="0"/>
              <a:t>數值運算特性</a:t>
            </a:r>
            <a:endParaRPr lang="en-US" altLang="zh-TW" dirty="0" smtClean="0"/>
          </a:p>
          <a:p>
            <a:pPr lvl="1"/>
            <a:r>
              <a:rPr lang="zh-TW" altLang="en-US" dirty="0"/>
              <a:t>與整數</a:t>
            </a:r>
            <a:r>
              <a:rPr lang="zh-TW" altLang="en-US" dirty="0" smtClean="0"/>
              <a:t>接觸有傳染性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任何數字操作出現需要的時候，就會變成浮點數</a:t>
            </a:r>
            <a:endParaRPr lang="en-US" altLang="zh-TW" dirty="0" smtClean="0"/>
          </a:p>
          <a:p>
            <a:r>
              <a:rPr lang="zh-TW" altLang="en-US" dirty="0" smtClean="0"/>
              <a:t>布林值</a:t>
            </a:r>
            <a:r>
              <a:rPr lang="en-US" altLang="zh-TW" dirty="0" smtClean="0"/>
              <a:t>(bool)</a:t>
            </a:r>
          </a:p>
          <a:p>
            <a:pPr lvl="1"/>
            <a:r>
              <a:rPr lang="zh-TW" altLang="en-US" dirty="0" smtClean="0"/>
              <a:t>表達是非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表達比較結果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56" y="4523232"/>
            <a:ext cx="2334780" cy="2140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00" y="5026630"/>
            <a:ext cx="1852468" cy="11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Type(</a:t>
            </a:r>
            <a:r>
              <a:rPr lang="zh-TW" altLang="en-US" dirty="0"/>
              <a:t>型別</a:t>
            </a:r>
            <a:r>
              <a:rPr lang="en-US" altLang="zh-TW" dirty="0"/>
              <a:t>)</a:t>
            </a:r>
            <a:r>
              <a:rPr lang="zh-TW" altLang="en-US" dirty="0"/>
              <a:t> 常見的</a:t>
            </a:r>
            <a:r>
              <a:rPr lang="en-US" altLang="zh-TW" dirty="0"/>
              <a:t>(Python)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陣列</a:t>
            </a:r>
            <a:r>
              <a:rPr lang="en-US" altLang="zh-TW" dirty="0" smtClean="0"/>
              <a:t>(list)</a:t>
            </a:r>
          </a:p>
          <a:p>
            <a:pPr lvl="1"/>
            <a:r>
              <a:rPr lang="zh-TW" altLang="en-US" dirty="0" smtClean="0"/>
              <a:t>一個可以存很多的變數的變數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有些地方稱為 </a:t>
            </a:r>
            <a:r>
              <a:rPr lang="en-US" altLang="zh-TW" dirty="0" smtClean="0"/>
              <a:t>array</a:t>
            </a:r>
          </a:p>
          <a:p>
            <a:pPr lvl="1"/>
            <a:r>
              <a:rPr lang="zh-TW" altLang="en-US" dirty="0"/>
              <a:t>會是多少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可以混和不同類型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陣列中的每個東西習慣稱為</a:t>
            </a:r>
            <a:r>
              <a:rPr lang="zh-TW" altLang="en-US" dirty="0"/>
              <a:t>「</a:t>
            </a:r>
            <a:r>
              <a:rPr lang="zh-TW" altLang="en-US" dirty="0" smtClean="0"/>
              <a:t>元素」</a:t>
            </a:r>
            <a:endParaRPr lang="en-US" altLang="zh-TW" dirty="0" smtClean="0"/>
          </a:p>
          <a:p>
            <a:pPr lvl="1"/>
            <a:r>
              <a:rPr lang="zh-TW" altLang="en-US" dirty="0"/>
              <a:t>可以利用 </a:t>
            </a:r>
            <a:r>
              <a:rPr lang="en-US" altLang="zh-TW" dirty="0"/>
              <a:t>[</a:t>
            </a:r>
            <a:r>
              <a:rPr lang="zh-TW" altLang="en-US" dirty="0"/>
              <a:t>數字</a:t>
            </a:r>
            <a:r>
              <a:rPr lang="en-US" altLang="zh-TW" dirty="0" smtClean="0"/>
              <a:t>]</a:t>
            </a:r>
            <a:r>
              <a:rPr lang="zh-TW" altLang="en-US" dirty="0" smtClean="0"/>
              <a:t> 指定位置拿來用</a:t>
            </a:r>
            <a:endParaRPr lang="en-US" altLang="zh-TW" dirty="0" smtClean="0"/>
          </a:p>
          <a:p>
            <a:pPr lvl="2"/>
            <a:r>
              <a:rPr lang="zh-TW" altLang="en-US" dirty="0"/>
              <a:t>每個位置都是一個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陣列可以存</a:t>
            </a:r>
            <a:r>
              <a:rPr lang="zh-TW" altLang="en-US" dirty="0" smtClean="0">
                <a:solidFill>
                  <a:srgbClr val="FF0000"/>
                </a:solidFill>
              </a:rPr>
              <a:t>陣列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34" y="5525682"/>
            <a:ext cx="1905096" cy="1137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43" y="2765413"/>
            <a:ext cx="3869470" cy="11175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15" y="3275547"/>
            <a:ext cx="1035460" cy="4111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218" y="4828892"/>
            <a:ext cx="2581635" cy="20291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366" y="3481117"/>
            <a:ext cx="5622634" cy="1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9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在我們進入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zh-TW" altLang="en-US" dirty="0"/>
              <a:t>你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看看吧！</a:t>
            </a:r>
            <a:endParaRPr lang="en-US" altLang="zh-TW" dirty="0" smtClean="0"/>
          </a:p>
          <a:p>
            <a:r>
              <a:rPr lang="zh-TW" altLang="en-US" dirty="0" smtClean="0"/>
              <a:t>程式的本質？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就是一個</a:t>
            </a:r>
            <a:r>
              <a:rPr lang="zh-TW" altLang="en-US" dirty="0" smtClean="0">
                <a:solidFill>
                  <a:srgbClr val="FF0000"/>
                </a:solidFill>
              </a:rPr>
              <a:t>輸入輸出被簡化的你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語言的意義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各種讓電腦知道你要幹嘛的媒介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想像電腦是個外國人即可</a:t>
            </a:r>
            <a:endParaRPr lang="en-US" altLang="zh-TW" dirty="0" smtClean="0"/>
          </a:p>
          <a:p>
            <a:r>
              <a:rPr lang="zh-TW" altLang="en-US" dirty="0"/>
              <a:t>直譯與編譯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13" y="2643158"/>
            <a:ext cx="5674533" cy="36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Type(</a:t>
            </a:r>
            <a:r>
              <a:rPr lang="zh-TW" altLang="en-US" dirty="0"/>
              <a:t>型別</a:t>
            </a:r>
            <a:r>
              <a:rPr lang="en-US" altLang="zh-TW" dirty="0"/>
              <a:t>)</a:t>
            </a:r>
            <a:r>
              <a:rPr lang="zh-TW" altLang="en-US" dirty="0"/>
              <a:t> 常見的</a:t>
            </a:r>
            <a:r>
              <a:rPr lang="en-US" altLang="zh-TW" dirty="0"/>
              <a:t>(Python)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中，可以視為一個處理一組文字用的變數類型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可以用陣列的方式去拿取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拿出來的東西依然是字串，只是由更少的字組成</a:t>
            </a:r>
            <a:r>
              <a:rPr lang="en-US" altLang="zh-TW" dirty="0" smtClean="0"/>
              <a:t>(</a:t>
            </a:r>
            <a:r>
              <a:rPr lang="zh-TW" altLang="en-US" dirty="0" smtClean="0"/>
              <a:t>史萊姆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會怎樣呢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會怎樣呢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08" y="1717577"/>
            <a:ext cx="2703769" cy="18182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17" y="2208036"/>
            <a:ext cx="1600810" cy="8334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454" y="3916496"/>
            <a:ext cx="1762371" cy="8383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62" y="4991902"/>
            <a:ext cx="1848108" cy="8668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608" y="3606890"/>
            <a:ext cx="486795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Type(</a:t>
            </a:r>
            <a:r>
              <a:rPr lang="zh-TW" altLang="en-US" dirty="0"/>
              <a:t>型別</a:t>
            </a:r>
            <a:r>
              <a:rPr lang="en-US" altLang="zh-TW" dirty="0"/>
              <a:t>)</a:t>
            </a:r>
            <a:r>
              <a:rPr lang="zh-TW" altLang="en-US" dirty="0"/>
              <a:t> 常見的</a:t>
            </a:r>
            <a:r>
              <a:rPr lang="en-US" altLang="zh-TW" dirty="0"/>
              <a:t>(Python)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412582"/>
            <a:ext cx="2151314" cy="1056334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8203" y="2618098"/>
            <a:ext cx="1778981" cy="8508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9" y="2222287"/>
            <a:ext cx="2162452" cy="15703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12" y="4650684"/>
            <a:ext cx="2491460" cy="6737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740" y="4465308"/>
            <a:ext cx="1816076" cy="10445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224" y="2493760"/>
            <a:ext cx="2361451" cy="8939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6072" y="3904030"/>
            <a:ext cx="6270704" cy="70036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7393" y="5324475"/>
            <a:ext cx="5312981" cy="95948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031241" y="2898222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82380" y="4897596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647651" y="1834836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107693" y="5509849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Operator(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Operand(</a:t>
            </a:r>
            <a:r>
              <a:rPr lang="zh-TW" altLang="en-US" dirty="0" smtClean="0"/>
              <a:t>運算元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你們已經在用了</a:t>
            </a:r>
            <a:endParaRPr lang="en-US" altLang="zh-TW" dirty="0" smtClean="0"/>
          </a:p>
          <a:p>
            <a:r>
              <a:rPr lang="zh-TW" altLang="en-US" dirty="0" smtClean="0"/>
              <a:t>運算元</a:t>
            </a:r>
            <a:r>
              <a:rPr lang="en-US" altLang="zh-TW" dirty="0" smtClean="0"/>
              <a:t>:</a:t>
            </a:r>
            <a:r>
              <a:rPr lang="zh-TW" altLang="en-US" dirty="0" smtClean="0"/>
              <a:t> 被運算子操作的單位</a:t>
            </a:r>
            <a:endParaRPr lang="en-US" altLang="zh-TW" dirty="0" smtClean="0"/>
          </a:p>
          <a:p>
            <a:r>
              <a:rPr lang="zh-TW" altLang="en-US" dirty="0"/>
              <a:t>運算子</a:t>
            </a:r>
            <a:r>
              <a:rPr lang="en-US" altLang="zh-TW" dirty="0" smtClean="0"/>
              <a:t>:</a:t>
            </a:r>
            <a:r>
              <a:rPr lang="zh-TW" altLang="en-US" dirty="0" smtClean="0"/>
              <a:t> 操作運算元的單位</a:t>
            </a:r>
            <a:endParaRPr lang="zh-TW" altLang="en-US" dirty="0"/>
          </a:p>
        </p:txBody>
      </p:sp>
      <p:pic>
        <p:nvPicPr>
          <p:cNvPr id="4098" name="Picture 2" descr="你真的是他媽幹話王耶hashtag on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811" y="3252851"/>
            <a:ext cx="3774376" cy="20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Operator(</a:t>
            </a:r>
            <a:r>
              <a:rPr lang="zh-TW" altLang="en-US" dirty="0"/>
              <a:t>運算子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Operand(</a:t>
            </a:r>
            <a:r>
              <a:rPr lang="zh-TW" altLang="en-US" dirty="0"/>
              <a:t>運算元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你不需要理解複雜的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pPr lvl="1"/>
            <a:r>
              <a:rPr lang="zh-TW" altLang="en-US" dirty="0"/>
              <a:t>接近</a:t>
            </a:r>
            <a:r>
              <a:rPr lang="zh-TW" altLang="en-US" dirty="0" smtClean="0"/>
              <a:t>你數學課平常寫的方程式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變數就是運算元</a:t>
            </a:r>
            <a:endParaRPr lang="en-US" altLang="zh-TW" dirty="0" smtClean="0"/>
          </a:p>
          <a:p>
            <a:pPr lvl="1"/>
            <a:r>
              <a:rPr lang="zh-TW" altLang="en-US" dirty="0"/>
              <a:t>運算用</a:t>
            </a:r>
            <a:r>
              <a:rPr lang="zh-TW" altLang="en-US" dirty="0" smtClean="0"/>
              <a:t>的符號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加減乘除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就是運算子</a:t>
            </a:r>
            <a:endParaRPr lang="en-US" altLang="zh-TW" dirty="0" smtClean="0"/>
          </a:p>
          <a:p>
            <a:r>
              <a:rPr lang="zh-TW" altLang="en-US" dirty="0"/>
              <a:t>你可以想像</a:t>
            </a:r>
            <a:r>
              <a:rPr lang="zh-TW" altLang="en-US" dirty="0" smtClean="0"/>
              <a:t>，在程式中運算子的包含的意思更廣</a:t>
            </a:r>
            <a:endParaRPr lang="en-US" altLang="zh-TW" dirty="0" smtClean="0"/>
          </a:p>
          <a:p>
            <a:r>
              <a:rPr lang="zh-TW" altLang="en-US" dirty="0" smtClean="0"/>
              <a:t>並且跟四則運算一樣，有先後順序</a:t>
            </a:r>
            <a:endParaRPr lang="en-US" altLang="zh-TW" dirty="0" smtClean="0"/>
          </a:p>
          <a:p>
            <a:pPr lvl="1"/>
            <a:r>
              <a:rPr lang="zh-TW" altLang="en-US" dirty="0"/>
              <a:t>但是因為數量更多</a:t>
            </a:r>
            <a:r>
              <a:rPr lang="zh-TW" altLang="en-US" dirty="0" smtClean="0"/>
              <a:t>，所以排序更多更廣</a:t>
            </a:r>
            <a:endParaRPr lang="en-US" altLang="zh-TW" dirty="0" smtClean="0"/>
          </a:p>
          <a:p>
            <a:r>
              <a:rPr lang="en-US" altLang="zh-TW" dirty="0"/>
              <a:t>x</a:t>
            </a:r>
            <a:r>
              <a:rPr lang="en-US" altLang="zh-TW" dirty="0" smtClean="0"/>
              <a:t> = 10</a:t>
            </a:r>
          </a:p>
          <a:p>
            <a:r>
              <a:rPr lang="en-US" altLang="zh-TW" dirty="0"/>
              <a:t>x</a:t>
            </a:r>
            <a:r>
              <a:rPr lang="en-US" altLang="zh-TW" dirty="0" smtClean="0"/>
              <a:t> = x + 10</a:t>
            </a:r>
          </a:p>
          <a:p>
            <a:r>
              <a:rPr lang="en-US" altLang="zh-TW" dirty="0" smtClean="0"/>
              <a:t>x = x + x</a:t>
            </a:r>
          </a:p>
          <a:p>
            <a:r>
              <a:rPr lang="en-US" altLang="zh-TW" dirty="0"/>
              <a:t>x</a:t>
            </a:r>
            <a:r>
              <a:rPr lang="en-US" altLang="zh-TW" dirty="0" smtClean="0"/>
              <a:t> = 2 * x + 10 / x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1" y="2247950"/>
            <a:ext cx="2470341" cy="13580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50" y="2247951"/>
            <a:ext cx="2916274" cy="1603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75" y="4748518"/>
            <a:ext cx="2563548" cy="11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表達式</a:t>
            </a:r>
            <a:r>
              <a:rPr lang="en-US" altLang="zh-TW" dirty="0" smtClean="0"/>
              <a:t>(expression)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運算元可以單獨被視為表達式</a:t>
            </a:r>
            <a:endParaRPr lang="en-US" altLang="zh-TW" dirty="0" smtClean="0"/>
          </a:p>
          <a:p>
            <a:r>
              <a:rPr lang="zh-TW" altLang="en-US" dirty="0" smtClean="0"/>
              <a:t>運算子跟運算元正確的組合能是表達式</a:t>
            </a:r>
            <a:endParaRPr lang="en-US" altLang="zh-TW" dirty="0" smtClean="0"/>
          </a:p>
          <a:p>
            <a:r>
              <a:rPr lang="zh-TW" altLang="en-US" dirty="0" smtClean="0"/>
              <a:t>一個運算元也可以被視為表達式</a:t>
            </a:r>
            <a:endParaRPr lang="en-US" altLang="zh-TW" dirty="0"/>
          </a:p>
          <a:p>
            <a:r>
              <a:rPr lang="zh-TW" altLang="en-US" dirty="0" smtClean="0"/>
              <a:t>運算子有優先度</a:t>
            </a:r>
            <a:endParaRPr lang="en-US" altLang="zh-TW" dirty="0" smtClean="0"/>
          </a:p>
          <a:p>
            <a:r>
              <a:rPr lang="zh-TW" altLang="en-US" dirty="0"/>
              <a:t>試著排序以下運算子的優先度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**, +, -, *, /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93" y="2121996"/>
            <a:ext cx="5606122" cy="9397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93" y="3360934"/>
            <a:ext cx="1484753" cy="7663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305" y="3360934"/>
            <a:ext cx="2514722" cy="912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69" y="4707724"/>
            <a:ext cx="2524420" cy="7865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332" y="5621361"/>
            <a:ext cx="2293494" cy="11296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270" y="4793204"/>
            <a:ext cx="4096586" cy="5699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305" y="5662346"/>
            <a:ext cx="3096057" cy="7906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166221" y="4131484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381998" y="4535359"/>
            <a:ext cx="114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8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6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常用的運算子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+ - * / %</a:t>
            </a:r>
            <a:r>
              <a:rPr lang="zh-TW" altLang="en-US" dirty="0" smtClean="0"/>
              <a:t> </a:t>
            </a:r>
            <a:r>
              <a:rPr lang="en-US" altLang="zh-TW" dirty="0" smtClean="0"/>
              <a:t>// ** </a:t>
            </a:r>
            <a:r>
              <a:rPr lang="zh-TW" altLang="en-US" dirty="0" smtClean="0"/>
              <a:t>加減乘除取餘數整除取次方，遵守四則運算的優先度</a:t>
            </a:r>
            <a:endParaRPr lang="en-US" altLang="zh-TW" dirty="0" smtClean="0"/>
          </a:p>
          <a:p>
            <a:r>
              <a:rPr lang="zh-TW" altLang="en-US" dirty="0" smtClean="0"/>
              <a:t>括號的用途跟數學一樣，可以提高優先度</a:t>
            </a:r>
            <a:endParaRPr lang="en-US" altLang="zh-TW" dirty="0" smtClean="0"/>
          </a:p>
          <a:p>
            <a:r>
              <a:rPr lang="en-US" altLang="zh-TW" dirty="0" smtClean="0"/>
              <a:t>&gt;,</a:t>
            </a:r>
            <a:r>
              <a:rPr lang="zh-TW" altLang="en-US" dirty="0" smtClean="0"/>
              <a:t> </a:t>
            </a:r>
            <a:r>
              <a:rPr lang="en-US" altLang="zh-TW" dirty="0" smtClean="0"/>
              <a:t>==,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&lt;, &gt;=, &lt;=, !=</a:t>
            </a:r>
            <a:r>
              <a:rPr lang="zh-TW" altLang="en-US" dirty="0" smtClean="0"/>
              <a:t> 數字的運算元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也可以是表達式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比較運算元，會表示 </a:t>
            </a:r>
            <a:r>
              <a:rPr lang="en-US" altLang="zh-TW" dirty="0" smtClean="0"/>
              <a:t>bool</a:t>
            </a:r>
          </a:p>
          <a:p>
            <a:r>
              <a:rPr lang="en-US" altLang="zh-TW" dirty="0" smtClean="0"/>
              <a:t>not, and, or </a:t>
            </a:r>
            <a:r>
              <a:rPr lang="zh-TW" altLang="en-US" dirty="0" smtClean="0"/>
              <a:t>用於在布林值的運算元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表達式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之間的運算子</a:t>
            </a:r>
            <a:endParaRPr lang="en-US" altLang="zh-TW" dirty="0" smtClean="0"/>
          </a:p>
          <a:p>
            <a:r>
              <a:rPr lang="en-US" altLang="zh-TW" dirty="0"/>
              <a:t>x</a:t>
            </a:r>
            <a:r>
              <a:rPr lang="en-US" altLang="zh-TW" dirty="0" smtClean="0"/>
              <a:t> = 10 </a:t>
            </a:r>
            <a:r>
              <a:rPr lang="zh-TW" altLang="en-US" dirty="0" smtClean="0"/>
              <a:t>指定運算子，用途在指定值給變數</a:t>
            </a:r>
            <a:endParaRPr lang="en-US" altLang="zh-TW" dirty="0" smtClean="0"/>
          </a:p>
          <a:p>
            <a:r>
              <a:rPr lang="en-US" altLang="zh-TW" dirty="0"/>
              <a:t>x</a:t>
            </a:r>
            <a:r>
              <a:rPr lang="en-US" altLang="zh-TW" dirty="0" smtClean="0"/>
              <a:t> += 10, x -= 10, x/= 10, x *= 10…?</a:t>
            </a:r>
          </a:p>
          <a:p>
            <a:r>
              <a:rPr lang="zh-TW" altLang="en-US" dirty="0" smtClean="0"/>
              <a:t>當然還有很多</a:t>
            </a:r>
            <a:endParaRPr lang="en-US" altLang="zh-TW" dirty="0" smtClean="0"/>
          </a:p>
          <a:p>
            <a:pPr lvl="1"/>
            <a:r>
              <a:rPr lang="zh-TW" altLang="en-US" dirty="0"/>
              <a:t>位元</a:t>
            </a:r>
            <a:r>
              <a:rPr lang="zh-TW" altLang="en-US" dirty="0" smtClean="0"/>
              <a:t>運算、</a:t>
            </a:r>
            <a:r>
              <a:rPr lang="en-US" altLang="zh-TW" dirty="0" smtClean="0"/>
              <a:t>in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運算子超載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重新定義自己的運算元跟指定運算子的互動方法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36" y="3021224"/>
            <a:ext cx="264832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表達式</a:t>
            </a:r>
            <a:r>
              <a:rPr lang="en-US" altLang="zh-TW" dirty="0"/>
              <a:t>(expression)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以下那些屬於或不屬於表達式？</a:t>
            </a:r>
            <a:r>
              <a:rPr lang="en-US" altLang="zh-TW" dirty="0" smtClean="0"/>
              <a:t>(Python)</a:t>
            </a:r>
          </a:p>
          <a:p>
            <a:pPr lvl="1"/>
            <a:r>
              <a:rPr lang="en-US" altLang="zh-TW" dirty="0" smtClean="0"/>
              <a:t>1 + 1</a:t>
            </a:r>
          </a:p>
          <a:p>
            <a:pPr lvl="1"/>
            <a:r>
              <a:rPr lang="en-US" altLang="zh-TW" dirty="0" smtClean="0"/>
              <a:t>1 + 1 = 2</a:t>
            </a:r>
          </a:p>
          <a:p>
            <a:pPr lvl="1"/>
            <a:r>
              <a:rPr lang="en-US" altLang="zh-TW" dirty="0" smtClean="0"/>
              <a:t>1 + 1 == 2</a:t>
            </a:r>
          </a:p>
          <a:p>
            <a:pPr lvl="1"/>
            <a:r>
              <a:rPr lang="en-US" altLang="zh-TW" dirty="0" smtClean="0"/>
              <a:t>1 &lt; 2</a:t>
            </a:r>
          </a:p>
          <a:p>
            <a:pPr lvl="1"/>
            <a:r>
              <a:rPr lang="en-US" altLang="zh-TW" dirty="0" smtClean="0"/>
              <a:t>2*2 / 3 + 1 * 2**99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我不是表達式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“</a:t>
            </a:r>
            <a:r>
              <a:rPr lang="zh-TW" altLang="en-US" dirty="0" smtClean="0"/>
              <a:t>難道我是</a:t>
            </a:r>
            <a:r>
              <a:rPr lang="en-US" altLang="zh-TW" dirty="0" smtClean="0"/>
              <a:t>?” * 10</a:t>
            </a:r>
          </a:p>
          <a:p>
            <a:pPr lvl="1"/>
            <a:r>
              <a:rPr lang="en-US" altLang="zh-TW" dirty="0" smtClean="0"/>
              <a:t>X = 10</a:t>
            </a:r>
          </a:p>
          <a:p>
            <a:pPr lvl="1"/>
            <a:r>
              <a:rPr lang="en-US" altLang="zh-TW" dirty="0" smtClean="0"/>
              <a:t>[“</a:t>
            </a:r>
            <a:r>
              <a:rPr lang="zh-TW" altLang="en-US" dirty="0" smtClean="0"/>
              <a:t>我是吧</a:t>
            </a:r>
            <a:r>
              <a:rPr lang="en-US" altLang="zh-TW" dirty="0" smtClean="0"/>
              <a:t>?”, 44444, “</a:t>
            </a:r>
            <a:r>
              <a:rPr lang="zh-TW" altLang="en-US" dirty="0" smtClean="0"/>
              <a:t>可能不是ㄇ</a:t>
            </a:r>
            <a:r>
              <a:rPr lang="en-US" altLang="zh-TW" dirty="0" smtClean="0"/>
              <a:t>?”, 3.14159] * 10</a:t>
            </a:r>
          </a:p>
          <a:p>
            <a:pPr lvl="1"/>
            <a:r>
              <a:rPr lang="en-US" altLang="zh-TW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42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來了來了，小練習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你知道，你已經學會了超越小算盤的功用</a:t>
            </a:r>
            <a:endParaRPr lang="en-US" altLang="zh-TW" dirty="0" smtClean="0"/>
          </a:p>
          <a:p>
            <a:r>
              <a:rPr lang="zh-TW" altLang="en-US" dirty="0"/>
              <a:t>讓我們來用用這全新的小算盤</a:t>
            </a:r>
            <a:r>
              <a:rPr lang="zh-TW" altLang="en-US" dirty="0" smtClean="0"/>
              <a:t>吧</a:t>
            </a:r>
            <a:endParaRPr lang="en-US" altLang="zh-TW" dirty="0" smtClean="0"/>
          </a:p>
          <a:p>
            <a:r>
              <a:rPr lang="zh-TW" altLang="en-US" dirty="0"/>
              <a:t>請利用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，將你們整組的學號做以下運算並告訴帶你的助教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全部相加後乘以 </a:t>
            </a:r>
            <a:r>
              <a:rPr lang="en-US" altLang="zh-TW" dirty="0" smtClean="0"/>
              <a:t>998767890</a:t>
            </a:r>
          </a:p>
          <a:p>
            <a:pPr lvl="1"/>
            <a:r>
              <a:rPr lang="zh-TW" altLang="en-US" dirty="0" smtClean="0"/>
              <a:t>全部相乘後除以 </a:t>
            </a:r>
            <a:r>
              <a:rPr lang="en-US" altLang="zh-TW" dirty="0" smtClean="0"/>
              <a:t>103897541</a:t>
            </a:r>
          </a:p>
          <a:p>
            <a:pPr lvl="1"/>
            <a:r>
              <a:rPr lang="zh-TW" altLang="en-US" dirty="0" smtClean="0"/>
              <a:t>將學號組成陣列指定給變數</a:t>
            </a:r>
            <a:endParaRPr lang="en-US" altLang="zh-TW" dirty="0" smtClean="0"/>
          </a:p>
          <a:p>
            <a:pPr lvl="2"/>
            <a:r>
              <a:rPr lang="zh-TW" altLang="en-US" dirty="0"/>
              <a:t>假設該變數</a:t>
            </a:r>
            <a:r>
              <a:rPr lang="zh-TW" altLang="en-US" dirty="0" smtClean="0"/>
              <a:t>是</a:t>
            </a:r>
            <a:r>
              <a:rPr lang="en-US" altLang="zh-TW" dirty="0" smtClean="0"/>
              <a:t>x , </a:t>
            </a:r>
            <a:r>
              <a:rPr lang="zh-TW" altLang="en-US" dirty="0"/>
              <a:t>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x.sort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並送出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拿出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第二個</a:t>
            </a:r>
            <a:r>
              <a:rPr lang="zh-TW" altLang="en-US" dirty="0"/>
              <a:t>元素中的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第五個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將你自己學號的每一位加起來並回報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回答助教的問題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06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Condition control(</a:t>
            </a:r>
            <a:r>
              <a:rPr lang="zh-TW" altLang="en-US" dirty="0" smtClean="0"/>
              <a:t>條件控制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所有的程式，背後都有屬於它的邏輯</a:t>
            </a:r>
            <a:endParaRPr lang="en-US" altLang="zh-TW" dirty="0"/>
          </a:p>
          <a:p>
            <a:r>
              <a:rPr lang="zh-TW" altLang="en-US" dirty="0" smtClean="0"/>
              <a:t>就跟你的行為模式一樣，你做事有判斷的依據，程式也是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中，往往用表達 </a:t>
            </a:r>
            <a:r>
              <a:rPr lang="en-US" altLang="zh-TW" dirty="0" smtClean="0"/>
              <a:t>bool </a:t>
            </a:r>
            <a:r>
              <a:rPr lang="zh-TW" altLang="en-US" dirty="0" smtClean="0"/>
              <a:t>的表達式來控制程式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其實你也是，只是定義不一樣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試想你今天為何要來這</a:t>
            </a:r>
            <a:r>
              <a:rPr lang="en-US" altLang="zh-TW" dirty="0" smtClean="0"/>
              <a:t>?</a:t>
            </a:r>
            <a:r>
              <a:rPr lang="zh-TW" altLang="en-US" dirty="0" smtClean="0"/>
              <a:t> 動機拆解到最細的話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20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6000" dirty="0" smtClean="0"/>
              <a:t>if</a:t>
            </a:r>
            <a:r>
              <a:rPr lang="zh-TW" altLang="en-US" sz="6000" dirty="0" smtClean="0"/>
              <a:t> 布林表達式</a:t>
            </a:r>
            <a:r>
              <a:rPr lang="zh-TW" altLang="en-US" sz="6000" dirty="0"/>
              <a:t> </a:t>
            </a:r>
            <a:r>
              <a:rPr lang="en-US" altLang="zh-TW" sz="6000" dirty="0" smtClean="0"/>
              <a:t>:</a:t>
            </a:r>
          </a:p>
          <a:p>
            <a:pPr marL="0" indent="0">
              <a:buNone/>
            </a:pPr>
            <a:r>
              <a:rPr lang="en-US" altLang="zh-TW" sz="6000" dirty="0" smtClean="0"/>
              <a:t>	</a:t>
            </a:r>
            <a:r>
              <a:rPr lang="zh-TW" altLang="en-US" sz="6000" dirty="0" smtClean="0"/>
              <a:t>做事</a:t>
            </a:r>
            <a:endParaRPr lang="en-US" altLang="zh-TW" sz="6000" dirty="0" smtClean="0"/>
          </a:p>
          <a:p>
            <a:pPr marL="0" indent="0">
              <a:buNone/>
            </a:pPr>
            <a:r>
              <a:rPr lang="en-US" altLang="zh-TW" sz="6000" dirty="0"/>
              <a:t>e</a:t>
            </a:r>
            <a:r>
              <a:rPr lang="en-US" altLang="zh-TW" sz="6000" dirty="0" smtClean="0"/>
              <a:t>lse:</a:t>
            </a:r>
          </a:p>
          <a:p>
            <a:pPr marL="0" indent="0">
              <a:buNone/>
            </a:pPr>
            <a:r>
              <a:rPr lang="en-US" altLang="zh-TW" sz="6000" dirty="0"/>
              <a:t>	</a:t>
            </a:r>
            <a:r>
              <a:rPr lang="zh-TW" altLang="en-US" sz="6000" dirty="0" smtClean="0"/>
              <a:t>做其他事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479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大概是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54" y="487130"/>
            <a:ext cx="2356154" cy="583245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14" y="2096095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9000" dirty="0" smtClean="0"/>
              <a:t>if</a:t>
            </a:r>
            <a:r>
              <a:rPr lang="zh-TW" altLang="en-US" sz="9000" dirty="0" smtClean="0"/>
              <a:t> 我的仇人在旁邊 </a:t>
            </a:r>
            <a:r>
              <a:rPr lang="en-US" altLang="zh-TW" sz="9000" dirty="0" smtClean="0"/>
              <a:t>:</a:t>
            </a:r>
          </a:p>
          <a:p>
            <a:pPr marL="0" indent="0" algn="ctr">
              <a:buNone/>
            </a:pPr>
            <a:endParaRPr lang="en-US" altLang="zh-TW" sz="9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28800" y="4040542"/>
            <a:ext cx="8717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000" dirty="0"/>
              <a:t>打爆他</a:t>
            </a:r>
            <a:r>
              <a:rPr lang="zh-TW" altLang="en-US" sz="9000" dirty="0" smtClean="0"/>
              <a:t>的頭</a:t>
            </a:r>
            <a:endParaRPr lang="en-US" altLang="zh-TW" sz="9000" dirty="0"/>
          </a:p>
          <a:p>
            <a:pPr algn="ctr"/>
            <a:endParaRPr lang="en-US" altLang="zh-TW" sz="9000" dirty="0"/>
          </a:p>
          <a:p>
            <a:endParaRPr lang="zh-TW" altLang="en-US" sz="9000" dirty="0"/>
          </a:p>
        </p:txBody>
      </p:sp>
    </p:spTree>
    <p:extLst>
      <p:ext uri="{BB962C8B-B14F-4D97-AF65-F5344CB8AC3E}">
        <p14:creationId xmlns:p14="http://schemas.microsoft.com/office/powerpoint/2010/main" val="3422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 dirty="0" smtClean="0"/>
              <a:t>if </a:t>
            </a:r>
            <a:r>
              <a:rPr lang="zh-TW" altLang="en-US" sz="3000" dirty="0" smtClean="0"/>
              <a:t>我的仇人在遠處</a:t>
            </a:r>
            <a:r>
              <a:rPr lang="en-US" altLang="zh-TW" sz="3000" dirty="0" smtClean="0"/>
              <a:t>: </a:t>
            </a:r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去他身旁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/>
              <a:t>e</a:t>
            </a:r>
            <a:r>
              <a:rPr lang="en-US" altLang="zh-TW" sz="3000" dirty="0" smtClean="0"/>
              <a:t>lse:</a:t>
            </a:r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/>
              <a:t>打爆它的頭</a:t>
            </a:r>
          </a:p>
        </p:txBody>
      </p:sp>
    </p:spTree>
    <p:extLst>
      <p:ext uri="{BB962C8B-B14F-4D97-AF65-F5344CB8AC3E}">
        <p14:creationId xmlns:p14="http://schemas.microsoft.com/office/powerpoint/2010/main" val="36910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zh-TW" altLang="en-US" dirty="0" smtClean="0"/>
              <a:t>學生說這堂課真無聊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我</a:t>
            </a:r>
            <a:r>
              <a:rPr lang="en-US" altLang="zh-TW" dirty="0" smtClean="0"/>
              <a:t>.</a:t>
            </a:r>
            <a:r>
              <a:rPr lang="zh-TW" altLang="en-US" dirty="0" smtClean="0"/>
              <a:t>你在哭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err="1"/>
              <a:t>e</a:t>
            </a:r>
            <a:r>
              <a:rPr lang="en-US" altLang="zh-TW" dirty="0" err="1" smtClean="0"/>
              <a:t>lif</a:t>
            </a:r>
            <a:r>
              <a:rPr lang="en-US" altLang="zh-TW" dirty="0" smtClean="0"/>
              <a:t> </a:t>
            </a:r>
            <a:r>
              <a:rPr lang="zh-TW" altLang="en-US" dirty="0" smtClean="0"/>
              <a:t>學生說這堂課很有趣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我</a:t>
            </a:r>
            <a:r>
              <a:rPr lang="en-US" altLang="zh-TW" dirty="0" smtClean="0"/>
              <a:t>.</a:t>
            </a:r>
            <a:r>
              <a:rPr lang="zh-TW" altLang="en-US" dirty="0" smtClean="0"/>
              <a:t>真的假的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我</a:t>
            </a:r>
            <a:r>
              <a:rPr lang="en-US" altLang="zh-TW" dirty="0" smtClean="0"/>
              <a:t>.</a:t>
            </a:r>
            <a:r>
              <a:rPr lang="zh-TW" altLang="en-US" dirty="0" smtClean="0"/>
              <a:t>她媽給個感想吧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試著將右方的流程概念轉成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else </a:t>
            </a:r>
            <a:r>
              <a:rPr lang="zh-TW" altLang="en-US" dirty="0" smtClean="0"/>
              <a:t>陳述句吧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4" y="2051599"/>
            <a:ext cx="5333234" cy="46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6" y="2131363"/>
            <a:ext cx="2728428" cy="44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control(</a:t>
            </a:r>
            <a:r>
              <a:rPr lang="zh-TW" altLang="en-US" dirty="0"/>
              <a:t>條件控制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000" dirty="0"/>
              <a:t>看</a:t>
            </a:r>
            <a:r>
              <a:rPr lang="zh-TW" altLang="en-US" sz="5000" dirty="0" smtClean="0"/>
              <a:t>看 </a:t>
            </a:r>
            <a:r>
              <a:rPr lang="en-US" altLang="zh-TW" sz="5000" dirty="0" smtClean="0"/>
              <a:t>if.py</a:t>
            </a:r>
            <a:r>
              <a:rPr lang="zh-TW" altLang="en-US" sz="5000" dirty="0" smtClean="0"/>
              <a:t> 吧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6104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170" name="Picture 2" descr="梗圖我煮的菜~ | 廢文板| Mete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6" y="2312225"/>
            <a:ext cx="67532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6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Loop(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同樣的動作做很多次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同一</a:t>
            </a:r>
            <a:r>
              <a:rPr lang="zh-TW" altLang="en-US" dirty="0" smtClean="0"/>
              <a:t>個</a:t>
            </a:r>
            <a:r>
              <a:rPr lang="zh-TW" altLang="en-US" dirty="0" smtClean="0">
                <a:solidFill>
                  <a:srgbClr val="FF0000"/>
                </a:solidFill>
              </a:rPr>
              <a:t>邏輯流程</a:t>
            </a:r>
            <a:r>
              <a:rPr lang="zh-TW" altLang="en-US" dirty="0" smtClean="0"/>
              <a:t>做很多次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為甚麼要強調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不只在程式的世界中，迴圈也無所不在</a:t>
            </a:r>
            <a:endParaRPr lang="en-US" altLang="zh-TW" dirty="0" smtClean="0"/>
          </a:p>
          <a:p>
            <a:r>
              <a:rPr lang="zh-TW" altLang="en-US" dirty="0"/>
              <a:t>每天來上學</a:t>
            </a:r>
            <a:r>
              <a:rPr lang="zh-TW" altLang="en-US" dirty="0" smtClean="0"/>
              <a:t>，每天你收到資訊</a:t>
            </a:r>
            <a:endParaRPr lang="en-US" altLang="zh-TW" dirty="0" smtClean="0"/>
          </a:p>
          <a:p>
            <a:pPr lvl="1"/>
            <a:r>
              <a:rPr lang="zh-TW" altLang="en-US" dirty="0"/>
              <a:t>你因此反應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你就是迴圈，比電腦還強還靈活的迴圈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最簡單的狀況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假設有</a:t>
            </a:r>
            <a:r>
              <a:rPr lang="zh-TW" altLang="en-US" dirty="0"/>
              <a:t>一個全校</a:t>
            </a:r>
            <a:r>
              <a:rPr lang="zh-TW" altLang="en-US" dirty="0" smtClean="0"/>
              <a:t>的體檢資料</a:t>
            </a:r>
            <a:endParaRPr lang="en-US" altLang="zh-TW" dirty="0" smtClean="0"/>
          </a:p>
          <a:p>
            <a:pPr lvl="1"/>
            <a:r>
              <a:rPr lang="zh-TW" altLang="en-US" dirty="0"/>
              <a:t>要</a:t>
            </a:r>
            <a:r>
              <a:rPr lang="zh-TW" altLang="en-US" dirty="0" smtClean="0"/>
              <a:t>你</a:t>
            </a:r>
            <a:r>
              <a:rPr lang="zh-TW" altLang="en-US" dirty="0"/>
              <a:t>用程式</a:t>
            </a:r>
            <a:r>
              <a:rPr lang="zh-TW" altLang="en-US" dirty="0" smtClean="0"/>
              <a:t>找出血型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型的人是誰</a:t>
            </a:r>
            <a:endParaRPr lang="en-US" altLang="zh-TW" dirty="0" smtClean="0"/>
          </a:p>
          <a:p>
            <a:pPr lvl="1"/>
            <a:r>
              <a:rPr lang="zh-TW" altLang="en-US" dirty="0"/>
              <a:t>你該怎麼做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20" y="4364149"/>
            <a:ext cx="5082039" cy="22992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0" y="1220748"/>
            <a:ext cx="400105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我們再來一個</a:t>
            </a:r>
            <a:endParaRPr lang="en-US" altLang="zh-TW" dirty="0" smtClean="0"/>
          </a:p>
          <a:p>
            <a:pPr lvl="1"/>
            <a:r>
              <a:rPr lang="zh-TW" altLang="en-US" dirty="0"/>
              <a:t>如果</a:t>
            </a:r>
            <a:r>
              <a:rPr lang="zh-TW" altLang="en-US" dirty="0" smtClean="0"/>
              <a:t>你今天辦理一場電子投票，決定今天午餐吃甚麼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夏威夷披薩、珍奶拉麵、你家巷口肉燥飯選一個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如果不是電子的，你的眼前就會是投票箱</a:t>
            </a:r>
            <a:endParaRPr lang="en-US" altLang="zh-TW" dirty="0" smtClean="0"/>
          </a:p>
          <a:p>
            <a:pPr lvl="1"/>
            <a:r>
              <a:rPr lang="zh-TW" altLang="en-US" dirty="0"/>
              <a:t>現實中的你怎麼做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轉換成程式呢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94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程式學習心得&amp; 分享. 三大了解：學習程式目標+ 未來程式的應用領域+ 資源的力量| by 何孟軒Louis Ho | Taiwan Code  Schoo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8" y="0"/>
            <a:ext cx="1056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乘號 5"/>
          <p:cNvSpPr/>
          <p:nvPr/>
        </p:nvSpPr>
        <p:spPr>
          <a:xfrm>
            <a:off x="6205728" y="4040542"/>
            <a:ext cx="3267456" cy="35201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8105830" y="759247"/>
            <a:ext cx="3267456" cy="35201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甜甜圈 6"/>
          <p:cNvSpPr/>
          <p:nvPr/>
        </p:nvSpPr>
        <p:spPr>
          <a:xfrm>
            <a:off x="810000" y="529305"/>
            <a:ext cx="2790120" cy="27520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000" dirty="0" smtClean="0"/>
              <a:t>試試 </a:t>
            </a:r>
            <a:r>
              <a:rPr lang="en-US" altLang="zh-TW" sz="3000" dirty="0" smtClean="0"/>
              <a:t>loop.py</a:t>
            </a:r>
          </a:p>
          <a:p>
            <a:pPr marL="0" indent="0" algn="ctr">
              <a:buNone/>
            </a:pPr>
            <a:r>
              <a:rPr lang="zh-TW" altLang="en-US" sz="3000" dirty="0" smtClean="0"/>
              <a:t>並完成 </a:t>
            </a:r>
            <a:r>
              <a:rPr lang="en-US" altLang="zh-TW" sz="3000" dirty="0" smtClean="0"/>
              <a:t>loop2.py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89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以上的例子，是最純粹的枚舉或迭代，是 </a:t>
            </a:r>
            <a:r>
              <a:rPr lang="en-US" altLang="zh-TW" dirty="0" smtClean="0"/>
              <a:t>Loop </a:t>
            </a:r>
            <a:r>
              <a:rPr lang="zh-TW" altLang="en-US" dirty="0" smtClean="0"/>
              <a:t>典型應用</a:t>
            </a:r>
            <a:endParaRPr lang="en-US" altLang="zh-TW" dirty="0" smtClean="0"/>
          </a:p>
          <a:p>
            <a:r>
              <a:rPr lang="zh-TW" altLang="en-US" dirty="0"/>
              <a:t>因為我們處理的目標是一</a:t>
            </a:r>
            <a:r>
              <a:rPr lang="zh-TW" altLang="en-US" dirty="0" smtClean="0"/>
              <a:t>坨相似的資料</a:t>
            </a:r>
            <a:endParaRPr lang="en-US" altLang="zh-TW" dirty="0" smtClean="0"/>
          </a:p>
          <a:p>
            <a:r>
              <a:rPr lang="zh-TW" altLang="en-US" dirty="0"/>
              <a:t>我們的動作都是一個</a:t>
            </a:r>
            <a:r>
              <a:rPr lang="zh-TW" altLang="en-US" dirty="0" smtClean="0"/>
              <a:t>一個拿出來個別確認</a:t>
            </a:r>
            <a:endParaRPr lang="en-US" altLang="zh-TW" dirty="0" smtClean="0"/>
          </a:p>
          <a:p>
            <a:r>
              <a:rPr lang="zh-TW" altLang="en-US" dirty="0" smtClean="0"/>
              <a:t>每個學生的血型，每個人要吃甚麼，不會影響你該次操作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 smtClean="0"/>
              <a:t>該類型操作</a:t>
            </a:r>
            <a:r>
              <a:rPr lang="zh-TW" altLang="en-US" dirty="0"/>
              <a:t>太</a:t>
            </a:r>
            <a:r>
              <a:rPr lang="zh-TW" altLang="en-US" dirty="0" smtClean="0"/>
              <a:t>簡單，往往有多預設功能就幫你做完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06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但是，如果我要你完成的任務，每個元素都會影響你要的結果呢？</a:t>
            </a:r>
            <a:endParaRPr lang="en-US" altLang="zh-TW" dirty="0" smtClean="0"/>
          </a:p>
          <a:p>
            <a:r>
              <a:rPr lang="zh-TW" altLang="en-US" dirty="0" smtClean="0"/>
              <a:t>在血型</a:t>
            </a:r>
            <a:r>
              <a:rPr lang="zh-TW" altLang="en-US" dirty="0"/>
              <a:t>題目</a:t>
            </a:r>
            <a:r>
              <a:rPr lang="zh-TW" altLang="en-US" dirty="0" smtClean="0"/>
              <a:t>中，你已經有了全校學生的資料，我跟你要求特定血型數量，彼此都沒有關係</a:t>
            </a:r>
            <a:endParaRPr lang="en-US" altLang="zh-TW" dirty="0" smtClean="0"/>
          </a:p>
          <a:p>
            <a:r>
              <a:rPr lang="zh-TW" altLang="en-US" dirty="0"/>
              <a:t>但是如果我要</a:t>
            </a:r>
            <a:r>
              <a:rPr lang="zh-TW" altLang="en-US" dirty="0" smtClean="0"/>
              <a:t>你給我全校的資料，且按照身高照順序低到高排好後的全部資料呢？</a:t>
            </a:r>
            <a:endParaRPr lang="en-US" altLang="zh-TW" dirty="0" smtClean="0"/>
          </a:p>
          <a:p>
            <a:r>
              <a:rPr lang="zh-TW" altLang="en-US" dirty="0"/>
              <a:t>你必須在知道一個</a:t>
            </a:r>
            <a:r>
              <a:rPr lang="zh-TW" altLang="en-US" dirty="0" smtClean="0"/>
              <a:t>元素的前提下，也要知道其他元素的資訊才可以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46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排序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最直觀的方法是甚麼呢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想像一下，當你使用最直觀的方法的時候，你怎麼思考這個問題的</a:t>
            </a:r>
            <a:endParaRPr lang="en-US" altLang="zh-TW" dirty="0" smtClean="0"/>
          </a:p>
          <a:p>
            <a:pPr lvl="1"/>
            <a:r>
              <a:rPr lang="zh-TW" altLang="en-US" dirty="0"/>
              <a:t>你又要怎麼一一把這個轉換</a:t>
            </a:r>
            <a:r>
              <a:rPr lang="zh-TW" altLang="en-US" dirty="0" smtClean="0"/>
              <a:t>到程式內？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9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最直觀的排序</a:t>
            </a:r>
            <a:endParaRPr lang="en-US" altLang="zh-TW" dirty="0" smtClean="0"/>
          </a:p>
          <a:p>
            <a:pPr lvl="1"/>
            <a:r>
              <a:rPr lang="zh-TW" altLang="en-US" dirty="0"/>
              <a:t>拿出最小的往前</a:t>
            </a:r>
            <a:r>
              <a:rPr lang="zh-TW" altLang="en-US" dirty="0" smtClean="0"/>
              <a:t>塞</a:t>
            </a:r>
            <a:endParaRPr lang="en-US" altLang="zh-TW" dirty="0" smtClean="0"/>
          </a:p>
          <a:p>
            <a:pPr lvl="1"/>
            <a:r>
              <a:rPr lang="zh-TW" altLang="en-US" dirty="0"/>
              <a:t>塞好後，再往後找最小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/>
              <a:t>再塞一次，再往後找最小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又塞一次，再找</a:t>
            </a:r>
            <a:r>
              <a:rPr lang="en-US" altLang="zh-TW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317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最直觀的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/>
              <a:t>所以總是不斷地在</a:t>
            </a:r>
            <a:r>
              <a:rPr lang="zh-TW" altLang="en-US" dirty="0" smtClean="0"/>
              <a:t>重複「找最小」這件事情</a:t>
            </a:r>
            <a:endParaRPr lang="en-US" altLang="zh-TW" dirty="0" smtClean="0"/>
          </a:p>
          <a:p>
            <a:pPr lvl="1"/>
            <a:r>
              <a:rPr lang="zh-TW" altLang="en-US" dirty="0"/>
              <a:t>會</a:t>
            </a:r>
            <a:r>
              <a:rPr lang="zh-TW" altLang="en-US" dirty="0" smtClean="0">
                <a:solidFill>
                  <a:srgbClr val="FF0000"/>
                </a:solidFill>
              </a:rPr>
              <a:t>重複、有規律可循</a:t>
            </a:r>
            <a:r>
              <a:rPr lang="zh-TW" altLang="en-US" dirty="0" smtClean="0"/>
              <a:t>就</a:t>
            </a:r>
            <a:r>
              <a:rPr lang="zh-TW" altLang="en-US" dirty="0"/>
              <a:t>可以放進迴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好那麼我們是否可以先解決，「找最小」這個問題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想像一下，你怎麼找最小？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[10, 8, 3, 1,2,5, 0, 87, 16, 9, 123,13]</a:t>
            </a:r>
          </a:p>
          <a:p>
            <a:pPr lvl="2"/>
            <a:r>
              <a:rPr lang="zh-TW" altLang="en-US" dirty="0" smtClean="0"/>
              <a:t>最小是</a:t>
            </a:r>
            <a:r>
              <a:rPr lang="en-US" altLang="zh-TW" dirty="0" smtClean="0"/>
              <a:t>?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其實有快很多的排法存在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快速排序</a:t>
            </a:r>
            <a:r>
              <a:rPr lang="en-US" altLang="zh-TW" dirty="0" smtClean="0"/>
              <a:t>(Quick sort)</a:t>
            </a:r>
          </a:p>
          <a:p>
            <a:pPr lvl="2"/>
            <a:r>
              <a:rPr lang="zh-TW" altLang="en-US" dirty="0" smtClean="0"/>
              <a:t>已經常見的平均最快排序法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合併排序</a:t>
            </a:r>
            <a:r>
              <a:rPr lang="en-US" altLang="zh-TW" dirty="0" smtClean="0"/>
              <a:t>(Merge sort)</a:t>
            </a:r>
          </a:p>
          <a:p>
            <a:pPr lvl="2"/>
            <a:r>
              <a:rPr lang="zh-TW" altLang="en-US" dirty="0" smtClean="0"/>
              <a:t>分治法的代表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堆積排序</a:t>
            </a:r>
            <a:r>
              <a:rPr lang="en-US" altLang="zh-TW" dirty="0" smtClean="0"/>
              <a:t>(Heap sort)</a:t>
            </a:r>
          </a:p>
          <a:p>
            <a:pPr lvl="2"/>
            <a:r>
              <a:rPr lang="zh-TW" altLang="en-US" dirty="0" smtClean="0"/>
              <a:t>堆積樹的代表應用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9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再說一次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你知道，難的不是你現在學的程式，而是這些算法</a:t>
            </a:r>
            <a:endParaRPr lang="en-US" altLang="zh-TW" dirty="0" smtClean="0"/>
          </a:p>
          <a:p>
            <a:r>
              <a:rPr lang="zh-TW" altLang="en-US" dirty="0" smtClean="0"/>
              <a:t>程式是工具</a:t>
            </a:r>
            <a:endParaRPr lang="en-US" altLang="zh-TW" dirty="0" smtClean="0"/>
          </a:p>
          <a:p>
            <a:r>
              <a:rPr lang="zh-TW" altLang="en-US" dirty="0" smtClean="0"/>
              <a:t>你可以選擇更有效率的用法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但是這跟你學這個程式跟懂怎麼用它是分開的</a:t>
            </a:r>
            <a:endParaRPr lang="en-US" altLang="zh-TW" dirty="0" smtClean="0"/>
          </a:p>
          <a:p>
            <a:r>
              <a:rPr lang="zh-TW" altLang="en-US" dirty="0" smtClean="0"/>
              <a:t>因為問題難，非程式難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一個可以吃輸入並執行操作，或輸出回應的子程式</a:t>
            </a:r>
            <a:endParaRPr lang="en-US" altLang="zh-TW" dirty="0" smtClean="0"/>
          </a:p>
          <a:p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來說</a:t>
            </a:r>
            <a:r>
              <a:rPr lang="zh-TW" altLang="en-US" dirty="0" smtClean="0"/>
              <a:t>，定義起來如右</a:t>
            </a:r>
            <a:endParaRPr lang="en-US" altLang="zh-TW" dirty="0" smtClean="0"/>
          </a:p>
          <a:p>
            <a:r>
              <a:rPr lang="zh-TW" altLang="en-US" dirty="0" smtClean="0"/>
              <a:t>有可以參數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，可以有回傳值</a:t>
            </a:r>
            <a:endParaRPr lang="en-US" altLang="zh-TW" dirty="0" smtClean="0"/>
          </a:p>
          <a:p>
            <a:r>
              <a:rPr lang="zh-TW" altLang="en-US" dirty="0" smtClean="0"/>
              <a:t>在有些語言又被稱為 </a:t>
            </a:r>
            <a:r>
              <a:rPr lang="en-US" altLang="zh-TW" dirty="0" smtClean="0"/>
              <a:t>method(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有輸入輸出的時候，就像是你在數學課上學到的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e.x</a:t>
            </a:r>
            <a:r>
              <a:rPr lang="en-US" altLang="zh-TW" dirty="0" smtClean="0"/>
              <a:t>. f(x) = 2*x + 10</a:t>
            </a:r>
          </a:p>
          <a:p>
            <a:r>
              <a:rPr lang="zh-TW" altLang="en-US" dirty="0" smtClean="0"/>
              <a:t>為甚麼要有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422" y="239649"/>
            <a:ext cx="3507314" cy="39652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93" y="5209345"/>
            <a:ext cx="8659780" cy="16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Function(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如果你剛剛寫好的排序，你還想要用它來排資料怎麼辦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整塊複製嗎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如果要做很多次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Function </a:t>
            </a:r>
            <a:r>
              <a:rPr lang="zh-TW" altLang="en-US" dirty="0" smtClean="0"/>
              <a:t>可以簡化你的程式碼</a:t>
            </a:r>
            <a:endParaRPr lang="en-US" altLang="zh-TW" dirty="0" smtClean="0"/>
          </a:p>
          <a:p>
            <a:pPr lvl="1"/>
            <a:r>
              <a:rPr lang="zh-TW" altLang="en-US" dirty="0"/>
              <a:t>用一目瞭然的 </a:t>
            </a:r>
            <a:r>
              <a:rPr lang="en-US" altLang="zh-TW" dirty="0"/>
              <a:t>function </a:t>
            </a:r>
            <a:r>
              <a:rPr lang="zh-TW" altLang="en-US" dirty="0"/>
              <a:t>名稱取代整片</a:t>
            </a:r>
            <a:r>
              <a:rPr lang="zh-TW" altLang="en-US" dirty="0" smtClean="0"/>
              <a:t>晦澀難懂的程式</a:t>
            </a:r>
            <a:endParaRPr lang="en-US" altLang="zh-TW" dirty="0" smtClean="0"/>
          </a:p>
          <a:p>
            <a:pPr lvl="1"/>
            <a:r>
              <a:rPr lang="zh-TW" altLang="en-US" dirty="0"/>
              <a:t>區分出程式區塊</a:t>
            </a:r>
            <a:r>
              <a:rPr lang="zh-TW" altLang="en-US" dirty="0" smtClean="0"/>
              <a:t>，讓你的變數名稱運用更得心應手</a:t>
            </a:r>
            <a:r>
              <a:rPr lang="en-US" altLang="zh-TW" dirty="0" smtClean="0"/>
              <a:t>(Scope)</a:t>
            </a:r>
          </a:p>
          <a:p>
            <a:pPr lvl="1"/>
            <a:r>
              <a:rPr lang="zh-TW" altLang="en-US" dirty="0"/>
              <a:t>降低</a:t>
            </a:r>
            <a:r>
              <a:rPr lang="zh-TW" altLang="en-US" dirty="0" smtClean="0"/>
              <a:t>多人合作寫程式的時候的負擔</a:t>
            </a:r>
            <a:endParaRPr lang="en-US" altLang="zh-TW" dirty="0" smtClean="0"/>
          </a:p>
          <a:p>
            <a:pPr lvl="2"/>
            <a:r>
              <a:rPr lang="zh-TW" altLang="en-US" dirty="0"/>
              <a:t>比如我這邊</a:t>
            </a:r>
            <a:r>
              <a:rPr lang="zh-TW" altLang="en-US" dirty="0" smtClean="0"/>
              <a:t>需要判斷距離用的程式，我要同學寫成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再給我用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188" y="603229"/>
            <a:ext cx="3000188" cy="5856532"/>
          </a:xfrm>
          <a:prstGeom prst="rect">
            <a:avLst/>
          </a:prstGeom>
        </p:spPr>
      </p:pic>
      <p:sp>
        <p:nvSpPr>
          <p:cNvPr id="6" name="乘號 5"/>
          <p:cNvSpPr/>
          <p:nvPr/>
        </p:nvSpPr>
        <p:spPr>
          <a:xfrm>
            <a:off x="10034016" y="271579"/>
            <a:ext cx="1633728" cy="154838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36" y="271579"/>
            <a:ext cx="4055796" cy="76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電腦是</a:t>
            </a:r>
            <a:r>
              <a:rPr lang="en-US" altLang="zh-TW" dirty="0" smtClean="0"/>
              <a:t>…?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電腦就是穩定不出錯</a:t>
            </a:r>
            <a:endParaRPr lang="en-US" altLang="zh-TW" dirty="0" smtClean="0"/>
          </a:p>
          <a:p>
            <a:r>
              <a:rPr lang="zh-TW" altLang="en-US" dirty="0"/>
              <a:t>但是他只能進行簡單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r>
              <a:rPr lang="zh-TW" altLang="en-US" dirty="0"/>
              <a:t>但是他簡單的運算比你快</a:t>
            </a:r>
            <a:r>
              <a:rPr lang="zh-TW" altLang="en-US" dirty="0" smtClean="0"/>
              <a:t>很多</a:t>
            </a:r>
            <a:endParaRPr lang="en-US" altLang="zh-TW" dirty="0" smtClean="0"/>
          </a:p>
          <a:p>
            <a:r>
              <a:rPr lang="zh-TW" altLang="en-US" dirty="0" smtClean="0"/>
              <a:t>語言是讓你跟電腦溝通讓他幫你做事情的工具</a:t>
            </a:r>
            <a:endParaRPr lang="en-US" altLang="zh-TW" dirty="0" smtClean="0"/>
          </a:p>
          <a:p>
            <a:r>
              <a:rPr lang="zh-TW" altLang="en-US" dirty="0"/>
              <a:t>它只是工具，只是</a:t>
            </a:r>
            <a:r>
              <a:rPr lang="zh-TW" altLang="en-US" dirty="0" smtClean="0"/>
              <a:t>工具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3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就讓我們試</a:t>
            </a:r>
            <a:r>
              <a:rPr lang="zh-TW" altLang="en-US" dirty="0" smtClean="0"/>
              <a:t>著用 </a:t>
            </a:r>
            <a:r>
              <a:rPr lang="en-US" altLang="zh-TW" dirty="0" smtClean="0"/>
              <a:t>loop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排序看看</a:t>
            </a:r>
            <a:r>
              <a:rPr lang="zh-TW" altLang="en-US" dirty="0" smtClean="0"/>
              <a:t>吧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按照</a:t>
            </a:r>
            <a:r>
              <a:rPr lang="zh-TW" altLang="en-US" dirty="0"/>
              <a:t>檔案內的</a:t>
            </a:r>
            <a:r>
              <a:rPr lang="zh-TW" altLang="en-US" dirty="0" smtClean="0"/>
              <a:t>指示完成作業吧</a:t>
            </a:r>
            <a:endParaRPr lang="en-US" altLang="zh-TW" dirty="0" smtClean="0"/>
          </a:p>
          <a:p>
            <a:r>
              <a:rPr lang="zh-TW" altLang="en-US" dirty="0" smtClean="0"/>
              <a:t>讓助教檢查你的結果</a:t>
            </a:r>
            <a:endParaRPr lang="en-US" altLang="zh-TW" dirty="0" smtClean="0"/>
          </a:p>
          <a:p>
            <a:r>
              <a:rPr lang="zh-TW" altLang="en-US" dirty="0" smtClean="0"/>
              <a:t>每一行最前面有 </a:t>
            </a:r>
            <a:r>
              <a:rPr lang="en-US" altLang="zh-TW" dirty="0" smtClean="0"/>
              <a:t>#</a:t>
            </a:r>
            <a:r>
              <a:rPr lang="zh-TW" altLang="en-US" dirty="0" smtClean="0"/>
              <a:t> 代表是註解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並不會被執行，通常用來輔助說明你的程式的用意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Built-in methods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就內建了許多強大的系統 </a:t>
            </a:r>
            <a:r>
              <a:rPr lang="en-US" altLang="zh-TW" dirty="0" smtClean="0"/>
              <a:t>function(method)</a:t>
            </a:r>
          </a:p>
          <a:p>
            <a:r>
              <a:rPr lang="zh-TW" altLang="en-US" dirty="0" smtClean="0"/>
              <a:t>這些內建的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嚴格的被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官方維護支援</a:t>
            </a:r>
            <a:endParaRPr lang="en-US" altLang="zh-TW" dirty="0" smtClean="0"/>
          </a:p>
          <a:p>
            <a:r>
              <a:rPr lang="zh-TW" altLang="en-US" dirty="0" smtClean="0"/>
              <a:t>注意，非常注意，如果你知道 </a:t>
            </a:r>
            <a:r>
              <a:rPr lang="en-US" altLang="zh-TW" dirty="0" smtClean="0"/>
              <a:t>Library</a:t>
            </a:r>
            <a:endParaRPr lang="en-US" altLang="zh-TW" dirty="0"/>
          </a:p>
          <a:p>
            <a:pPr lvl="1"/>
            <a:r>
              <a:rPr lang="zh-TW" altLang="en-US" dirty="0" smtClean="0"/>
              <a:t>這些東西與 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很大程度上並不一樣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不需要 </a:t>
            </a:r>
            <a:r>
              <a:rPr lang="en-US" altLang="zh-TW" dirty="0" smtClean="0"/>
              <a:t>import (C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include) </a:t>
            </a:r>
            <a:r>
              <a:rPr lang="zh-TW" altLang="en-US" dirty="0" smtClean="0"/>
              <a:t>就可以使用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Built-in methods – print()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你試</a:t>
            </a:r>
            <a:r>
              <a:rPr lang="zh-TW" altLang="en-US" dirty="0" smtClean="0"/>
              <a:t>過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“Hello world!”</a:t>
            </a:r>
            <a:r>
              <a:rPr lang="zh-TW" altLang="en-US" dirty="0" smtClean="0"/>
              <a:t> 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沒有的話</a:t>
            </a:r>
            <a:r>
              <a:rPr lang="zh-TW" altLang="en-US" dirty="0" smtClean="0"/>
              <a:t>，這邊讓你看看</a:t>
            </a:r>
            <a:endParaRPr lang="en-US" altLang="zh-TW" dirty="0" smtClean="0"/>
          </a:p>
          <a:p>
            <a:r>
              <a:rPr lang="zh-TW" altLang="en-US" dirty="0" smtClean="0"/>
              <a:t>印出前面提到的字串</a:t>
            </a:r>
            <a:endParaRPr lang="en-US" altLang="zh-TW" dirty="0" smtClean="0"/>
          </a:p>
          <a:p>
            <a:r>
              <a:rPr lang="zh-TW" altLang="en-US" dirty="0"/>
              <a:t>也可以</a:t>
            </a:r>
            <a:r>
              <a:rPr lang="zh-TW" altLang="en-US" dirty="0" smtClean="0"/>
              <a:t>印數字，利用</a:t>
            </a:r>
            <a:r>
              <a:rPr lang="en-US" altLang="zh-TW" dirty="0"/>
              <a:t> </a:t>
            </a:r>
            <a:r>
              <a:rPr lang="en-US" altLang="zh-TW" dirty="0" smtClean="0"/>
              <a:t>Ducking type </a:t>
            </a:r>
            <a:r>
              <a:rPr lang="zh-TW" altLang="en-US" dirty="0" smtClean="0"/>
              <a:t>靈活地幫你印各種東西</a:t>
            </a:r>
            <a:endParaRPr lang="en-US" altLang="zh-TW" dirty="0" smtClean="0"/>
          </a:p>
          <a:p>
            <a:r>
              <a:rPr lang="zh-TW" altLang="en-US" dirty="0" smtClean="0"/>
              <a:t>居家旅行必備良藥，是個人都要用</a:t>
            </a:r>
            <a:endParaRPr lang="en-US" altLang="zh-TW" dirty="0" smtClean="0"/>
          </a:p>
          <a:p>
            <a:r>
              <a:rPr lang="en-US" altLang="zh-TW" dirty="0" smtClean="0"/>
              <a:t>C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, C++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cout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69" y="2393205"/>
            <a:ext cx="2962227" cy="9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Built-in methods – type()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前面有用過</a:t>
            </a:r>
            <a:r>
              <a:rPr lang="zh-TW" altLang="en-US" dirty="0" smtClean="0"/>
              <a:t>，這邊讓你知道</a:t>
            </a:r>
            <a:endParaRPr lang="en-US" altLang="zh-TW" dirty="0" smtClean="0"/>
          </a:p>
          <a:p>
            <a:r>
              <a:rPr lang="zh-TW" altLang="en-US" dirty="0"/>
              <a:t>回</a:t>
            </a:r>
            <a:r>
              <a:rPr lang="zh-TW" altLang="en-US" dirty="0" smtClean="0"/>
              <a:t>傳變數的型別</a:t>
            </a:r>
            <a:r>
              <a:rPr lang="en-US" altLang="zh-TW" dirty="0" smtClean="0"/>
              <a:t>/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你可以試試看 </a:t>
            </a:r>
            <a:r>
              <a:rPr lang="en-US" altLang="zh-TW" dirty="0" smtClean="0"/>
              <a:t>type(print), type(type)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8" y="2769368"/>
            <a:ext cx="3889249" cy="23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input()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阿你學這個多，有沒有想過怎麼吃輸入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nput() </a:t>
            </a:r>
            <a:r>
              <a:rPr lang="zh-TW" altLang="en-US" dirty="0" smtClean="0"/>
              <a:t>執行後，會讓使用者打字並回傳使用者打的東西</a:t>
            </a:r>
            <a:endParaRPr lang="en-US" altLang="zh-TW" dirty="0" smtClean="0"/>
          </a:p>
          <a:p>
            <a:r>
              <a:rPr lang="en-US" altLang="zh-TW" dirty="0" smtClean="0"/>
              <a:t>S = input(), print(S)</a:t>
            </a:r>
            <a:r>
              <a:rPr lang="zh-TW" altLang="en-US" dirty="0" smtClean="0"/>
              <a:t> 試試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不在 </a:t>
            </a:r>
            <a:r>
              <a:rPr lang="en-US" altLang="zh-TW" dirty="0"/>
              <a:t>Python </a:t>
            </a:r>
            <a:r>
              <a:rPr lang="zh-TW" altLang="en-US" dirty="0"/>
              <a:t>直譯器</a:t>
            </a:r>
            <a:r>
              <a:rPr lang="zh-TW" altLang="en-US" dirty="0" smtClean="0"/>
              <a:t>內用途比較明顯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4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abs()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取絕對值，會是最實用的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之一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而且後半課程的遊戲你們會非常常用到這個 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吃整數傳整數</a:t>
            </a:r>
            <a:endParaRPr lang="en-US" altLang="zh-TW" dirty="0" smtClean="0"/>
          </a:p>
          <a:p>
            <a:r>
              <a:rPr lang="zh-TW" altLang="en-US" dirty="0"/>
              <a:t>吃浮點數傳浮點數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034" y="2732224"/>
            <a:ext cx="2572422" cy="30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max()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支援對 </a:t>
            </a:r>
            <a:r>
              <a:rPr lang="en-US" altLang="zh-TW" dirty="0"/>
              <a:t>P</a:t>
            </a:r>
            <a:r>
              <a:rPr lang="en-US" altLang="zh-TW" dirty="0" smtClean="0"/>
              <a:t>ython </a:t>
            </a:r>
            <a:r>
              <a:rPr lang="zh-TW" altLang="en-US" dirty="0" smtClean="0"/>
              <a:t>所有 </a:t>
            </a:r>
            <a:r>
              <a:rPr lang="en-US" altLang="zh-TW" i="1" dirty="0" err="1"/>
              <a:t>iterable</a:t>
            </a:r>
            <a:r>
              <a:rPr lang="en-US" altLang="zh-TW" dirty="0" smtClean="0"/>
              <a:t> (</a:t>
            </a:r>
            <a:r>
              <a:rPr lang="zh-TW" altLang="en-US" dirty="0" smtClean="0"/>
              <a:t>可迭代，就是可以用 </a:t>
            </a:r>
            <a:r>
              <a:rPr lang="en-US" altLang="zh-TW" dirty="0" smtClean="0"/>
              <a:t>for in x: </a:t>
            </a:r>
            <a:r>
              <a:rPr lang="zh-TW" altLang="en-US" dirty="0" smtClean="0"/>
              <a:t>做事的 </a:t>
            </a:r>
            <a:r>
              <a:rPr lang="en-US" altLang="zh-TW" dirty="0" smtClean="0"/>
              <a:t>x)</a:t>
            </a:r>
          </a:p>
          <a:p>
            <a:r>
              <a:rPr lang="zh-TW" altLang="en-US" dirty="0" smtClean="0"/>
              <a:t>幫你找出最大的元素</a:t>
            </a:r>
            <a:endParaRPr lang="en-US" altLang="zh-TW" dirty="0" smtClean="0"/>
          </a:p>
          <a:p>
            <a:r>
              <a:rPr lang="zh-TW" altLang="en-US" dirty="0" smtClean="0"/>
              <a:t>字串也能放喔，字串也是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的你可以試試看右邊的程式</a:t>
            </a:r>
            <a:endParaRPr lang="en-US" altLang="zh-TW" dirty="0" smtClean="0"/>
          </a:p>
          <a:p>
            <a:pPr lvl="1"/>
            <a:r>
              <a:rPr lang="zh-TW" altLang="en-US" dirty="0"/>
              <a:t>記得說</a:t>
            </a:r>
            <a:r>
              <a:rPr lang="zh-TW" altLang="en-US" dirty="0" smtClean="0"/>
              <a:t>過字串很像陣列嗎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字串的話，會回傳字母表最後面的字母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小寫全部比大寫大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352" y="2222287"/>
            <a:ext cx="2535320" cy="40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min()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ax </a:t>
            </a:r>
            <a:r>
              <a:rPr lang="zh-TW" altLang="en-US" dirty="0" smtClean="0"/>
              <a:t>的相反，要我說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7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sum()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 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 的東西全都加起來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 可以跟算術運算子互動</a:t>
            </a:r>
            <a:r>
              <a:rPr lang="en-US" altLang="zh-TW" dirty="0" smtClean="0"/>
              <a:t>(+-</a:t>
            </a:r>
            <a:r>
              <a:rPr lang="zh-TW" altLang="en-US" dirty="0" smtClean="0"/>
              <a:t>*</a:t>
            </a:r>
            <a:r>
              <a:rPr lang="en-US" altLang="zh-TW" dirty="0" smtClean="0"/>
              <a:t>/</a:t>
            </a:r>
            <a:r>
              <a:rPr lang="zh-TW" altLang="en-US" dirty="0" smtClean="0"/>
              <a:t> **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True </a:t>
            </a:r>
            <a:r>
              <a:rPr lang="zh-TW" altLang="en-US" dirty="0" smtClean="0"/>
              <a:t>當成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 當成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所以看右邊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4317444"/>
            <a:ext cx="6109910" cy="19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smtClean="0"/>
              <a:t>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你迭代的好夥伴</a:t>
            </a:r>
            <a:endParaRPr lang="en-US" altLang="zh-TW" dirty="0" smtClean="0"/>
          </a:p>
          <a:p>
            <a:r>
              <a:rPr lang="zh-TW" altLang="en-US" dirty="0" smtClean="0"/>
              <a:t>按照傳入值回傳一個序列</a:t>
            </a:r>
            <a:endParaRPr lang="en-US" altLang="zh-TW" dirty="0" smtClean="0"/>
          </a:p>
          <a:p>
            <a:r>
              <a:rPr lang="zh-TW" altLang="en-US" dirty="0"/>
              <a:t>如右圖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84" y="2813209"/>
            <a:ext cx="3593927" cy="20205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68" y="2193455"/>
            <a:ext cx="2516491" cy="26455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68" y="4900963"/>
            <a:ext cx="2935516" cy="15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程式不難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000" dirty="0" smtClean="0"/>
              <a:t>任何你有能力在現實中處理的問題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/>
              <a:t>你都有能力把它變成</a:t>
            </a:r>
            <a:r>
              <a:rPr lang="zh-TW" altLang="en-US" sz="3000" dirty="0" smtClean="0"/>
              <a:t>程式去執行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 smtClean="0"/>
              <a:t>你</a:t>
            </a:r>
            <a:r>
              <a:rPr lang="zh-TW" altLang="en-US" sz="3000" dirty="0"/>
              <a:t>不會不是因為你</a:t>
            </a:r>
            <a:r>
              <a:rPr lang="zh-TW" altLang="en-US" sz="3000" dirty="0" smtClean="0"/>
              <a:t>邏輯、數學英文不好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/>
              <a:t>而是</a:t>
            </a:r>
            <a:r>
              <a:rPr lang="zh-TW" altLang="en-US" sz="3000" dirty="0" smtClean="0"/>
              <a:t>你不知道怎麼跟電腦溝通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3173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methods –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幫你</a:t>
            </a:r>
            <a:r>
              <a:rPr lang="zh-TW" altLang="en-US" dirty="0" smtClean="0"/>
              <a:t>數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陣列，字串等都可</a:t>
            </a:r>
            <a:r>
              <a:rPr lang="en-US" altLang="zh-TW" dirty="0" smtClean="0"/>
              <a:t>)</a:t>
            </a:r>
            <a:r>
              <a:rPr lang="zh-TW" altLang="en-US" dirty="0" smtClean="0"/>
              <a:t> 裡面元素的量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5" y="4570985"/>
            <a:ext cx="6593943" cy="14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501" y="2320036"/>
            <a:ext cx="788008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天賦系統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44927"/>
            <a:ext cx="7956296" cy="42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邏輯戰鬥系統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1" y="2446348"/>
            <a:ext cx="8516645" cy="38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取個名字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63" y="3410364"/>
            <a:ext cx="4344352" cy="13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程式可能很難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000" dirty="0" smtClean="0"/>
              <a:t>但是當現實中的問題雖然你能處理但是很難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/>
              <a:t>那麼程式就會相對很難寫出</a:t>
            </a:r>
            <a:r>
              <a:rPr lang="zh-TW" altLang="en-US" sz="3000" dirty="0" smtClean="0"/>
              <a:t>來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 smtClean="0"/>
              <a:t>對於你自身數學、邏輯的要求程度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/>
              <a:t>取決於你要用它解決甚麼</a:t>
            </a:r>
            <a:r>
              <a:rPr lang="zh-TW" altLang="en-US" sz="3000" dirty="0" smtClean="0"/>
              <a:t>問題</a:t>
            </a:r>
            <a:endParaRPr lang="en-US" altLang="zh-TW" sz="3000" dirty="0" smtClean="0"/>
          </a:p>
          <a:p>
            <a:pPr marL="0" indent="0" algn="ctr">
              <a:buNone/>
            </a:pPr>
            <a:r>
              <a:rPr lang="zh-TW" altLang="en-US" sz="3000" dirty="0"/>
              <a:t>以及你要多優雅的解決它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458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4112" y="3868230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000" dirty="0" smtClean="0"/>
              <a:t>你懂程式，程式就會幫你</a:t>
            </a:r>
            <a:endParaRPr lang="zh-TW" altLang="en-US" sz="7000" dirty="0"/>
          </a:p>
        </p:txBody>
      </p:sp>
      <p:pic>
        <p:nvPicPr>
          <p:cNvPr id="5126" name="Picture 6" descr="東太平洋漁場時價分析師兼操盤手暨洋流講師海龍王彼得|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83" y="2221864"/>
            <a:ext cx="2746375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Python, what?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當前除了</a:t>
            </a:r>
            <a:r>
              <a:rPr lang="zh-TW" altLang="en-US" dirty="0"/>
              <a:t> </a:t>
            </a:r>
            <a:r>
              <a:rPr lang="en-US" altLang="zh-TW" dirty="0" smtClean="0"/>
              <a:t>C/C++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，最為人所知的程式語言以及與之相對的軟體</a:t>
            </a:r>
            <a:endParaRPr lang="en-US" altLang="zh-TW" dirty="0" smtClean="0"/>
          </a:p>
          <a:p>
            <a:pPr lvl="1"/>
            <a:r>
              <a:rPr lang="zh-TW" altLang="en-US" dirty="0"/>
              <a:t>為甚麼這麼</a:t>
            </a:r>
            <a:r>
              <a:rPr lang="zh-TW" altLang="en-US" dirty="0" smtClean="0"/>
              <a:t>出名</a:t>
            </a:r>
            <a:endParaRPr lang="en-US" altLang="zh-TW" dirty="0" smtClean="0"/>
          </a:p>
          <a:p>
            <a:r>
              <a:rPr lang="zh-TW" altLang="en-US" dirty="0" smtClean="0"/>
              <a:t>直譯語言</a:t>
            </a:r>
            <a:endParaRPr lang="en-US" altLang="zh-TW" dirty="0" smtClean="0"/>
          </a:p>
          <a:p>
            <a:r>
              <a:rPr lang="zh-TW" altLang="en-US" dirty="0" smtClean="0"/>
              <a:t>動態型別</a:t>
            </a:r>
            <a:endParaRPr lang="en-US" altLang="zh-TW" dirty="0" smtClean="0"/>
          </a:p>
          <a:p>
            <a:r>
              <a:rPr lang="zh-TW" altLang="en-US" dirty="0" smtClean="0"/>
              <a:t>會是個比小算盤更好的選擇</a:t>
            </a:r>
            <a:endParaRPr lang="en-US" altLang="zh-TW" dirty="0" smtClean="0"/>
          </a:p>
          <a:p>
            <a:r>
              <a:rPr lang="zh-TW" altLang="en-US" dirty="0" smtClean="0"/>
              <a:t>由廣大社群推動動，免費且自由的語言</a:t>
            </a:r>
            <a:endParaRPr lang="en-US" altLang="zh-TW" dirty="0" smtClean="0"/>
          </a:p>
          <a:p>
            <a:r>
              <a:rPr lang="zh-TW" altLang="en-US" dirty="0" smtClean="0"/>
              <a:t>幾乎在任何常見的作業系統上都能運作</a:t>
            </a:r>
            <a:endParaRPr lang="en-US" altLang="zh-TW" dirty="0" smtClean="0"/>
          </a:p>
          <a:p>
            <a:r>
              <a:rPr lang="zh-TW" altLang="en-US" dirty="0"/>
              <a:t>使用縮</a:t>
            </a:r>
            <a:r>
              <a:rPr lang="zh-TW" altLang="en-US" dirty="0" smtClean="0"/>
              <a:t>排區隔區塊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79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1789</TotalTime>
  <Words>2783</Words>
  <Application>Microsoft Office PowerPoint</Application>
  <PresentationFormat>寬螢幕</PresentationFormat>
  <Paragraphs>364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8" baseType="lpstr">
      <vt:lpstr>微軟正黑體</vt:lpstr>
      <vt:lpstr>Arial</vt:lpstr>
      <vt:lpstr>Wingdings 2</vt:lpstr>
      <vt:lpstr>至理名言</vt:lpstr>
      <vt:lpstr>2021 中央大學 Python 基礎課程</vt:lpstr>
      <vt:lpstr>在我們進入 Python 前</vt:lpstr>
      <vt:lpstr>大概是……</vt:lpstr>
      <vt:lpstr>PowerPoint 簡報</vt:lpstr>
      <vt:lpstr>電腦是…?</vt:lpstr>
      <vt:lpstr>程式不難</vt:lpstr>
      <vt:lpstr>程式可能很難</vt:lpstr>
      <vt:lpstr>PowerPoint 簡報</vt:lpstr>
      <vt:lpstr>Python, what?</vt:lpstr>
      <vt:lpstr>Python, why?(1)</vt:lpstr>
      <vt:lpstr>Python, why?(2)</vt:lpstr>
      <vt:lpstr>Python, why?(3)</vt:lpstr>
      <vt:lpstr>教學大綱</vt:lpstr>
      <vt:lpstr>謹記數點…</vt:lpstr>
      <vt:lpstr>教學的最後…</vt:lpstr>
      <vt:lpstr>Variables(變數)</vt:lpstr>
      <vt:lpstr>Type(型別)</vt:lpstr>
      <vt:lpstr>Type(型別) 常見的(Python)</vt:lpstr>
      <vt:lpstr>Type(型別) 常見的(Python)</vt:lpstr>
      <vt:lpstr>Type(型別) 常見的(Python)</vt:lpstr>
      <vt:lpstr>Type(型別) 常見的(Python)</vt:lpstr>
      <vt:lpstr>Operator(運算子)與Operand(運算元)</vt:lpstr>
      <vt:lpstr>Operator(運算子)與Operand(運算元)</vt:lpstr>
      <vt:lpstr>表達式(expression)</vt:lpstr>
      <vt:lpstr>Python 常用的運算子</vt:lpstr>
      <vt:lpstr>表達式(expression)</vt:lpstr>
      <vt:lpstr>來了來了，小練習</vt:lpstr>
      <vt:lpstr>Condition control(條件控制)</vt:lpstr>
      <vt:lpstr>Condition control(條件控制)</vt:lpstr>
      <vt:lpstr>Condition control(條件控制)</vt:lpstr>
      <vt:lpstr>Condition control(條件控制)</vt:lpstr>
      <vt:lpstr>Condition control(條件控制)</vt:lpstr>
      <vt:lpstr>Condition control(條件控制)</vt:lpstr>
      <vt:lpstr>Condition control(條件控制)</vt:lpstr>
      <vt:lpstr>Condition control(條件控制)</vt:lpstr>
      <vt:lpstr>PowerPoint 簡報</vt:lpstr>
      <vt:lpstr>Loop(迴圈)</vt:lpstr>
      <vt:lpstr>Loop(迴圈)</vt:lpstr>
      <vt:lpstr>Loop(迴圈)</vt:lpstr>
      <vt:lpstr>Loop(迴圈)</vt:lpstr>
      <vt:lpstr>Loop(迴圈)</vt:lpstr>
      <vt:lpstr>Loop(迴圈)</vt:lpstr>
      <vt:lpstr>Loop(迴圈)</vt:lpstr>
      <vt:lpstr>Loop(迴圈)</vt:lpstr>
      <vt:lpstr>Loop(迴圈)</vt:lpstr>
      <vt:lpstr>Loop(迴圈)</vt:lpstr>
      <vt:lpstr>再說一次……</vt:lpstr>
      <vt:lpstr>Function(函式)</vt:lpstr>
      <vt:lpstr>Function(函式)</vt:lpstr>
      <vt:lpstr>小練習</vt:lpstr>
      <vt:lpstr>Built-in methods in Python</vt:lpstr>
      <vt:lpstr>Built-in methods – print()</vt:lpstr>
      <vt:lpstr>Built-in methods – type()</vt:lpstr>
      <vt:lpstr>Built-in methods – input()</vt:lpstr>
      <vt:lpstr>Built-in methods – abs()</vt:lpstr>
      <vt:lpstr>Built-in methods – max()</vt:lpstr>
      <vt:lpstr>Built-in methods – min()</vt:lpstr>
      <vt:lpstr>Built-in methods – sum()</vt:lpstr>
      <vt:lpstr>Built-in methods – range()</vt:lpstr>
      <vt:lpstr>Built-in methods – len()</vt:lpstr>
      <vt:lpstr>最後…</vt:lpstr>
      <vt:lpstr>天賦系統</vt:lpstr>
      <vt:lpstr>邏輯戰鬥系統</vt:lpstr>
      <vt:lpstr>取個名字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中央大學 Python 基礎課程</dc:title>
  <dc:creator>松松松 松松松</dc:creator>
  <cp:lastModifiedBy>松松松 松松松</cp:lastModifiedBy>
  <cp:revision>73</cp:revision>
  <dcterms:created xsi:type="dcterms:W3CDTF">2021-04-29T11:54:16Z</dcterms:created>
  <dcterms:modified xsi:type="dcterms:W3CDTF">2021-04-30T19:12:51Z</dcterms:modified>
</cp:coreProperties>
</file>