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5" r:id="rId4"/>
    <p:sldId id="276" r:id="rId5"/>
    <p:sldId id="277" r:id="rId6"/>
    <p:sldId id="278"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showGuides="1">
      <p:cViewPr varScale="1">
        <p:scale>
          <a:sx n="87" d="100"/>
          <a:sy n="87" d="100"/>
        </p:scale>
        <p:origin x="-1349"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09599" y="609600"/>
            <a:ext cx="5195026" cy="5251451"/>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09599" y="2737246"/>
            <a:ext cx="3090672" cy="330411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3866640" y="2737246"/>
            <a:ext cx="3090672" cy="330411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571275" y="514925"/>
            <a:ext cx="3386037" cy="552643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74556" y="967155"/>
            <a:ext cx="5780159" cy="2013437"/>
          </a:xfrm>
        </p:spPr>
        <p:txBody>
          <a:bodyPr/>
          <a:lstStyle/>
          <a:p>
            <a:pPr algn="ctr"/>
            <a:r>
              <a:rPr lang="zh-CN" altLang="en-US" sz="8000" dirty="0" smtClean="0"/>
              <a:t>复盘申请</a:t>
            </a:r>
            <a:endParaRPr lang="zh-CN" altLang="en-US" sz="8000" dirty="0"/>
          </a:p>
        </p:txBody>
      </p:sp>
      <p:sp>
        <p:nvSpPr>
          <p:cNvPr id="3" name="副标题 2"/>
          <p:cNvSpPr>
            <a:spLocks noGrp="1"/>
          </p:cNvSpPr>
          <p:nvPr>
            <p:ph type="subTitle" idx="1"/>
          </p:nvPr>
        </p:nvSpPr>
        <p:spPr>
          <a:xfrm>
            <a:off x="1130595" y="3578469"/>
            <a:ext cx="5826719" cy="1793631"/>
          </a:xfrm>
        </p:spPr>
        <p:txBody>
          <a:bodyPr>
            <a:normAutofit fontScale="55000" lnSpcReduction="20000"/>
          </a:bodyPr>
          <a:lstStyle/>
          <a:p>
            <a:endParaRPr lang="en-US" altLang="zh-CN" dirty="0" smtClean="0"/>
          </a:p>
          <a:p>
            <a:r>
              <a:rPr lang="en-US" altLang="zh-CN" dirty="0" smtClean="0"/>
              <a:t>   </a:t>
            </a:r>
            <a:endParaRPr lang="en-US" altLang="zh-CN" dirty="0" smtClean="0"/>
          </a:p>
          <a:p>
            <a:endParaRPr lang="en-US" altLang="zh-CN" dirty="0" smtClean="0"/>
          </a:p>
          <a:p>
            <a:endParaRPr lang="en-US" altLang="zh-CN" dirty="0" smtClean="0"/>
          </a:p>
          <a:p>
            <a:r>
              <a:rPr lang="zh-CN" altLang="en-US" sz="3800" b="1" dirty="0" smtClean="0"/>
              <a:t> 申请人</a:t>
            </a:r>
            <a:r>
              <a:rPr lang="en-US" altLang="zh-CN" sz="3800" b="1" dirty="0" smtClean="0"/>
              <a:t>:</a:t>
            </a:r>
            <a:r>
              <a:rPr lang="zh-CN" altLang="en-US" sz="3800" b="1" dirty="0" smtClean="0"/>
              <a:t>武汉分院学员刘家铭、王玉琛</a:t>
            </a:r>
            <a:endParaRPr lang="en-US" altLang="zh-CN" sz="3800" b="1" dirty="0" smtClean="0"/>
          </a:p>
          <a:p>
            <a:r>
              <a:rPr lang="zh-CN" altLang="en-US" sz="3800" b="1" dirty="0" smtClean="0"/>
              <a:t>时间</a:t>
            </a:r>
            <a:r>
              <a:rPr lang="en-US" altLang="zh-CN" sz="3800" b="1" dirty="0" smtClean="0"/>
              <a:t>:2017</a:t>
            </a:r>
            <a:r>
              <a:rPr lang="zh-CN" altLang="en-US" sz="3800" b="1" dirty="0" smtClean="0"/>
              <a:t>年</a:t>
            </a:r>
            <a:r>
              <a:rPr lang="en-US" altLang="zh-CN" sz="3800" b="1" dirty="0" smtClean="0"/>
              <a:t>8</a:t>
            </a:r>
            <a:r>
              <a:rPr lang="zh-CN" altLang="en-US" sz="3800" b="1" dirty="0" smtClean="0"/>
              <a:t>月</a:t>
            </a:r>
            <a:r>
              <a:rPr lang="en-US" altLang="zh-CN" sz="3800" b="1" dirty="0" smtClean="0"/>
              <a:t>29</a:t>
            </a:r>
            <a:r>
              <a:rPr lang="zh-CN" altLang="en-US" sz="3800" b="1" dirty="0" smtClean="0"/>
              <a:t>日</a:t>
            </a:r>
            <a:endParaRPr lang="zh-CN" altLang="en-US" sz="3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五、方案评审 </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5.1 </a:t>
            </a:r>
            <a:r>
              <a:rPr lang="zh-CN" altLang="en-US" dirty="0" smtClean="0">
                <a:latin typeface="宋体" panose="02010600030101010101" pitchFamily="2" charset="-122"/>
                <a:ea typeface="宋体" panose="02010600030101010101" pitchFamily="2" charset="-122"/>
              </a:rPr>
              <a:t>对做出的方案设计，做方案评审，建议全体人员参与（无论做不做该项目） </a:t>
            </a:r>
            <a:endParaRPr lang="en-US" altLang="zh-CN"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进行方案评审 </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六、禅道拆分 </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6.1 </a:t>
            </a:r>
            <a:r>
              <a:rPr lang="zh-CN" altLang="en-US" dirty="0" smtClean="0">
                <a:latin typeface="宋体" panose="02010600030101010101" pitchFamily="2" charset="-122"/>
                <a:ea typeface="宋体" panose="02010600030101010101" pitchFamily="2" charset="-122"/>
              </a:rPr>
              <a:t>相关负责人按照优先级顺序，在禅道拆分自己的任务，单个任务最多不要超过</a:t>
            </a:r>
            <a:r>
              <a:rPr lang="en-US" altLang="zh-CN" dirty="0" smtClean="0">
                <a:latin typeface="宋体" panose="02010600030101010101" pitchFamily="2" charset="-122"/>
                <a:ea typeface="宋体" panose="02010600030101010101" pitchFamily="2" charset="-122"/>
              </a:rPr>
              <a:t>4</a:t>
            </a:r>
            <a:r>
              <a:rPr lang="zh-CN" altLang="en-US" dirty="0" smtClean="0">
                <a:latin typeface="宋体" panose="02010600030101010101" pitchFamily="2" charset="-122"/>
                <a:ea typeface="宋体" panose="02010600030101010101" pitchFamily="2" charset="-122"/>
              </a:rPr>
              <a:t>小时，即拆分要详细 </a:t>
            </a:r>
            <a:endParaRPr lang="en-US" altLang="zh-CN"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在禅道拆分自己的任务</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单个任务时间不要超过</a:t>
            </a:r>
            <a:r>
              <a:rPr lang="en-US" altLang="zh-CN" sz="2000" b="1" dirty="0" smtClean="0">
                <a:latin typeface="宋体" panose="02010600030101010101" pitchFamily="2" charset="-122"/>
                <a:ea typeface="宋体" panose="02010600030101010101" pitchFamily="2" charset="-122"/>
              </a:rPr>
              <a:t>4</a:t>
            </a:r>
            <a:r>
              <a:rPr lang="zh-CN" altLang="en-US" sz="2000" b="1" dirty="0" smtClean="0">
                <a:latin typeface="宋体" panose="02010600030101010101" pitchFamily="2" charset="-122"/>
                <a:ea typeface="宋体" panose="02010600030101010101" pitchFamily="2" charset="-122"/>
              </a:rPr>
              <a:t>小时</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要拆分得详细 </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七、开发 </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7.1 </a:t>
            </a:r>
            <a:r>
              <a:rPr lang="zh-CN" altLang="en-US" dirty="0" smtClean="0">
                <a:latin typeface="宋体" panose="02010600030101010101" pitchFamily="2" charset="-122"/>
                <a:ea typeface="宋体" panose="02010600030101010101" pitchFamily="2" charset="-122"/>
              </a:rPr>
              <a:t>搭建开发服务器</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7.2 </a:t>
            </a:r>
            <a:r>
              <a:rPr lang="zh-CN" altLang="en-US" dirty="0" smtClean="0">
                <a:latin typeface="宋体" panose="02010600030101010101" pitchFamily="2" charset="-122"/>
                <a:ea typeface="宋体" panose="02010600030101010101" pitchFamily="2" charset="-122"/>
              </a:rPr>
              <a:t>开发人员根据禅道上的任务，按时完成自己的开发工作，具体体现到日报上</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7.3 </a:t>
            </a:r>
            <a:r>
              <a:rPr lang="zh-CN" altLang="en-US" dirty="0" smtClean="0">
                <a:latin typeface="宋体" panose="02010600030101010101" pitchFamily="2" charset="-122"/>
                <a:ea typeface="宋体" panose="02010600030101010101" pitchFamily="2" charset="-122"/>
              </a:rPr>
              <a:t>每天上午开</a:t>
            </a:r>
            <a:r>
              <a:rPr lang="en-US" altLang="zh-CN" dirty="0" smtClean="0">
                <a:latin typeface="宋体" panose="02010600030101010101" pitchFamily="2" charset="-122"/>
                <a:ea typeface="宋体" panose="02010600030101010101" pitchFamily="2" charset="-122"/>
              </a:rPr>
              <a:t>10</a:t>
            </a:r>
            <a:r>
              <a:rPr lang="zh-CN" altLang="en-US" dirty="0" smtClean="0">
                <a:latin typeface="宋体" panose="02010600030101010101" pitchFamily="2" charset="-122"/>
                <a:ea typeface="宋体" panose="02010600030101010101" pitchFamily="2" charset="-122"/>
              </a:rPr>
              <a:t>分钟左右进度会议，如果有延迟现象出现，拿出解决方案，保证项目按照禅道上的时间点完成</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7.4 </a:t>
            </a:r>
            <a:r>
              <a:rPr lang="zh-CN" altLang="en-US" dirty="0" smtClean="0">
                <a:latin typeface="宋体" panose="02010600030101010101" pitchFamily="2" charset="-122"/>
                <a:ea typeface="宋体" panose="02010600030101010101" pitchFamily="2" charset="-122"/>
              </a:rPr>
              <a:t>数据库索引：</a:t>
            </a:r>
            <a:endParaRPr lang="zh-CN" alt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两种索引：</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经常查询的，数据散列度比较高的，做一般索引，不需要建联合索引。</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数据必须保持唯一的，建唯一索引。</a:t>
            </a:r>
            <a:endParaRPr lang="zh-CN" altLang="en-US" dirty="0" smtClean="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开发中</a:t>
            </a:r>
            <a:r>
              <a:rPr lang="en-US" altLang="zh-CN" dirty="0" smtClean="0"/>
              <a:t>java</a:t>
            </a:r>
            <a:r>
              <a:rPr lang="zh-CN" altLang="en-US" dirty="0" smtClean="0"/>
              <a:t>组需要干的事</a:t>
            </a:r>
            <a:endParaRPr lang="zh-CN" altLang="en-US" dirty="0"/>
          </a:p>
        </p:txBody>
      </p:sp>
      <p:sp>
        <p:nvSpPr>
          <p:cNvPr id="3" name="内容占位符 2"/>
          <p:cNvSpPr>
            <a:spLocks noGrp="1"/>
          </p:cNvSpPr>
          <p:nvPr>
            <p:ph idx="1"/>
          </p:nvPr>
        </p:nvSpPr>
        <p:spPr/>
        <p:txBody>
          <a:bodyPr>
            <a:normAutofit/>
          </a:bodyPr>
          <a:lstStyle/>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搭服务器</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根据禅道上的任务</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按时完成自己的开发工作</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具体做了什么写在日报上</a:t>
            </a:r>
            <a:r>
              <a:rPr lang="en-US"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r>
              <a:rPr lang="zh-CN" altLang="en-US" sz="2000" b="1" dirty="0" smtClean="0">
                <a:latin typeface="宋体" panose="02010600030101010101" pitchFamily="2" charset="-122"/>
                <a:ea typeface="宋体" panose="02010600030101010101" pitchFamily="2" charset="-122"/>
              </a:rPr>
              <a:t>每天</a:t>
            </a:r>
            <a:r>
              <a:rPr lang="en-US" altLang="zh-CN" sz="2000" b="1" dirty="0" smtClean="0">
                <a:latin typeface="宋体" panose="02010600030101010101" pitchFamily="2" charset="-122"/>
                <a:ea typeface="宋体" panose="02010600030101010101" pitchFamily="2" charset="-122"/>
              </a:rPr>
              <a:t>10</a:t>
            </a:r>
            <a:r>
              <a:rPr lang="zh-CN" altLang="en-US" sz="2000" b="1" dirty="0" smtClean="0">
                <a:latin typeface="宋体" panose="02010600030101010101" pitchFamily="2" charset="-122"/>
                <a:ea typeface="宋体" panose="02010600030101010101" pitchFamily="2" charset="-122"/>
              </a:rPr>
              <a:t>点开一次进度会议</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如果有延迟现象</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拿出解决方案</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保证按禅道上的时间点完成</a:t>
            </a:r>
            <a:r>
              <a:rPr lang="en-US" altLang="zh-CN" sz="2000" b="1" dirty="0" smtClean="0">
                <a:latin typeface="宋体" panose="02010600030101010101" pitchFamily="2" charset="-122"/>
                <a:ea typeface="宋体" panose="02010600030101010101" pitchFamily="2" charset="-122"/>
              </a:rPr>
              <a:t>.</a:t>
            </a:r>
            <a:endParaRPr lang="zh-CN" altLang="en-US" sz="2000" b="1" dirty="0" smtClean="0">
              <a:latin typeface="宋体" panose="02010600030101010101" pitchFamily="2" charset="-122"/>
              <a:ea typeface="宋体" panose="02010600030101010101" pitchFamily="2" charset="-122"/>
            </a:endParaRPr>
          </a:p>
          <a:p>
            <a:r>
              <a:rPr lang="zh-CN" altLang="en-US" sz="2000" b="1" dirty="0" smtClean="0">
                <a:latin typeface="宋体" panose="02010600030101010101" pitchFamily="2" charset="-122"/>
                <a:ea typeface="宋体" panose="02010600030101010101" pitchFamily="2" charset="-122"/>
              </a:rPr>
              <a:t>数据库索引方面</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经常查询的</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数据散列度比较高的</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做一般索引</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不要建联合索引</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数据必须保持唯一的</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建唯一索引</a:t>
            </a:r>
            <a:r>
              <a:rPr lang="en-US" altLang="zh-CN" sz="2000" b="1" dirty="0" smtClean="0">
                <a:latin typeface="宋体" panose="02010600030101010101" pitchFamily="2" charset="-122"/>
                <a:ea typeface="宋体" panose="02010600030101010101" pitchFamily="2" charset="-122"/>
              </a:rPr>
              <a:t>.</a:t>
            </a:r>
            <a:endParaRPr lang="zh-CN" altLang="en-US" sz="2000" b="1" dirty="0" smtClean="0">
              <a:latin typeface="宋体" panose="02010600030101010101" pitchFamily="2" charset="-122"/>
              <a:ea typeface="宋体" panose="02010600030101010101" pitchFamily="2" charset="-122"/>
            </a:endParaRPr>
          </a:p>
          <a:p>
            <a:r>
              <a:rPr lang="zh-CN" altLang="en-US" sz="2000" b="1" dirty="0" smtClean="0">
                <a:latin typeface="宋体" panose="02010600030101010101" pitchFamily="2" charset="-122"/>
                <a:ea typeface="宋体" panose="02010600030101010101" pitchFamily="2" charset="-122"/>
              </a:rPr>
              <a:t>要有文档，文档表明哪些字段要建索引。发邮件。 </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八、阶段测试 </a:t>
            </a:r>
            <a:endParaRPr lang="zh-CN" altLang="en-US" dirty="0"/>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与开发并行</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8.1 </a:t>
            </a:r>
            <a:r>
              <a:rPr lang="zh-CN" altLang="en-US" dirty="0" smtClean="0">
                <a:latin typeface="宋体" panose="02010600030101010101" pitchFamily="2" charset="-122"/>
                <a:ea typeface="宋体" panose="02010600030101010101" pitchFamily="2" charset="-122"/>
              </a:rPr>
              <a:t>每天至少发布一次代码到开发环境，并且保证发布完之后程序没问题</a:t>
            </a:r>
            <a:endParaRPr lang="en-US" altLang="zh-CN"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每天至少发布一次代码到开发环境</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并保证发布后程序没问题 </a:t>
            </a:r>
            <a:endParaRPr lang="zh-CN" altLang="en-US" sz="2000" b="1" dirty="0" smtClean="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九、性能测试和</a:t>
            </a:r>
            <a:r>
              <a:rPr lang="en-US" dirty="0" err="1" smtClean="0"/>
              <a:t>codereview</a:t>
            </a:r>
            <a:r>
              <a:rPr lang="en-US" dirty="0" smtClean="0"/>
              <a:t> </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9.1 </a:t>
            </a:r>
            <a:r>
              <a:rPr lang="zh-CN" altLang="en-US" dirty="0" smtClean="0">
                <a:latin typeface="宋体" panose="02010600030101010101" pitchFamily="2" charset="-122"/>
                <a:ea typeface="宋体" panose="02010600030101010101" pitchFamily="2" charset="-122"/>
              </a:rPr>
              <a:t>对每个接口做好性能测试</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9.1.1 </a:t>
            </a:r>
            <a:r>
              <a:rPr lang="zh-CN" altLang="en-US" dirty="0" smtClean="0">
                <a:latin typeface="宋体" panose="02010600030101010101" pitchFamily="2" charset="-122"/>
                <a:ea typeface="宋体" panose="02010600030101010101" pitchFamily="2" charset="-122"/>
              </a:rPr>
              <a:t>每个接口的响应时间不超过</a:t>
            </a:r>
            <a:r>
              <a:rPr lang="en-US" altLang="zh-CN" dirty="0" smtClean="0">
                <a:latin typeface="宋体" panose="02010600030101010101" pitchFamily="2" charset="-122"/>
                <a:ea typeface="宋体" panose="02010600030101010101" pitchFamily="2" charset="-122"/>
              </a:rPr>
              <a:t>200ms</a:t>
            </a:r>
            <a:r>
              <a:rPr lang="zh-CN" altLang="en-US" dirty="0" smtClean="0">
                <a:latin typeface="宋体" panose="02010600030101010101" pitchFamily="2" charset="-122"/>
                <a:ea typeface="宋体" panose="02010600030101010101" pitchFamily="2" charset="-122"/>
              </a:rPr>
              <a:t>，如果有超过的，做优化，尽量缩小到</a:t>
            </a:r>
            <a:r>
              <a:rPr lang="en-US" altLang="zh-CN" dirty="0" smtClean="0">
                <a:latin typeface="宋体" panose="02010600030101010101" pitchFamily="2" charset="-122"/>
                <a:ea typeface="宋体" panose="02010600030101010101" pitchFamily="2" charset="-122"/>
              </a:rPr>
              <a:t>200ms</a:t>
            </a:r>
            <a:r>
              <a:rPr lang="zh-CN" altLang="en-US" dirty="0" smtClean="0">
                <a:latin typeface="宋体" panose="02010600030101010101" pitchFamily="2" charset="-122"/>
                <a:ea typeface="宋体" panose="02010600030101010101" pitchFamily="2" charset="-122"/>
              </a:rPr>
              <a:t>内</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9.2 </a:t>
            </a:r>
            <a:r>
              <a:rPr lang="zh-CN" altLang="en-US" dirty="0" smtClean="0">
                <a:latin typeface="宋体" panose="02010600030101010101" pitchFamily="2" charset="-122"/>
                <a:ea typeface="宋体" panose="02010600030101010101" pitchFamily="2" charset="-122"/>
              </a:rPr>
              <a:t>完成</a:t>
            </a:r>
            <a:r>
              <a:rPr lang="en-US" altLang="zh-CN" dirty="0" err="1" smtClean="0">
                <a:latin typeface="宋体" panose="02010600030101010101" pitchFamily="2" charset="-122"/>
                <a:ea typeface="宋体" panose="02010600030101010101" pitchFamily="2" charset="-122"/>
              </a:rPr>
              <a:t>codereview</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对源代码进行系统性检查</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，根据</a:t>
            </a:r>
            <a:r>
              <a:rPr lang="en-US" altLang="zh-CN" dirty="0" err="1" smtClean="0">
                <a:latin typeface="宋体" panose="02010600030101010101" pitchFamily="2" charset="-122"/>
                <a:ea typeface="宋体" panose="02010600030101010101" pitchFamily="2" charset="-122"/>
              </a:rPr>
              <a:t>codereview</a:t>
            </a:r>
            <a:r>
              <a:rPr lang="zh-CN" altLang="en-US" dirty="0" smtClean="0">
                <a:latin typeface="宋体" panose="02010600030101010101" pitchFamily="2" charset="-122"/>
                <a:ea typeface="宋体" panose="02010600030101010101" pitchFamily="2" charset="-122"/>
              </a:rPr>
              <a:t>结论完成修改</a:t>
            </a:r>
            <a:endParaRPr lang="zh-CN" altLang="en-US"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对每个接口做好性能测试</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响应时间超过</a:t>
            </a:r>
            <a:r>
              <a:rPr lang="en-US" altLang="zh-CN" sz="2000" b="1" dirty="0" smtClean="0">
                <a:latin typeface="宋体" panose="02010600030101010101" pitchFamily="2" charset="-122"/>
                <a:ea typeface="宋体" panose="02010600030101010101" pitchFamily="2" charset="-122"/>
              </a:rPr>
              <a:t>200ms</a:t>
            </a:r>
            <a:r>
              <a:rPr lang="zh-CN" altLang="en-US" sz="2000" b="1" dirty="0" smtClean="0">
                <a:latin typeface="宋体" panose="02010600030101010101" pitchFamily="2" charset="-122"/>
                <a:ea typeface="宋体" panose="02010600030101010101" pitchFamily="2" charset="-122"/>
              </a:rPr>
              <a:t>的</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做优化</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尽量缩小到</a:t>
            </a:r>
            <a:r>
              <a:rPr lang="en-US" altLang="zh-CN" sz="2000" b="1" dirty="0" smtClean="0">
                <a:latin typeface="宋体" panose="02010600030101010101" pitchFamily="2" charset="-122"/>
                <a:ea typeface="宋体" panose="02010600030101010101" pitchFamily="2" charset="-122"/>
              </a:rPr>
              <a:t>200ms</a:t>
            </a:r>
            <a:r>
              <a:rPr lang="zh-CN" altLang="en-US" sz="2000" b="1" dirty="0" smtClean="0">
                <a:latin typeface="宋体" panose="02010600030101010101" pitchFamily="2" charset="-122"/>
                <a:ea typeface="宋体" panose="02010600030101010101" pitchFamily="2" charset="-122"/>
              </a:rPr>
              <a:t>内</a:t>
            </a:r>
            <a:endParaRPr lang="zh-CN" altLang="en-US" sz="2000" b="1" dirty="0" smtClean="0">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十、压力测试</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10.1</a:t>
            </a:r>
            <a:r>
              <a:rPr lang="zh-CN" altLang="en-US" dirty="0" smtClean="0">
                <a:latin typeface="宋体" panose="02010600030101010101" pitchFamily="2" charset="-122"/>
                <a:ea typeface="宋体" panose="02010600030101010101" pitchFamily="2" charset="-122"/>
              </a:rPr>
              <a:t>做好压测报告</a:t>
            </a:r>
            <a:endParaRPr lang="zh-CN" altLang="en-US"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做好压力测试报告</a:t>
            </a:r>
            <a:endParaRPr lang="zh-CN" altLang="en-US" sz="2000" b="1" dirty="0" smtClean="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十一、 </a:t>
            </a:r>
            <a:r>
              <a:rPr lang="en-US" dirty="0" smtClean="0"/>
              <a:t>Demo</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、发</a:t>
            </a:r>
            <a:r>
              <a:rPr lang="en-US" altLang="zh-CN" dirty="0" smtClean="0">
                <a:latin typeface="宋体" panose="02010600030101010101" pitchFamily="2" charset="-122"/>
                <a:ea typeface="宋体" panose="02010600030101010101" pitchFamily="2" charset="-122"/>
              </a:rPr>
              <a:t>demo</a:t>
            </a:r>
            <a:r>
              <a:rPr lang="zh-CN" altLang="en-US" dirty="0" smtClean="0">
                <a:latin typeface="宋体" panose="02010600030101010101" pitchFamily="2" charset="-122"/>
                <a:ea typeface="宋体" panose="02010600030101010101" pitchFamily="2" charset="-122"/>
              </a:rPr>
              <a:t>申请邮件，收件人包括产品、测试同学、前后端相关开发人员</a:t>
            </a:r>
            <a:endParaRPr lang="zh-CN" alt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      主题：</a:t>
            </a:r>
            <a:r>
              <a:rPr lang="en-US" altLang="zh-CN" dirty="0" smtClean="0">
                <a:latin typeface="宋体" panose="02010600030101010101" pitchFamily="2" charset="-122"/>
                <a:ea typeface="宋体" panose="02010600030101010101" pitchFamily="2" charset="-122"/>
              </a:rPr>
              <a:t>XX</a:t>
            </a:r>
            <a:r>
              <a:rPr lang="zh-CN" altLang="en-US" dirty="0" smtClean="0">
                <a:latin typeface="宋体" panose="02010600030101010101" pitchFamily="2" charset="-122"/>
                <a:ea typeface="宋体" panose="02010600030101010101" pitchFamily="2" charset="-122"/>
              </a:rPr>
              <a:t>项目</a:t>
            </a:r>
            <a:r>
              <a:rPr lang="en-US" altLang="zh-CN" dirty="0" smtClean="0">
                <a:latin typeface="宋体" panose="02010600030101010101" pitchFamily="2" charset="-122"/>
                <a:ea typeface="宋体" panose="02010600030101010101" pitchFamily="2" charset="-122"/>
              </a:rPr>
              <a:t>demo</a:t>
            </a:r>
            <a:r>
              <a:rPr lang="zh-CN" altLang="en-US" dirty="0" smtClean="0">
                <a:latin typeface="宋体" panose="02010600030101010101" pitchFamily="2" charset="-122"/>
                <a:ea typeface="宋体" panose="02010600030101010101" pitchFamily="2" charset="-122"/>
              </a:rPr>
              <a:t>通知</a:t>
            </a:r>
            <a:endParaRPr lang="zh-CN" alt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      内容：时间 地点  参会人员</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、开</a:t>
            </a:r>
            <a:r>
              <a:rPr lang="en-US" altLang="zh-CN" dirty="0" smtClean="0">
                <a:latin typeface="宋体" panose="02010600030101010101" pitchFamily="2" charset="-122"/>
                <a:ea typeface="宋体" panose="02010600030101010101" pitchFamily="2" charset="-122"/>
              </a:rPr>
              <a:t>demo</a:t>
            </a:r>
            <a:r>
              <a:rPr lang="zh-CN" altLang="en-US" dirty="0" smtClean="0">
                <a:latin typeface="宋体" panose="02010600030101010101" pitchFamily="2" charset="-122"/>
                <a:ea typeface="宋体" panose="02010600030101010101" pitchFamily="2" charset="-122"/>
              </a:rPr>
              <a:t>会议：主讲人：某个开发人员</a:t>
            </a:r>
            <a:endParaRPr lang="zh-CN" alt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     会议途中产品和测试提出问题</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、发</a:t>
            </a:r>
            <a:r>
              <a:rPr lang="en-US" altLang="zh-CN" dirty="0" smtClean="0">
                <a:latin typeface="宋体" panose="02010600030101010101" pitchFamily="2" charset="-122"/>
                <a:ea typeface="宋体" panose="02010600030101010101" pitchFamily="2" charset="-122"/>
              </a:rPr>
              <a:t>demo</a:t>
            </a:r>
            <a:r>
              <a:rPr lang="zh-CN" altLang="en-US" dirty="0" smtClean="0">
                <a:latin typeface="宋体" panose="02010600030101010101" pitchFamily="2" charset="-122"/>
                <a:ea typeface="宋体" panose="02010600030101010101" pitchFamily="2" charset="-122"/>
              </a:rPr>
              <a:t>结果通知邮件</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由产品同学发</a:t>
            </a:r>
            <a:r>
              <a:rPr lang="en-US"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内容包括：</a:t>
            </a: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demo</a:t>
            </a:r>
            <a:r>
              <a:rPr lang="zh-CN" altLang="en-US" dirty="0" smtClean="0">
                <a:latin typeface="宋体" panose="02010600030101010101" pitchFamily="2" charset="-122"/>
                <a:ea typeface="宋体" panose="02010600030101010101" pitchFamily="2" charset="-122"/>
              </a:rPr>
              <a:t>结果  </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、如果不通过，有哪些问题</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4</a:t>
            </a:r>
            <a:r>
              <a:rPr lang="zh-CN" altLang="en-US" dirty="0" smtClean="0">
                <a:latin typeface="宋体" panose="02010600030101010101" pitchFamily="2" charset="-122"/>
                <a:ea typeface="宋体" panose="02010600030101010101" pitchFamily="2" charset="-122"/>
              </a:rPr>
              <a:t>、如果不通过，召集第二次</a:t>
            </a:r>
            <a:r>
              <a:rPr lang="en-US" altLang="zh-CN" dirty="0" smtClean="0">
                <a:latin typeface="宋体" panose="02010600030101010101" pitchFamily="2" charset="-122"/>
                <a:ea typeface="宋体" panose="02010600030101010101" pitchFamily="2" charset="-122"/>
              </a:rPr>
              <a:t>Demo</a:t>
            </a:r>
            <a:r>
              <a:rPr lang="zh-CN" altLang="en-US" dirty="0" smtClean="0">
                <a:latin typeface="宋体" panose="02010600030101010101" pitchFamily="2" charset="-122"/>
                <a:ea typeface="宋体" panose="02010600030101010101" pitchFamily="2" charset="-122"/>
              </a:rPr>
              <a:t>会议，知道通过为止。第二次会议只需演示之前不通过的部分</a:t>
            </a:r>
            <a:endParaRPr lang="zh-CN" altLang="en-US" dirty="0" smtClean="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r>
              <a:rPr lang="zh-CN" altLang="en-US" dirty="0" smtClean="0"/>
              <a:t>中</a:t>
            </a:r>
            <a:r>
              <a:rPr lang="en-US" altLang="zh-CN" dirty="0" smtClean="0"/>
              <a:t>java</a:t>
            </a:r>
            <a:r>
              <a:rPr lang="zh-CN" altLang="en-US" dirty="0" smtClean="0"/>
              <a:t>组要做的事</a:t>
            </a:r>
            <a:endParaRPr lang="zh-CN" altLang="en-US" dirty="0"/>
          </a:p>
        </p:txBody>
      </p:sp>
      <p:sp>
        <p:nvSpPr>
          <p:cNvPr id="3" name="内容占位符 2"/>
          <p:cNvSpPr>
            <a:spLocks noGrp="1"/>
          </p:cNvSpPr>
          <p:nvPr>
            <p:ph idx="1"/>
          </p:nvPr>
        </p:nvSpPr>
        <p:spPr/>
        <p:txBody>
          <a:bodyPr/>
          <a:lstStyle/>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发</a:t>
            </a:r>
            <a:r>
              <a:rPr lang="en-US" altLang="zh-CN" sz="2000" b="1" dirty="0" smtClean="0">
                <a:latin typeface="宋体" panose="02010600030101010101" pitchFamily="2" charset="-122"/>
                <a:ea typeface="宋体" panose="02010600030101010101" pitchFamily="2" charset="-122"/>
              </a:rPr>
              <a:t>demo</a:t>
            </a:r>
            <a:r>
              <a:rPr lang="zh-CN" altLang="en-US" sz="2000" b="1" dirty="0" smtClean="0">
                <a:latin typeface="宋体" panose="02010600030101010101" pitchFamily="2" charset="-122"/>
                <a:ea typeface="宋体" panose="02010600030101010101" pitchFamily="2" charset="-122"/>
              </a:rPr>
              <a:t>邮件</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收件人包括产品</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测试</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前后端相关开发人员</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主题为</a:t>
            </a:r>
            <a:r>
              <a:rPr lang="en-US" altLang="zh-CN" sz="2000" b="1" dirty="0" smtClean="0">
                <a:latin typeface="宋体" panose="02010600030101010101" pitchFamily="2" charset="-122"/>
                <a:ea typeface="宋体" panose="02010600030101010101" pitchFamily="2" charset="-122"/>
              </a:rPr>
              <a:t>XX</a:t>
            </a:r>
            <a:r>
              <a:rPr lang="zh-CN" altLang="en-US" sz="2000" b="1" dirty="0" smtClean="0">
                <a:latin typeface="宋体" panose="02010600030101010101" pitchFamily="2" charset="-122"/>
                <a:ea typeface="宋体" panose="02010600030101010101" pitchFamily="2" charset="-122"/>
              </a:rPr>
              <a:t>项目</a:t>
            </a:r>
            <a:r>
              <a:rPr lang="en-US" altLang="zh-CN" sz="2000" b="1" dirty="0" smtClean="0">
                <a:latin typeface="宋体" panose="02010600030101010101" pitchFamily="2" charset="-122"/>
                <a:ea typeface="宋体" panose="02010600030101010101" pitchFamily="2" charset="-122"/>
              </a:rPr>
              <a:t>demo</a:t>
            </a:r>
            <a:r>
              <a:rPr lang="zh-CN" altLang="en-US" sz="2000" b="1" dirty="0" smtClean="0">
                <a:latin typeface="宋体" panose="02010600030101010101" pitchFamily="2" charset="-122"/>
                <a:ea typeface="宋体" panose="02010600030101010101" pitchFamily="2" charset="-122"/>
              </a:rPr>
              <a:t>通知</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内容为时间地点参会人员</a:t>
            </a:r>
            <a:r>
              <a:rPr lang="en-US" altLang="zh-CN" sz="2000" b="1" dirty="0" smtClean="0">
                <a:latin typeface="宋体" panose="02010600030101010101" pitchFamily="2" charset="-122"/>
                <a:ea typeface="宋体" panose="02010600030101010101" pitchFamily="2" charset="-122"/>
              </a:rPr>
              <a:t>.</a:t>
            </a:r>
            <a:endParaRPr lang="zh-CN" altLang="en-US" sz="2000" b="1" dirty="0" smtClean="0">
              <a:latin typeface="宋体" panose="02010600030101010101" pitchFamily="2" charset="-122"/>
              <a:ea typeface="宋体" panose="02010600030101010101" pitchFamily="2" charset="-122"/>
            </a:endParaRPr>
          </a:p>
          <a:p>
            <a:r>
              <a:rPr lang="zh-CN" altLang="en-US" sz="2000" b="1" dirty="0" smtClean="0">
                <a:latin typeface="宋体" panose="02010600030101010101" pitchFamily="2" charset="-122"/>
                <a:ea typeface="宋体" panose="02010600030101010101" pitchFamily="2" charset="-122"/>
              </a:rPr>
              <a:t>主讲人为某个开发人员</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回答会议途中产品和测试提出的问题</a:t>
            </a:r>
            <a:r>
              <a:rPr lang="en-US" altLang="zh-CN" sz="2000" b="1" dirty="0" smtClean="0">
                <a:latin typeface="宋体" panose="02010600030101010101" pitchFamily="2" charset="-122"/>
                <a:ea typeface="宋体" panose="02010600030101010101" pitchFamily="2" charset="-122"/>
              </a:rPr>
              <a:t>.</a:t>
            </a:r>
            <a:endParaRPr lang="zh-CN" altLang="en-US" sz="2000" b="1" dirty="0" smtClean="0">
              <a:latin typeface="宋体" panose="02010600030101010101" pitchFamily="2" charset="-122"/>
              <a:ea typeface="宋体" panose="02010600030101010101" pitchFamily="2" charset="-122"/>
            </a:endParaRPr>
          </a:p>
          <a:p>
            <a:pPr>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测试</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demo</a:t>
            </a:r>
            <a:r>
              <a:rPr lang="zh-CN" altLang="en-US" dirty="0" smtClean="0">
                <a:latin typeface="宋体" panose="02010600030101010101" pitchFamily="2" charset="-122"/>
                <a:ea typeface="宋体" panose="02010600030101010101" pitchFamily="2" charset="-122"/>
              </a:rPr>
              <a:t>通过之后，</a:t>
            </a: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：开发人员对代码打</a:t>
            </a:r>
            <a:r>
              <a:rPr lang="en-US" altLang="zh-CN" dirty="0" smtClean="0">
                <a:latin typeface="宋体" panose="02010600030101010101" pitchFamily="2" charset="-122"/>
                <a:ea typeface="宋体" panose="02010600030101010101" pitchFamily="2" charset="-122"/>
              </a:rPr>
              <a:t>tag</a:t>
            </a:r>
            <a:r>
              <a:rPr lang="zh-CN" altLang="en-US" dirty="0" smtClean="0">
                <a:latin typeface="宋体" panose="02010600030101010101" pitchFamily="2" charset="-122"/>
                <a:ea typeface="宋体" panose="02010600030101010101" pitchFamily="2" charset="-122"/>
              </a:rPr>
              <a:t>，参考文档  如何打</a:t>
            </a:r>
            <a:r>
              <a:rPr lang="en-US" altLang="zh-CN" dirty="0" smtClean="0">
                <a:latin typeface="宋体" panose="02010600030101010101" pitchFamily="2" charset="-122"/>
                <a:ea typeface="宋体" panose="02010600030101010101" pitchFamily="2" charset="-122"/>
              </a:rPr>
              <a:t>tag</a:t>
            </a:r>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开发人员部署测试环境，部署完成之后发邮件，写明域名；</a:t>
            </a:r>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：交给测试人员进行测试，测试人员发送全体测试周期邮件</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、测试期间，开发人员要常去禅道看自己的</a:t>
            </a:r>
            <a:r>
              <a:rPr lang="en-US" altLang="zh-CN" dirty="0" smtClean="0">
                <a:latin typeface="宋体" panose="02010600030101010101" pitchFamily="2" charset="-122"/>
                <a:ea typeface="宋体" panose="02010600030101010101" pitchFamily="2" charset="-122"/>
              </a:rPr>
              <a:t>BUG </a:t>
            </a:r>
            <a:r>
              <a:rPr lang="zh-CN" altLang="en-US" dirty="0" smtClean="0">
                <a:latin typeface="宋体" panose="02010600030101010101" pitchFamily="2" charset="-122"/>
                <a:ea typeface="宋体" panose="02010600030101010101" pitchFamily="2" charset="-122"/>
              </a:rPr>
              <a:t>，及时确认</a:t>
            </a:r>
            <a:r>
              <a:rPr lang="en-US" altLang="zh-CN" dirty="0" smtClean="0">
                <a:latin typeface="宋体" panose="02010600030101010101" pitchFamily="2" charset="-122"/>
                <a:ea typeface="宋体" panose="02010600030101010101" pitchFamily="2" charset="-122"/>
              </a:rPr>
              <a:t>BUG</a:t>
            </a:r>
            <a:r>
              <a:rPr lang="zh-CN" altLang="en-US" dirty="0" smtClean="0">
                <a:latin typeface="宋体" panose="02010600030101010101" pitchFamily="2" charset="-122"/>
                <a:ea typeface="宋体" panose="02010600030101010101" pitchFamily="2" charset="-122"/>
              </a:rPr>
              <a:t>，及时修改</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、修改</a:t>
            </a:r>
            <a:r>
              <a:rPr lang="en-US" altLang="zh-CN" dirty="0" smtClean="0">
                <a:latin typeface="宋体" panose="02010600030101010101" pitchFamily="2" charset="-122"/>
                <a:ea typeface="宋体" panose="02010600030101010101" pitchFamily="2" charset="-122"/>
              </a:rPr>
              <a:t>BUG</a:t>
            </a:r>
            <a:r>
              <a:rPr lang="zh-CN" altLang="en-US" dirty="0" smtClean="0">
                <a:latin typeface="宋体" panose="02010600030101010101" pitchFamily="2" charset="-122"/>
                <a:ea typeface="宋体" panose="02010600030101010101" pitchFamily="2" charset="-122"/>
              </a:rPr>
              <a:t>之后，开发环境前端代码由前端同学自己部署，后端代码由后端同学自己部署</a:t>
            </a:r>
            <a:endParaRPr lang="zh-CN" alt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                               测试环境每天的下午</a:t>
            </a:r>
            <a:r>
              <a:rPr lang="en-US" altLang="zh-CN" dirty="0" smtClean="0">
                <a:latin typeface="宋体" panose="02010600030101010101" pitchFamily="2" charset="-122"/>
                <a:ea typeface="宋体" panose="02010600030101010101" pitchFamily="2" charset="-122"/>
              </a:rPr>
              <a:t>6</a:t>
            </a:r>
            <a:r>
              <a:rPr lang="zh-CN" altLang="en-US" dirty="0" smtClean="0">
                <a:latin typeface="宋体" panose="02010600030101010101" pitchFamily="2" charset="-122"/>
                <a:ea typeface="宋体" panose="02010600030101010101" pitchFamily="2" charset="-122"/>
              </a:rPr>
              <a:t>点由后端同学统一部署前后端代码</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4</a:t>
            </a:r>
            <a:r>
              <a:rPr lang="zh-CN" altLang="en-US" dirty="0" smtClean="0">
                <a:latin typeface="宋体" panose="02010600030101010101" pitchFamily="2" charset="-122"/>
                <a:ea typeface="宋体" panose="02010600030101010101" pitchFamily="2" charset="-122"/>
              </a:rPr>
              <a:t>、测试完成之后，测试或产品发送上线通知</a:t>
            </a:r>
            <a:endParaRPr lang="zh-CN" altLang="en-US" dirty="0" smtClean="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①</a:t>
            </a:r>
            <a:r>
              <a:rPr lang="en-US" altLang="zh-CN"/>
              <a:t>:</a:t>
            </a:r>
            <a:r>
              <a:rPr lang="zh-CN" altLang="en-US"/>
              <a:t>任务期间的学习总结</a:t>
            </a:r>
            <a:endParaRPr lang="zh-CN" altLang="en-US"/>
          </a:p>
        </p:txBody>
      </p:sp>
      <p:sp>
        <p:nvSpPr>
          <p:cNvPr id="3" name="内容占位符 2"/>
          <p:cNvSpPr>
            <a:spLocks noGrp="1"/>
          </p:cNvSpPr>
          <p:nvPr>
            <p:ph idx="1"/>
          </p:nvPr>
        </p:nvSpPr>
        <p:spPr/>
        <p:txBody>
          <a:bodyPr>
            <a:normAutofit fontScale="90000" lnSpcReduction="20000"/>
          </a:bodyPr>
          <a:p>
            <a:r>
              <a:rPr lang="zh-CN" altLang="en-US">
                <a:latin typeface="宋体" panose="02010600030101010101" pitchFamily="2" charset="-122"/>
                <a:ea typeface="宋体" panose="02010600030101010101" pitchFamily="2" charset="-122"/>
              </a:rPr>
              <a:t>对</a:t>
            </a:r>
            <a:r>
              <a:rPr lang="en-US" altLang="zh-CN">
                <a:latin typeface="宋体" panose="02010600030101010101" pitchFamily="2" charset="-122"/>
                <a:ea typeface="宋体" panose="02010600030101010101" pitchFamily="2" charset="-122"/>
              </a:rPr>
              <a:t>java</a:t>
            </a:r>
            <a:r>
              <a:rPr lang="zh-CN" altLang="en-US">
                <a:latin typeface="宋体" panose="02010600030101010101" pitchFamily="2" charset="-122"/>
                <a:ea typeface="宋体" panose="02010600030101010101" pitchFamily="2" charset="-122"/>
              </a:rPr>
              <a:t>的九个任务进行一下总结</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任务一非常杂</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新的东西很多</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新的名词</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新的软件</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一切都是未知的</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当你想去一步步查的时候会发现有更多的未知</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这时候就要作出判断</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了解到什么程度就行</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如果一直往深处挖</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时间远远不够</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举个例子</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比如我想了解</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然后</a:t>
            </a:r>
            <a:r>
              <a:rPr lang="en-US" altLang="zh-CN">
                <a:latin typeface="宋体" panose="02010600030101010101" pitchFamily="2" charset="-122"/>
                <a:ea typeface="宋体" panose="02010600030101010101" pitchFamily="2" charset="-122"/>
              </a:rPr>
              <a:t>A</a:t>
            </a:r>
            <a:r>
              <a:rPr lang="zh-CN">
                <a:latin typeface="宋体" panose="02010600030101010101" pitchFamily="2" charset="-122"/>
                <a:ea typeface="宋体" panose="02010600030101010101" pitchFamily="2" charset="-122"/>
              </a:rPr>
              <a:t>具有</a:t>
            </a:r>
            <a:r>
              <a:rPr lang="en-US" altLang="zh-CN">
                <a:latin typeface="宋体" panose="02010600030101010101" pitchFamily="2" charset="-122"/>
                <a:ea typeface="宋体" panose="02010600030101010101" pitchFamily="2" charset="-122"/>
              </a:rPr>
              <a:t>B</a:t>
            </a:r>
            <a:r>
              <a:rPr lang="zh-CN" altLang="en-US">
                <a:latin typeface="宋体" panose="02010600030101010101" pitchFamily="2" charset="-122"/>
                <a:ea typeface="宋体" panose="02010600030101010101" pitchFamily="2" charset="-122"/>
              </a:rPr>
              <a:t>特性和</a:t>
            </a:r>
            <a:r>
              <a:rPr lang="en-US" altLang="zh-CN">
                <a:latin typeface="宋体" panose="02010600030101010101" pitchFamily="2" charset="-122"/>
                <a:ea typeface="宋体" panose="02010600030101010101" pitchFamily="2" charset="-122"/>
              </a:rPr>
              <a:t>C</a:t>
            </a:r>
            <a:r>
              <a:rPr lang="zh-CN" altLang="en-US">
                <a:latin typeface="宋体" panose="02010600030101010101" pitchFamily="2" charset="-122"/>
                <a:ea typeface="宋体" panose="02010600030101010101" pitchFamily="2" charset="-122"/>
              </a:rPr>
              <a:t>特性</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简单这样看是看不懂</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到底是什么的</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然后去了解</a:t>
            </a:r>
            <a:r>
              <a:rPr lang="en-US" altLang="zh-CN">
                <a:latin typeface="宋体" panose="02010600030101010101" pitchFamily="2" charset="-122"/>
                <a:ea typeface="宋体" panose="02010600030101010101" pitchFamily="2" charset="-122"/>
              </a:rPr>
              <a:t>B,B</a:t>
            </a:r>
            <a:r>
              <a:rPr lang="zh-CN" altLang="en-US">
                <a:latin typeface="宋体" panose="02010600030101010101" pitchFamily="2" charset="-122"/>
                <a:ea typeface="宋体" panose="02010600030101010101" pitchFamily="2" charset="-122"/>
              </a:rPr>
              <a:t>特性是什么</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它很可能会出现</a:t>
            </a:r>
            <a:r>
              <a:rPr lang="en-US" altLang="zh-CN">
                <a:latin typeface="宋体" panose="02010600030101010101" pitchFamily="2" charset="-122"/>
                <a:ea typeface="宋体" panose="02010600030101010101" pitchFamily="2" charset="-122"/>
              </a:rPr>
              <a:t>D,E,F</a:t>
            </a:r>
            <a:r>
              <a:rPr lang="zh-CN" altLang="en-US">
                <a:latin typeface="宋体" panose="02010600030101010101" pitchFamily="2" charset="-122"/>
                <a:ea typeface="宋体" panose="02010600030101010101" pitchFamily="2" charset="-122"/>
              </a:rPr>
              <a:t>这三个名词来组成</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这三个名词在当时从来没接触过</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那它们到底是什么意思呢</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要不要把这些分支全部去弄懂</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我的理解是</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知道这是什么</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是用来干什么的就行了</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他的原理可以暂时放一边</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比如我想了解</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是什么</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去看他的</a:t>
            </a:r>
            <a:r>
              <a:rPr lang="en-US" altLang="zh-CN">
                <a:latin typeface="宋体" panose="02010600030101010101" pitchFamily="2" charset="-122"/>
                <a:ea typeface="宋体" panose="02010600030101010101" pitchFamily="2" charset="-122"/>
              </a:rPr>
              <a:t>B</a:t>
            </a:r>
            <a:r>
              <a:rPr lang="zh-CN" altLang="en-US">
                <a:latin typeface="宋体" panose="02010600030101010101" pitchFamily="2" charset="-122"/>
                <a:ea typeface="宋体" panose="02010600030101010101" pitchFamily="2" charset="-122"/>
              </a:rPr>
              <a:t>特性</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他的</a:t>
            </a:r>
            <a:r>
              <a:rPr lang="en-US" altLang="zh-CN">
                <a:latin typeface="宋体" panose="02010600030101010101" pitchFamily="2" charset="-122"/>
                <a:ea typeface="宋体" panose="02010600030101010101" pitchFamily="2" charset="-122"/>
              </a:rPr>
              <a:t>DEF</a:t>
            </a:r>
            <a:r>
              <a:rPr lang="zh-CN" altLang="en-US">
                <a:latin typeface="宋体" panose="02010600030101010101" pitchFamily="2" charset="-122"/>
                <a:ea typeface="宋体" panose="02010600030101010101" pitchFamily="2" charset="-122"/>
              </a:rPr>
              <a:t>名词</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看一会官方解释</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用自己的理解写在笔记上</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然后去看</a:t>
            </a:r>
            <a:r>
              <a:rPr lang="en-US" altLang="zh-CN">
                <a:latin typeface="宋体" panose="02010600030101010101" pitchFamily="2" charset="-122"/>
                <a:ea typeface="宋体" panose="02010600030101010101" pitchFamily="2" charset="-122"/>
              </a:rPr>
              <a:t>C</a:t>
            </a:r>
            <a:r>
              <a:rPr lang="zh-CN" altLang="en-US">
                <a:latin typeface="宋体" panose="02010600030101010101" pitchFamily="2" charset="-122"/>
                <a:ea typeface="宋体" panose="02010600030101010101" pitchFamily="2" charset="-122"/>
              </a:rPr>
              <a:t>特性</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以此类推</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当然如果运气好</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会找到别人写好的通俗易懂的关于</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的理解</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结合自己的理解就能大致知道这是什么</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总之</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任务一主要是学的数据库、</a:t>
            </a:r>
            <a:r>
              <a:rPr lang="en-US" altLang="zh-CN">
                <a:latin typeface="宋体" panose="02010600030101010101" pitchFamily="2" charset="-122"/>
                <a:ea typeface="宋体" panose="02010600030101010101" pitchFamily="2" charset="-122"/>
              </a:rPr>
              <a:t>spring</a:t>
            </a:r>
            <a:r>
              <a:rPr lang="zh-CN" altLang="en-US">
                <a:latin typeface="宋体" panose="02010600030101010101" pitchFamily="2" charset="-122"/>
                <a:ea typeface="宋体" panose="02010600030101010101" pitchFamily="2" charset="-122"/>
              </a:rPr>
              <a:t>以及自学的方法</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用时大概</a:t>
            </a:r>
            <a:r>
              <a:rPr lang="en-US" altLang="zh-CN">
                <a:latin typeface="宋体" panose="02010600030101010101" pitchFamily="2" charset="-122"/>
                <a:ea typeface="宋体" panose="02010600030101010101" pitchFamily="2" charset="-122"/>
              </a:rPr>
              <a:t>17</a:t>
            </a:r>
            <a:r>
              <a:rPr lang="zh-CN" altLang="en-US">
                <a:latin typeface="宋体" panose="02010600030101010101" pitchFamily="2" charset="-122"/>
                <a:ea typeface="宋体" panose="02010600030101010101" pitchFamily="2" charset="-122"/>
              </a:rPr>
              <a:t>天</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十二、 发布测试环境、集成测试</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12.1 </a:t>
            </a:r>
            <a:r>
              <a:rPr lang="zh-CN" altLang="en-US" dirty="0" smtClean="0">
                <a:latin typeface="宋体" panose="02010600030101010101" pitchFamily="2" charset="-122"/>
                <a:ea typeface="宋体" panose="02010600030101010101" pitchFamily="2" charset="-122"/>
              </a:rPr>
              <a:t>禅道上建立</a:t>
            </a:r>
            <a:r>
              <a:rPr lang="en-US" altLang="zh-CN" dirty="0" smtClean="0">
                <a:latin typeface="宋体" panose="02010600030101010101" pitchFamily="2" charset="-122"/>
                <a:ea typeface="宋体" panose="02010600030101010101" pitchFamily="2" charset="-122"/>
              </a:rPr>
              <a:t>bug</a:t>
            </a:r>
            <a:r>
              <a:rPr lang="zh-CN" altLang="en-US" dirty="0" smtClean="0">
                <a:latin typeface="宋体" panose="02010600030101010101" pitchFamily="2" charset="-122"/>
                <a:ea typeface="宋体" panose="02010600030101010101" pitchFamily="2" charset="-122"/>
              </a:rPr>
              <a:t>，测试出</a:t>
            </a:r>
            <a:r>
              <a:rPr lang="en-US" altLang="zh-CN" dirty="0" smtClean="0">
                <a:latin typeface="宋体" panose="02010600030101010101" pitchFamily="2" charset="-122"/>
                <a:ea typeface="宋体" panose="02010600030101010101" pitchFamily="2" charset="-122"/>
              </a:rPr>
              <a:t>bug</a:t>
            </a:r>
            <a:r>
              <a:rPr lang="zh-CN" altLang="en-US" dirty="0" smtClean="0">
                <a:latin typeface="宋体" panose="02010600030101010101" pitchFamily="2" charset="-122"/>
                <a:ea typeface="宋体" panose="02010600030101010101" pitchFamily="2" charset="-122"/>
              </a:rPr>
              <a:t>，指派给相关人员修改</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十三、发布线上环境，同时停止开发环境和测试环境</a:t>
            </a:r>
            <a:endParaRPr lang="zh-CN" altLang="en-US" dirty="0"/>
          </a:p>
        </p:txBody>
      </p:sp>
      <p:sp>
        <p:nvSpPr>
          <p:cNvPr id="3" name="内容占位符 2"/>
          <p:cNvSpPr>
            <a:spLocks noGrp="1"/>
          </p:cNvSpPr>
          <p:nvPr>
            <p:ph idx="1"/>
          </p:nvPr>
        </p:nvSpPr>
        <p:spPr/>
        <p:txBody>
          <a:bodyPr>
            <a:normAutofit/>
          </a:bodyPr>
          <a:lstStyle/>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发布线上环境并停止开发环境和测试环境</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十四、线上监控</a:t>
            </a:r>
            <a:endParaRPr lang="zh-CN" altLang="en-US" dirty="0"/>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错误报告</a:t>
            </a:r>
            <a:endParaRPr lang="zh-CN" altLang="en-US" dirty="0" smtClean="0">
              <a:latin typeface="宋体" panose="02010600030101010101" pitchFamily="2" charset="-122"/>
              <a:ea typeface="宋体" panose="02010600030101010101" pitchFamily="2" charset="-122"/>
            </a:endParaRPr>
          </a:p>
          <a:p>
            <a:r>
              <a:rPr lang="en-US" altLang="zh-CN" sz="2000" b="1"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监控错误报告</a:t>
            </a:r>
            <a:endParaRPr lang="zh-CN" altLang="en-US" sz="2000" b="1" dirty="0" smtClean="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④</a:t>
            </a:r>
            <a:r>
              <a:rPr lang="en-US" altLang="zh-CN"/>
              <a:t>:</a:t>
            </a:r>
            <a:r>
              <a:rPr lang="zh-CN" altLang="en-US"/>
              <a:t>对职业素养的理解</a:t>
            </a:r>
            <a:endParaRPr lang="zh-CN" altLang="en-US"/>
          </a:p>
        </p:txBody>
      </p:sp>
      <p:sp>
        <p:nvSpPr>
          <p:cNvPr id="3" name="内容占位符 2"/>
          <p:cNvSpPr>
            <a:spLocks noGrp="1"/>
          </p:cNvSpPr>
          <p:nvPr>
            <p:ph idx="1"/>
          </p:nvPr>
        </p:nvSpPr>
        <p:spPr/>
        <p:txBody>
          <a:bodyPr/>
          <a:p>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责任</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勇于承担责任</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当项目出现问题的时候</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最着急的人一定是你</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当工作出现问题的时候</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应该第一时间跟大家说明情况</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跟各方沟通</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主动寻找解决办法</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结果</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结果是对所做事情的情况反馈</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在结果明确之前</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首先明白自己做这件事情是为了什么</a:t>
            </a:r>
            <a:r>
              <a:rPr lang="en-US" altLang="zh-CN">
                <a:latin typeface="宋体" panose="02010600030101010101" pitchFamily="2" charset="-122"/>
                <a:ea typeface="宋体" panose="02010600030101010101" pitchFamily="2" charset="-122"/>
              </a:rPr>
              <a:t>,规</a:t>
            </a:r>
            <a:r>
              <a:rPr lang="zh-CN" altLang="en-US">
                <a:latin typeface="宋体" panose="02010600030101010101" pitchFamily="2" charset="-122"/>
                <a:ea typeface="宋体" panose="02010600030101010101" pitchFamily="2" charset="-122"/>
              </a:rPr>
              <a:t>划好自己的时间以及需要的资源</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所有的工作是为了实现目标而做的</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任何事情都朝着好的结果去努力</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注重以结果为导向</a:t>
            </a:r>
            <a:endParaRPr lang="en-US" altLang="zh-CN">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反馈</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一件事情</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做到什么程度</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一定要及时反馈</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遇到问题要第一时间向上级汇报</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不要害怕犯错</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以结果为导向</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把控过程</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4</a:t>
            </a:r>
            <a:r>
              <a:rPr lang="zh-CN" altLang="en-US">
                <a:latin typeface="宋体" panose="02010600030101010101" pitchFamily="2" charset="-122"/>
                <a:ea typeface="宋体" panose="02010600030101010101" pitchFamily="2" charset="-122"/>
              </a:rPr>
              <a:t>流程</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流程是我们错过无数次后总结出来的提高我们工作效率的方式</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避免我们犯下重复的错</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④</a:t>
            </a:r>
            <a:r>
              <a:rPr lang="en-US" altLang="zh-CN"/>
              <a:t>:</a:t>
            </a:r>
            <a:r>
              <a:rPr lang="zh-CN" altLang="en-US"/>
              <a:t>对职业素养的理解</a:t>
            </a:r>
            <a:endParaRPr lang="zh-CN" altLang="en-US"/>
          </a:p>
        </p:txBody>
      </p:sp>
      <p:sp>
        <p:nvSpPr>
          <p:cNvPr id="3" name="内容占位符 2"/>
          <p:cNvSpPr>
            <a:spLocks noGrp="1"/>
          </p:cNvSpPr>
          <p:nvPr>
            <p:ph idx="1"/>
          </p:nvPr>
        </p:nvSpPr>
        <p:spPr/>
        <p:txBody>
          <a:bodyPr/>
          <a:p>
            <a:r>
              <a:rPr lang="en-US" altLang="zh-CN">
                <a:latin typeface="宋体" panose="02010600030101010101" pitchFamily="2" charset="-122"/>
                <a:ea typeface="宋体" panose="02010600030101010101" pitchFamily="2" charset="-122"/>
              </a:rPr>
              <a:t>5</a:t>
            </a:r>
            <a:r>
              <a:rPr lang="zh-CN" altLang="en-US">
                <a:latin typeface="宋体" panose="02010600030101010101" pitchFamily="2" charset="-122"/>
                <a:ea typeface="宋体" panose="02010600030101010101" pitchFamily="2" charset="-122"/>
              </a:rPr>
              <a:t>条理</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条理就是做事的步骤</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就是能把要做的事分出轻重缓急</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先重后轻</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按顺序一一完成</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不要不分大小胡乱去干</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最后什么也干不好</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所有的事情可以分成四类</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顺序依次是紧急又重要的</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重要但不紧急</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紧急但不重要</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不紧急也不重要</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6</a:t>
            </a:r>
            <a:r>
              <a:rPr lang="zh-CN" altLang="en-US">
                <a:latin typeface="宋体" panose="02010600030101010101" pitchFamily="2" charset="-122"/>
                <a:ea typeface="宋体" panose="02010600030101010101" pitchFamily="2" charset="-122"/>
              </a:rPr>
              <a:t>沟通</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沟通是跟别人交流自己的工作想法和进程</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保证工作顺利进行</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沟通的三要素</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有效性</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及时性</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主动性</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⑤复盘项目的期望</a:t>
            </a:r>
            <a:endParaRPr lang="zh-CN" altLang="en-US"/>
          </a:p>
        </p:txBody>
      </p:sp>
      <p:sp>
        <p:nvSpPr>
          <p:cNvPr id="3" name="内容占位符 2"/>
          <p:cNvSpPr>
            <a:spLocks noGrp="1"/>
          </p:cNvSpPr>
          <p:nvPr>
            <p:ph idx="1"/>
          </p:nvPr>
        </p:nvSpPr>
        <p:spPr/>
        <p:txBody>
          <a:bodyPr/>
          <a:p>
            <a:r>
              <a:rPr lang="zh-CN" altLang="en-US">
                <a:latin typeface="宋体" panose="02010600030101010101" pitchFamily="2" charset="-122"/>
                <a:ea typeface="宋体" panose="02010600030101010101" pitchFamily="2" charset="-122"/>
              </a:rPr>
              <a:t>期望能够顺利完成复盘</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深入了解开发流程</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增加完成项目的经验</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为成功入行打下基础</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任务期间的学习总结</a:t>
            </a:r>
            <a:endParaRPr lang="zh-CN" altLang="en-US"/>
          </a:p>
        </p:txBody>
      </p:sp>
      <p:sp>
        <p:nvSpPr>
          <p:cNvPr id="3" name="内容占位符 2"/>
          <p:cNvSpPr>
            <a:spLocks noGrp="1"/>
          </p:cNvSpPr>
          <p:nvPr>
            <p:ph idx="1"/>
          </p:nvPr>
        </p:nvSpPr>
        <p:spPr>
          <a:xfrm>
            <a:off x="609599" y="2151700"/>
            <a:ext cx="6347714" cy="3880773"/>
          </a:xfrm>
        </p:spPr>
        <p:txBody>
          <a:bodyPr>
            <a:normAutofit/>
          </a:bodyPr>
          <a:p>
            <a:r>
              <a:rPr lang="zh-CN" altLang="en-US">
                <a:latin typeface="宋体" panose="02010600030101010101" pitchFamily="2" charset="-122"/>
                <a:ea typeface="宋体" panose="02010600030101010101" pitchFamily="2" charset="-122"/>
              </a:rPr>
              <a:t>任务二是学习</a:t>
            </a:r>
            <a:r>
              <a:rPr lang="en-US" altLang="zh-CN">
                <a:latin typeface="宋体" panose="02010600030101010101" pitchFamily="2" charset="-122"/>
                <a:ea typeface="宋体" panose="02010600030101010101" pitchFamily="2" charset="-122"/>
              </a:rPr>
              <a:t>spring springmvc mybatis</a:t>
            </a:r>
            <a:r>
              <a:rPr lang="zh-CN" altLang="en-US">
                <a:latin typeface="宋体" panose="02010600030101010101" pitchFamily="2" charset="-122"/>
                <a:ea typeface="宋体" panose="02010600030101010101" pitchFamily="2" charset="-122"/>
              </a:rPr>
              <a:t>框架</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简称</a:t>
            </a:r>
            <a:r>
              <a:rPr lang="en-US" altLang="zh-CN">
                <a:latin typeface="宋体" panose="02010600030101010101" pitchFamily="2" charset="-122"/>
                <a:ea typeface="宋体" panose="02010600030101010101" pitchFamily="2" charset="-122"/>
              </a:rPr>
              <a:t>ssm</a:t>
            </a:r>
            <a:r>
              <a:rPr lang="zh-CN" altLang="en-US">
                <a:latin typeface="宋体" panose="02010600030101010101" pitchFamily="2" charset="-122"/>
                <a:ea typeface="宋体" panose="02010600030101010101" pitchFamily="2" charset="-122"/>
              </a:rPr>
              <a:t>框架</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还有就是</a:t>
            </a:r>
            <a:r>
              <a:rPr lang="en-US" altLang="zh-CN">
                <a:latin typeface="宋体" panose="02010600030101010101" pitchFamily="2" charset="-122"/>
                <a:ea typeface="宋体" panose="02010600030101010101" pitchFamily="2" charset="-122"/>
              </a:rPr>
              <a:t>rest</a:t>
            </a:r>
            <a:r>
              <a:rPr lang="zh-CN" altLang="en-US">
                <a:latin typeface="宋体" panose="02010600030101010101" pitchFamily="2" charset="-122"/>
                <a:ea typeface="宋体" panose="02010600030101010101" pitchFamily="2" charset="-122"/>
              </a:rPr>
              <a:t>风格和接口</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用时大概</a:t>
            </a:r>
            <a:r>
              <a:rPr lang="en-US" altLang="zh-CN">
                <a:latin typeface="宋体" panose="02010600030101010101" pitchFamily="2" charset="-122"/>
                <a:ea typeface="宋体" panose="02010600030101010101" pitchFamily="2" charset="-122"/>
              </a:rPr>
              <a:t>18</a:t>
            </a:r>
            <a:r>
              <a:rPr lang="zh-CN" altLang="en-US">
                <a:latin typeface="宋体" panose="02010600030101010101" pitchFamily="2" charset="-122"/>
                <a:ea typeface="宋体" panose="02010600030101010101" pitchFamily="2" charset="-122"/>
              </a:rPr>
              <a:t>天</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任务二是之后任务的基础</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我在做完任务二的时候其实没有学扎实</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一些理解也不到位</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导致之后的任务进度有一部分时间回来补知识和理解</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任务三是关于</a:t>
            </a:r>
            <a:r>
              <a:rPr lang="en-US" altLang="zh-CN">
                <a:latin typeface="宋体" panose="02010600030101010101" pitchFamily="2" charset="-122"/>
                <a:ea typeface="宋体" panose="02010600030101010101" pitchFamily="2" charset="-122"/>
              </a:rPr>
              <a:t>linux</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nginx,</a:t>
            </a:r>
            <a:r>
              <a:rPr lang="zh-CN" altLang="en-US">
                <a:latin typeface="宋体" panose="02010600030101010101" pitchFamily="2" charset="-122"/>
                <a:ea typeface="宋体" panose="02010600030101010101" pitchFamily="2" charset="-122"/>
              </a:rPr>
              <a:t>用时大概</a:t>
            </a:r>
            <a:r>
              <a:rPr lang="en-US" altLang="zh-CN">
                <a:latin typeface="宋体" panose="02010600030101010101" pitchFamily="2" charset="-122"/>
                <a:ea typeface="宋体" panose="02010600030101010101" pitchFamily="2" charset="-122"/>
              </a:rPr>
              <a:t>20</a:t>
            </a:r>
            <a:r>
              <a:rPr lang="zh-CN" altLang="en-US">
                <a:latin typeface="宋体" panose="02010600030101010101" pitchFamily="2" charset="-122"/>
                <a:ea typeface="宋体" panose="02010600030101010101" pitchFamily="2" charset="-122"/>
              </a:rPr>
              <a:t>天</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任务四是关于动态页面和</a:t>
            </a:r>
            <a:r>
              <a:rPr lang="en-US" altLang="zh-CN">
                <a:latin typeface="宋体" panose="02010600030101010101" pitchFamily="2" charset="-122"/>
                <a:ea typeface="宋体" panose="02010600030101010101" pitchFamily="2" charset="-122"/>
              </a:rPr>
              <a:t>tiles</a:t>
            </a:r>
            <a:r>
              <a:rPr lang="zh-CN" altLang="en-US">
                <a:latin typeface="宋体" panose="02010600030101010101" pitchFamily="2" charset="-122"/>
                <a:ea typeface="宋体" panose="02010600030101010101" pitchFamily="2" charset="-122"/>
              </a:rPr>
              <a:t>用时大概</a:t>
            </a:r>
            <a:r>
              <a:rPr lang="en-US" altLang="zh-CN">
                <a:latin typeface="宋体" panose="02010600030101010101" pitchFamily="2" charset="-122"/>
                <a:ea typeface="宋体" panose="02010600030101010101" pitchFamily="2" charset="-122"/>
              </a:rPr>
              <a:t>16</a:t>
            </a:r>
            <a:r>
              <a:rPr lang="zh-CN" altLang="en-US">
                <a:latin typeface="宋体" panose="02010600030101010101" pitchFamily="2" charset="-122"/>
                <a:ea typeface="宋体" panose="02010600030101010101" pitchFamily="2" charset="-122"/>
              </a:rPr>
              <a:t>天</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任务五是加密加盐和登陆验证</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用时大概</a:t>
            </a:r>
            <a:r>
              <a:rPr lang="en-US" altLang="zh-CN">
                <a:latin typeface="宋体" panose="02010600030101010101" pitchFamily="2" charset="-122"/>
                <a:ea typeface="宋体" panose="02010600030101010101" pitchFamily="2" charset="-122"/>
              </a:rPr>
              <a:t>9</a:t>
            </a:r>
            <a:r>
              <a:rPr lang="zh-CN" altLang="en-US">
                <a:latin typeface="宋体" panose="02010600030101010101" pitchFamily="2" charset="-122"/>
                <a:ea typeface="宋体" panose="02010600030101010101" pitchFamily="2" charset="-122"/>
              </a:rPr>
              <a:t>天</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任务六是压测、</a:t>
            </a:r>
            <a:r>
              <a:rPr lang="en-US" altLang="zh-CN">
                <a:latin typeface="宋体" panose="02010600030101010101" pitchFamily="2" charset="-122"/>
                <a:ea typeface="宋体" panose="02010600030101010101" pitchFamily="2" charset="-122"/>
              </a:rPr>
              <a:t>memcached</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redis,</a:t>
            </a:r>
            <a:r>
              <a:rPr lang="zh-CN" altLang="en-US">
                <a:latin typeface="宋体" panose="02010600030101010101" pitchFamily="2" charset="-122"/>
                <a:ea typeface="宋体" panose="02010600030101010101" pitchFamily="2" charset="-122"/>
              </a:rPr>
              <a:t>这里卡了很久</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最终用别人的例子跑通</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但是自己的怎么也跑不通</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难受</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用时大概</a:t>
            </a:r>
            <a:r>
              <a:rPr lang="en-US" altLang="zh-CN">
                <a:latin typeface="宋体" panose="02010600030101010101" pitchFamily="2" charset="-122"/>
                <a:ea typeface="宋体" panose="02010600030101010101" pitchFamily="2" charset="-122"/>
              </a:rPr>
              <a:t>20</a:t>
            </a:r>
            <a:r>
              <a:rPr lang="zh-CN" altLang="en-US">
                <a:latin typeface="宋体" panose="02010600030101010101" pitchFamily="2" charset="-122"/>
                <a:ea typeface="宋体" panose="02010600030101010101" pitchFamily="2" charset="-122"/>
              </a:rPr>
              <a:t>天</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任务期间的学习总结</a:t>
            </a:r>
            <a:endParaRPr lang="zh-CN" altLang="en-US"/>
          </a:p>
        </p:txBody>
      </p:sp>
      <p:sp>
        <p:nvSpPr>
          <p:cNvPr id="3" name="内容占位符 2"/>
          <p:cNvSpPr>
            <a:spLocks noGrp="1"/>
          </p:cNvSpPr>
          <p:nvPr>
            <p:ph idx="1"/>
          </p:nvPr>
        </p:nvSpPr>
        <p:spPr/>
        <p:txBody>
          <a:bodyPr/>
          <a:p>
            <a:r>
              <a:rPr lang="zh-CN" altLang="en-US">
                <a:latin typeface="宋体" panose="02010600030101010101" pitchFamily="2" charset="-122"/>
                <a:ea typeface="宋体" panose="02010600030101010101" pitchFamily="2" charset="-122"/>
                <a:sym typeface="+mn-ea"/>
              </a:rPr>
              <a:t>任务七是看第三方</a:t>
            </a:r>
            <a:r>
              <a:rPr lang="en-US" altLang="zh-CN">
                <a:latin typeface="宋体" panose="02010600030101010101" pitchFamily="2" charset="-122"/>
                <a:ea typeface="宋体" panose="02010600030101010101" pitchFamily="2" charset="-122"/>
                <a:sym typeface="+mn-ea"/>
              </a:rPr>
              <a:t>API</a:t>
            </a:r>
            <a:r>
              <a:rPr lang="zh-CN" altLang="en-US">
                <a:latin typeface="宋体" panose="02010600030101010101" pitchFamily="2" charset="-122"/>
                <a:ea typeface="宋体" panose="02010600030101010101" pitchFamily="2" charset="-122"/>
                <a:sym typeface="+mn-ea"/>
              </a:rPr>
              <a:t>文档</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容联云七牛云</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测试第三方短信</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上传图片之类</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用时大概</a:t>
            </a:r>
            <a:r>
              <a:rPr lang="en-US" altLang="zh-CN">
                <a:latin typeface="宋体" panose="02010600030101010101" pitchFamily="2" charset="-122"/>
                <a:ea typeface="宋体" panose="02010600030101010101" pitchFamily="2" charset="-122"/>
                <a:sym typeface="+mn-ea"/>
              </a:rPr>
              <a:t>15</a:t>
            </a:r>
            <a:r>
              <a:rPr lang="zh-CN" altLang="en-US">
                <a:latin typeface="宋体" panose="02010600030101010101" pitchFamily="2" charset="-122"/>
                <a:ea typeface="宋体" panose="02010600030101010101" pitchFamily="2" charset="-122"/>
                <a:sym typeface="+mn-ea"/>
              </a:rPr>
              <a:t>天</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任务八是分布式系统</a:t>
            </a:r>
            <a:r>
              <a:rPr lang="en-US" altLang="zh-CN">
                <a:latin typeface="宋体" panose="02010600030101010101" pitchFamily="2" charset="-122"/>
                <a:ea typeface="宋体" panose="02010600030101010101" pitchFamily="2" charset="-122"/>
                <a:sym typeface="+mn-ea"/>
              </a:rPr>
              <a:t>,RMI,</a:t>
            </a:r>
            <a:r>
              <a:rPr lang="zh-CN" altLang="en-US">
                <a:latin typeface="宋体" panose="02010600030101010101" pitchFamily="2" charset="-122"/>
                <a:ea typeface="宋体" panose="02010600030101010101" pitchFamily="2" charset="-122"/>
                <a:sym typeface="+mn-ea"/>
              </a:rPr>
              <a:t>部署两台</a:t>
            </a:r>
            <a:r>
              <a:rPr lang="en-US" altLang="zh-CN">
                <a:latin typeface="宋体" panose="02010600030101010101" pitchFamily="2" charset="-122"/>
                <a:ea typeface="宋体" panose="02010600030101010101" pitchFamily="2" charset="-122"/>
                <a:sym typeface="+mn-ea"/>
              </a:rPr>
              <a:t>service,</a:t>
            </a:r>
            <a:r>
              <a:rPr lang="zh-CN" altLang="en-US">
                <a:latin typeface="宋体" panose="02010600030101010101" pitchFamily="2" charset="-122"/>
                <a:ea typeface="宋体" panose="02010600030101010101" pitchFamily="2" charset="-122"/>
                <a:sym typeface="+mn-ea"/>
              </a:rPr>
              <a:t>两台</a:t>
            </a:r>
            <a:r>
              <a:rPr lang="en-US" altLang="zh-CN">
                <a:latin typeface="宋体" panose="02010600030101010101" pitchFamily="2" charset="-122"/>
                <a:ea typeface="宋体" panose="02010600030101010101" pitchFamily="2" charset="-122"/>
                <a:sym typeface="+mn-ea"/>
              </a:rPr>
              <a:t>web,</a:t>
            </a:r>
            <a:r>
              <a:rPr lang="zh-CN" altLang="en-US">
                <a:latin typeface="宋体" panose="02010600030101010101" pitchFamily="2" charset="-122"/>
                <a:ea typeface="宋体" panose="02010600030101010101" pitchFamily="2" charset="-122"/>
                <a:sym typeface="+mn-ea"/>
              </a:rPr>
              <a:t>保证其中任何一台挂掉另一台能够正常使用</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用时大概</a:t>
            </a:r>
            <a:r>
              <a:rPr lang="en-US" altLang="zh-CN">
                <a:latin typeface="宋体" panose="02010600030101010101" pitchFamily="2" charset="-122"/>
                <a:ea typeface="宋体" panose="02010600030101010101" pitchFamily="2" charset="-122"/>
                <a:sym typeface="+mn-ea"/>
              </a:rPr>
              <a:t>6</a:t>
            </a:r>
            <a:r>
              <a:rPr lang="zh-CN" altLang="en-US">
                <a:latin typeface="宋体" panose="02010600030101010101" pitchFamily="2" charset="-122"/>
                <a:ea typeface="宋体" panose="02010600030101010101" pitchFamily="2" charset="-122"/>
                <a:sym typeface="+mn-ea"/>
              </a:rPr>
              <a:t>天</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任务九是</a:t>
            </a:r>
            <a:r>
              <a:rPr lang="en-US" altLang="zh-CN">
                <a:latin typeface="宋体" panose="02010600030101010101" pitchFamily="2" charset="-122"/>
                <a:ea typeface="宋体" panose="02010600030101010101" pitchFamily="2" charset="-122"/>
                <a:sym typeface="+mn-ea"/>
              </a:rPr>
              <a:t>tuscany,</a:t>
            </a:r>
            <a:r>
              <a:rPr lang="zh-CN" altLang="en-US">
                <a:latin typeface="宋体" panose="02010600030101010101" pitchFamily="2" charset="-122"/>
                <a:ea typeface="宋体" panose="02010600030101010101" pitchFamily="2" charset="-122"/>
                <a:sym typeface="+mn-ea"/>
              </a:rPr>
              <a:t>一个过时的没维护的技术</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导致出现了很多问题</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玉琛卡了这么久也只是因为某些版本的</a:t>
            </a:r>
            <a:r>
              <a:rPr lang="en-US" altLang="zh-CN">
                <a:latin typeface="宋体" panose="02010600030101010101" pitchFamily="2" charset="-122"/>
                <a:ea typeface="宋体" panose="02010600030101010101" pitchFamily="2" charset="-122"/>
                <a:sym typeface="+mn-ea"/>
              </a:rPr>
              <a:t>jdk</a:t>
            </a:r>
            <a:r>
              <a:rPr lang="zh-CN" altLang="en-US">
                <a:latin typeface="宋体" panose="02010600030101010101" pitchFamily="2" charset="-122"/>
                <a:ea typeface="宋体" panose="02010600030101010101" pitchFamily="2" charset="-122"/>
                <a:sym typeface="+mn-ea"/>
              </a:rPr>
              <a:t>不兼容他</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还有一个特点是爆红反而是对的</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如果把他改成不爆红了居然就错</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搞不懂搞不懂</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用时大概</a:t>
            </a:r>
            <a:r>
              <a:rPr lang="en-US" altLang="zh-CN">
                <a:latin typeface="宋体" panose="02010600030101010101" pitchFamily="2" charset="-122"/>
                <a:ea typeface="宋体" panose="02010600030101010101" pitchFamily="2" charset="-122"/>
                <a:sym typeface="+mn-ea"/>
              </a:rPr>
              <a:t>6</a:t>
            </a:r>
            <a:r>
              <a:rPr lang="zh-CN" altLang="en-US">
                <a:latin typeface="宋体" panose="02010600030101010101" pitchFamily="2" charset="-122"/>
                <a:ea typeface="宋体" panose="02010600030101010101" pitchFamily="2" charset="-122"/>
                <a:sym typeface="+mn-ea"/>
              </a:rPr>
              <a:t>天</a:t>
            </a:r>
            <a:r>
              <a:rPr lang="en-US" altLang="zh-CN">
                <a:latin typeface="宋体" panose="02010600030101010101" pitchFamily="2" charset="-122"/>
                <a:ea typeface="宋体" panose="02010600030101010101" pitchFamily="2" charset="-122"/>
                <a:sym typeface="+mn-ea"/>
              </a:rPr>
              <a:t>.</a:t>
            </a:r>
            <a:endParaRPr lang="en-US" altLang="zh-CN">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总的来说</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没基础又比较菜</a:t>
            </a:r>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每个任务花的时间都挺长</a:t>
            </a:r>
            <a:endParaRPr lang="en-US" altLang="zh-CN">
              <a:latin typeface="宋体" panose="02010600030101010101" pitchFamily="2" charset="-122"/>
              <a:ea typeface="宋体" panose="02010600030101010101" pitchFamily="2" charset="-122"/>
              <a:sym typeface="+mn-ea"/>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②</a:t>
            </a:r>
            <a:r>
              <a:rPr lang="en-US" altLang="zh-CN"/>
              <a:t>:</a:t>
            </a:r>
            <a:r>
              <a:rPr lang="zh-CN" altLang="en-US"/>
              <a:t>学到的技能</a:t>
            </a:r>
            <a:endParaRPr lang="zh-CN" altLang="en-US"/>
          </a:p>
        </p:txBody>
      </p:sp>
      <p:sp>
        <p:nvSpPr>
          <p:cNvPr id="3" name="内容占位符 2"/>
          <p:cNvSpPr>
            <a:spLocks noGrp="1"/>
          </p:cNvSpPr>
          <p:nvPr>
            <p:ph idx="1"/>
          </p:nvPr>
        </p:nvSpPr>
        <p:spPr/>
        <p:txBody>
          <a:bodyPr/>
          <a:p>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自学的能力</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碰到问题首先想着自己去解决</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而不是什么都去问</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参考博客的能力</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有些博客很水</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贼水</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学会挑出其中的优秀博客</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学到后面几个任务</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去查的博客很大几率会出现一个错误的博客被别人无限的重复的抄袭</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都不去验证一下是否是正确的就抄袭</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百度上一整页看下来</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全是同一篇文章而且还是错的</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我的内心反正是崩溃的</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搬砖的能力</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可以对应项目仿写项目</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仿写功能</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照例子新增其他的简单功能</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4:</a:t>
            </a:r>
            <a:r>
              <a:rPr lang="zh-CN" altLang="en-US">
                <a:latin typeface="宋体" panose="02010600030101010101" pitchFamily="2" charset="-122"/>
                <a:ea typeface="宋体" panose="02010600030101010101" pitchFamily="2" charset="-122"/>
              </a:rPr>
              <a:t>能简单使用项目版本管理工具</a:t>
            </a:r>
            <a:r>
              <a:rPr lang="en-US" altLang="zh-CN">
                <a:latin typeface="宋体" panose="02010600030101010101" pitchFamily="2" charset="-122"/>
                <a:ea typeface="宋体" panose="02010600030101010101" pitchFamily="2" charset="-122"/>
              </a:rPr>
              <a:t>github</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感觉学的还不够</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复盘继续深入学</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③</a:t>
            </a:r>
            <a:r>
              <a:rPr lang="en-US" altLang="zh-CN" dirty="0" smtClean="0"/>
              <a:t>:</a:t>
            </a:r>
            <a:r>
              <a:rPr lang="zh-CN" altLang="en-US" dirty="0" smtClean="0"/>
              <a:t>对项目开发流程的理解</a:t>
            </a:r>
            <a:br>
              <a:rPr lang="zh-CN" altLang="en-US" dirty="0" smtClean="0"/>
            </a:br>
            <a:r>
              <a:rPr lang="zh-CN" altLang="en-US" dirty="0" smtClean="0"/>
              <a:t>一、</a:t>
            </a:r>
            <a:r>
              <a:rPr lang="en-US" dirty="0" smtClean="0"/>
              <a:t>story</a:t>
            </a:r>
            <a:r>
              <a:rPr lang="zh-CN" altLang="en-US" dirty="0" smtClean="0"/>
              <a:t>讲解 </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1.1 </a:t>
            </a:r>
            <a:r>
              <a:rPr lang="zh-CN" altLang="en-US" dirty="0" smtClean="0">
                <a:latin typeface="宋体" panose="02010600030101010101" pitchFamily="2" charset="-122"/>
                <a:ea typeface="宋体" panose="02010600030101010101" pitchFamily="2" charset="-122"/>
              </a:rPr>
              <a:t>制作竞品分析</a:t>
            </a:r>
            <a:r>
              <a:rPr lang="en-US" altLang="zh-CN" dirty="0" smtClean="0">
                <a:latin typeface="宋体" panose="02010600030101010101" pitchFamily="2" charset="-122"/>
                <a:ea typeface="宋体" panose="02010600030101010101" pitchFamily="2" charset="-122"/>
              </a:rPr>
              <a:t>PPT</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UE</a:t>
            </a:r>
            <a:r>
              <a:rPr lang="zh-CN" altLang="en-US" dirty="0" smtClean="0">
                <a:latin typeface="宋体" panose="02010600030101010101" pitchFamily="2" charset="-122"/>
                <a:ea typeface="宋体" panose="02010600030101010101" pitchFamily="2" charset="-122"/>
              </a:rPr>
              <a:t>全组参与。（用时：根据产品复杂度，</a:t>
            </a:r>
            <a:r>
              <a:rPr lang="en-US" altLang="zh-CN" dirty="0" smtClean="0">
                <a:latin typeface="宋体" panose="02010600030101010101" pitchFamily="2" charset="-122"/>
                <a:ea typeface="宋体" panose="02010600030101010101" pitchFamily="2" charset="-122"/>
              </a:rPr>
              <a:t>0.5-2</a:t>
            </a:r>
            <a:r>
              <a:rPr lang="zh-CN" altLang="en-US" dirty="0" smtClean="0">
                <a:latin typeface="宋体" panose="02010600030101010101" pitchFamily="2" charset="-122"/>
                <a:ea typeface="宋体" panose="02010600030101010101" pitchFamily="2" charset="-122"/>
              </a:rPr>
              <a:t>小时之内）</a:t>
            </a:r>
            <a:br>
              <a:rPr lang="zh-CN" altLang="en-US" dirty="0" smtClean="0">
                <a:latin typeface="宋体" panose="02010600030101010101" pitchFamily="2" charset="-122"/>
                <a:ea typeface="宋体" panose="02010600030101010101" pitchFamily="2" charset="-122"/>
              </a:rPr>
            </a:br>
            <a:r>
              <a:rPr lang="en-US" altLang="zh-CN" dirty="0" smtClean="0">
                <a:latin typeface="宋体" panose="02010600030101010101" pitchFamily="2" charset="-122"/>
                <a:ea typeface="宋体" panose="02010600030101010101" pitchFamily="2" charset="-122"/>
              </a:rPr>
              <a:t>1.2 </a:t>
            </a:r>
            <a:r>
              <a:rPr lang="zh-CN" altLang="en-US" dirty="0" smtClean="0">
                <a:latin typeface="宋体" panose="02010600030101010101" pitchFamily="2" charset="-122"/>
                <a:ea typeface="宋体" panose="02010600030101010101" pitchFamily="2" charset="-122"/>
              </a:rPr>
              <a:t>制作产品原型，交由客户看，客户没有异议之后拆</a:t>
            </a:r>
            <a:r>
              <a:rPr lang="en-US" altLang="zh-CN" dirty="0" smtClean="0">
                <a:latin typeface="宋体" panose="02010600030101010101" pitchFamily="2" charset="-122"/>
                <a:ea typeface="宋体" panose="02010600030101010101" pitchFamily="2" charset="-122"/>
              </a:rPr>
              <a:t>story</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1.3 </a:t>
            </a:r>
            <a:r>
              <a:rPr lang="zh-CN" altLang="en-US" dirty="0" smtClean="0">
                <a:latin typeface="宋体" panose="02010600030101010101" pitchFamily="2" charset="-122"/>
                <a:ea typeface="宋体" panose="02010600030101010101" pitchFamily="2" charset="-122"/>
              </a:rPr>
              <a:t>产品在禅道拆分好</a:t>
            </a:r>
            <a:r>
              <a:rPr lang="en-US" altLang="zh-CN" dirty="0" smtClean="0">
                <a:latin typeface="宋体" panose="02010600030101010101" pitchFamily="2" charset="-122"/>
                <a:ea typeface="宋体" panose="02010600030101010101" pitchFamily="2" charset="-122"/>
              </a:rPr>
              <a:t>story</a:t>
            </a:r>
            <a:r>
              <a:rPr lang="zh-CN" altLang="en-US" dirty="0" smtClean="0">
                <a:latin typeface="宋体" panose="02010600030101010101" pitchFamily="2" charset="-122"/>
                <a:ea typeface="宋体" panose="02010600030101010101" pitchFamily="2" charset="-122"/>
              </a:rPr>
              <a:t>，并且定义出优先级，关联需求，后续开发根据优先级进行开发</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1.4 </a:t>
            </a:r>
            <a:r>
              <a:rPr lang="zh-CN" altLang="en-US" dirty="0" smtClean="0">
                <a:latin typeface="宋体" panose="02010600030101010101" pitchFamily="2" charset="-122"/>
                <a:ea typeface="宋体" panose="02010600030101010101" pitchFamily="2" charset="-122"/>
              </a:rPr>
              <a:t>由产品讲解</a:t>
            </a:r>
            <a:r>
              <a:rPr lang="en-US" altLang="zh-CN" dirty="0" smtClean="0">
                <a:latin typeface="宋体" panose="02010600030101010101" pitchFamily="2" charset="-122"/>
                <a:ea typeface="宋体" panose="02010600030101010101" pitchFamily="2" charset="-122"/>
              </a:rPr>
              <a:t>story</a:t>
            </a:r>
            <a:r>
              <a:rPr lang="zh-CN" altLang="en-US" dirty="0" smtClean="0">
                <a:latin typeface="宋体" panose="02010600030101010101" pitchFamily="2" charset="-122"/>
                <a:ea typeface="宋体" panose="02010600030101010101" pitchFamily="2" charset="-122"/>
              </a:rPr>
              <a:t>，前端和后端都参与。（用时：根据产品的复杂度，</a:t>
            </a:r>
            <a:r>
              <a:rPr lang="en-US" altLang="zh-CN" dirty="0" smtClean="0">
                <a:latin typeface="宋体" panose="02010600030101010101" pitchFamily="2" charset="-122"/>
                <a:ea typeface="宋体" panose="02010600030101010101" pitchFamily="2" charset="-122"/>
              </a:rPr>
              <a:t>1-3</a:t>
            </a:r>
            <a:r>
              <a:rPr lang="zh-CN" altLang="en-US" dirty="0" smtClean="0">
                <a:latin typeface="宋体" panose="02010600030101010101" pitchFamily="2" charset="-122"/>
                <a:ea typeface="宋体" panose="02010600030101010101" pitchFamily="2" charset="-122"/>
              </a:rPr>
              <a:t>小时之内）</a:t>
            </a:r>
            <a:endParaRPr lang="zh-CN" altLang="en-US" dirty="0" smtClean="0">
              <a:latin typeface="宋体" panose="02010600030101010101" pitchFamily="2" charset="-122"/>
              <a:ea typeface="宋体" panose="02010600030101010101" pitchFamily="2" charset="-122"/>
            </a:endParaRPr>
          </a:p>
          <a:p>
            <a:r>
              <a:rPr lang="zh-CN" altLang="en-US" sz="2800" b="1" dirty="0" smtClean="0"/>
              <a:t> </a:t>
            </a:r>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听</a:t>
            </a:r>
            <a:r>
              <a:rPr lang="en-US" altLang="zh-CN" sz="2000" b="1" dirty="0" smtClean="0">
                <a:latin typeface="宋体" panose="02010600030101010101" pitchFamily="2" charset="-122"/>
                <a:ea typeface="宋体" panose="02010600030101010101" pitchFamily="2" charset="-122"/>
              </a:rPr>
              <a:t>pm</a:t>
            </a:r>
            <a:r>
              <a:rPr lang="zh-CN" altLang="en-US" sz="2000" b="1" dirty="0" smtClean="0">
                <a:latin typeface="宋体" panose="02010600030101010101" pitchFamily="2" charset="-122"/>
                <a:ea typeface="宋体" panose="02010600030101010101" pitchFamily="2" charset="-122"/>
              </a:rPr>
              <a:t>讲流程</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然后根据禅道优先级进行开发</a:t>
            </a:r>
            <a:endParaRPr lang="zh-CN" altLang="en-US"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二、人员划分 </a:t>
            </a:r>
            <a:endParaRPr lang="zh-CN" altLang="en-US" dirty="0"/>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2.1 </a:t>
            </a:r>
            <a:r>
              <a:rPr lang="zh-CN" altLang="en-US" dirty="0" smtClean="0">
                <a:latin typeface="宋体" panose="02010600030101010101" pitchFamily="2" charset="-122"/>
                <a:ea typeface="宋体" panose="02010600030101010101" pitchFamily="2" charset="-122"/>
              </a:rPr>
              <a:t>新建</a:t>
            </a:r>
            <a:r>
              <a:rPr lang="en-US" altLang="zh-CN" dirty="0" smtClean="0">
                <a:latin typeface="宋体" panose="02010600030101010101" pitchFamily="2" charset="-122"/>
                <a:ea typeface="宋体" panose="02010600030101010101" pitchFamily="2" charset="-122"/>
              </a:rPr>
              <a:t>wiki</a:t>
            </a:r>
            <a:r>
              <a:rPr lang="zh-CN" altLang="en-US" dirty="0" smtClean="0">
                <a:latin typeface="宋体" panose="02010600030101010101" pitchFamily="2" charset="-122"/>
                <a:ea typeface="宋体" panose="02010600030101010101" pitchFamily="2" charset="-122"/>
              </a:rPr>
              <a:t>项目主页，把</a:t>
            </a:r>
            <a:r>
              <a:rPr lang="en-US" altLang="zh-CN" dirty="0" smtClean="0">
                <a:latin typeface="宋体" panose="02010600030101010101" pitchFamily="2" charset="-122"/>
                <a:ea typeface="宋体" panose="02010600030101010101" pitchFamily="2" charset="-122"/>
              </a:rPr>
              <a:t>PPT</a:t>
            </a:r>
            <a:r>
              <a:rPr lang="zh-CN" altLang="en-US" dirty="0" smtClean="0">
                <a:latin typeface="宋体" panose="02010600030101010101" pitchFamily="2" charset="-122"/>
                <a:ea typeface="宋体" panose="02010600030101010101" pitchFamily="2" charset="-122"/>
              </a:rPr>
              <a:t>和产品原型（</a:t>
            </a:r>
            <a:r>
              <a:rPr lang="en-US" altLang="zh-CN" dirty="0" smtClean="0">
                <a:latin typeface="宋体" panose="02010600030101010101" pitchFamily="2" charset="-122"/>
                <a:ea typeface="宋体" panose="02010600030101010101" pitchFamily="2" charset="-122"/>
              </a:rPr>
              <a:t>HTML</a:t>
            </a:r>
            <a:r>
              <a:rPr lang="zh-CN" altLang="en-US" dirty="0" smtClean="0">
                <a:latin typeface="宋体" panose="02010600030101010101" pitchFamily="2" charset="-122"/>
                <a:ea typeface="宋体" panose="02010600030101010101" pitchFamily="2" charset="-122"/>
              </a:rPr>
              <a:t>文件）上传到</a:t>
            </a:r>
            <a:r>
              <a:rPr lang="en-US" altLang="zh-CN" dirty="0" smtClean="0">
                <a:latin typeface="宋体" panose="02010600030101010101" pitchFamily="2" charset="-122"/>
                <a:ea typeface="宋体" panose="02010600030101010101" pitchFamily="2" charset="-122"/>
              </a:rPr>
              <a:t>wiki</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 2.2 </a:t>
            </a:r>
            <a:r>
              <a:rPr lang="zh-CN" altLang="en-US" dirty="0" smtClean="0">
                <a:latin typeface="宋体" panose="02010600030101010101" pitchFamily="2" charset="-122"/>
                <a:ea typeface="宋体" panose="02010600030101010101" pitchFamily="2" charset="-122"/>
              </a:rPr>
              <a:t>根据产品原型，按照模块划分相关负责人，前端和后端都是，并放到</a:t>
            </a:r>
            <a:r>
              <a:rPr lang="en-US" altLang="zh-CN" dirty="0" smtClean="0">
                <a:latin typeface="宋体" panose="02010600030101010101" pitchFamily="2" charset="-122"/>
                <a:ea typeface="宋体" panose="02010600030101010101" pitchFamily="2" charset="-122"/>
              </a:rPr>
              <a:t>wiki</a:t>
            </a:r>
            <a:r>
              <a:rPr lang="zh-CN" altLang="en-US" dirty="0" smtClean="0">
                <a:latin typeface="宋体" panose="02010600030101010101" pitchFamily="2" charset="-122"/>
                <a:ea typeface="宋体" panose="02010600030101010101" pitchFamily="2" charset="-122"/>
              </a:rPr>
              <a:t>。（由项目负责人新建）</a:t>
            </a:r>
            <a:endParaRPr lang="zh-CN" alt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命名：</a:t>
            </a:r>
            <a:r>
              <a:rPr lang="en-US" altLang="zh-CN" dirty="0" smtClean="0">
                <a:latin typeface="宋体" panose="02010600030101010101" pitchFamily="2" charset="-122"/>
                <a:ea typeface="宋体" panose="02010600030101010101" pitchFamily="2" charset="-122"/>
              </a:rPr>
              <a:t>xxx</a:t>
            </a:r>
            <a:r>
              <a:rPr lang="zh-CN" altLang="en-US" dirty="0" smtClean="0">
                <a:latin typeface="宋体" panose="02010600030101010101" pitchFamily="2" charset="-122"/>
                <a:ea typeface="宋体" panose="02010600030101010101" pitchFamily="2" charset="-122"/>
              </a:rPr>
              <a:t>项目人员分工（前（后）端）</a:t>
            </a:r>
            <a:r>
              <a:rPr lang="zh-CN" altLang="en-US" dirty="0" smtClean="0"/>
              <a:t> </a:t>
            </a:r>
            <a:endParaRPr lang="en-US" altLang="zh-CN" dirty="0" smtClean="0"/>
          </a:p>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若是负责人</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则创建</a:t>
            </a:r>
            <a:r>
              <a:rPr lang="en-US" altLang="zh-CN" sz="2000" b="1" dirty="0" smtClean="0">
                <a:latin typeface="宋体" panose="02010600030101010101" pitchFamily="2" charset="-122"/>
                <a:ea typeface="宋体" panose="02010600030101010101" pitchFamily="2" charset="-122"/>
              </a:rPr>
              <a:t>xxx</a:t>
            </a:r>
            <a:r>
              <a:rPr lang="zh-CN" altLang="en-US" sz="2000" b="1" dirty="0" smtClean="0">
                <a:latin typeface="宋体" panose="02010600030101010101" pitchFamily="2" charset="-122"/>
                <a:ea typeface="宋体" panose="02010600030101010101" pitchFamily="2" charset="-122"/>
              </a:rPr>
              <a:t>项目的人员分工</a:t>
            </a:r>
            <a:endParaRPr lang="zh-CN" altLang="en-US" sz="2000" b="1" dirty="0" smtClean="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三、做方案设计、定义接口文档</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3.1 </a:t>
            </a:r>
            <a:r>
              <a:rPr lang="zh-CN" altLang="en-US" dirty="0" smtClean="0">
                <a:latin typeface="宋体" panose="02010600030101010101" pitchFamily="2" charset="-122"/>
                <a:ea typeface="宋体" panose="02010600030101010101" pitchFamily="2" charset="-122"/>
              </a:rPr>
              <a:t>前端后端相关人员一起，对照原型，根据模块及页面大概定义出接口</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3.1.1 </a:t>
            </a:r>
            <a:r>
              <a:rPr lang="zh-CN" altLang="en-US" dirty="0" smtClean="0">
                <a:latin typeface="宋体" panose="02010600030101010101" pitchFamily="2" charset="-122"/>
                <a:ea typeface="宋体" panose="02010600030101010101" pitchFamily="2" charset="-122"/>
              </a:rPr>
              <a:t>一个页面中有几个接口，每个接口入参与出参是什么</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3.2 </a:t>
            </a:r>
            <a:r>
              <a:rPr lang="zh-CN" altLang="en-US" dirty="0" smtClean="0">
                <a:latin typeface="宋体" panose="02010600030101010101" pitchFamily="2" charset="-122"/>
                <a:ea typeface="宋体" panose="02010600030101010101" pitchFamily="2" charset="-122"/>
              </a:rPr>
              <a:t>后端每个模块的负责人，根据开会讨论的结果，在</a:t>
            </a:r>
            <a:r>
              <a:rPr lang="en-US" altLang="zh-CN" dirty="0" smtClean="0">
                <a:latin typeface="宋体" panose="02010600030101010101" pitchFamily="2" charset="-122"/>
                <a:ea typeface="宋体" panose="02010600030101010101" pitchFamily="2" charset="-122"/>
              </a:rPr>
              <a:t>wiki</a:t>
            </a:r>
            <a:r>
              <a:rPr lang="zh-CN" altLang="en-US" dirty="0" smtClean="0">
                <a:latin typeface="宋体" panose="02010600030101010101" pitchFamily="2" charset="-122"/>
                <a:ea typeface="宋体" panose="02010600030101010101" pitchFamily="2" charset="-122"/>
              </a:rPr>
              <a:t>上生成标准的接口文档</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3.3 </a:t>
            </a:r>
            <a:r>
              <a:rPr lang="zh-CN" altLang="en-US" dirty="0" smtClean="0">
                <a:latin typeface="宋体" panose="02010600030101010101" pitchFamily="2" charset="-122"/>
                <a:ea typeface="宋体" panose="02010600030101010101" pitchFamily="2" charset="-122"/>
              </a:rPr>
              <a:t>将后端做好的接口文档发给前端模块负责人过目，有问题继续修改；没问题开始后续的步骤 。</a:t>
            </a:r>
            <a:endParaRPr lang="zh-CN" altLang="en-US"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前后端沟通对接口</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负责人开会讨论出结果后</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在</a:t>
            </a:r>
            <a:r>
              <a:rPr lang="en-US" altLang="zh-CN" sz="2000" b="1" dirty="0" smtClean="0">
                <a:latin typeface="宋体" panose="02010600030101010101" pitchFamily="2" charset="-122"/>
                <a:ea typeface="宋体" panose="02010600030101010101" pitchFamily="2" charset="-122"/>
              </a:rPr>
              <a:t>wiki</a:t>
            </a:r>
            <a:r>
              <a:rPr lang="zh-CN" altLang="en-US" sz="2000" b="1" dirty="0" smtClean="0">
                <a:latin typeface="宋体" panose="02010600030101010101" pitchFamily="2" charset="-122"/>
                <a:ea typeface="宋体" panose="02010600030101010101" pitchFamily="2" charset="-122"/>
              </a:rPr>
              <a:t>上生成标准接口文档</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然后传给前端负责人</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有问题继续改</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没问题就开始后续步骤</a:t>
            </a:r>
            <a:endParaRPr lang="zh-CN" altLang="en-US" sz="2000" b="1" dirty="0" smtClean="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四、方案设计 </a:t>
            </a: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4.1 </a:t>
            </a:r>
            <a:r>
              <a:rPr lang="zh-CN" altLang="en-US" dirty="0" smtClean="0">
                <a:latin typeface="宋体" panose="02010600030101010101" pitchFamily="2" charset="-122"/>
                <a:ea typeface="宋体" panose="02010600030101010101" pitchFamily="2" charset="-122"/>
              </a:rPr>
              <a:t>后端开发人员，根据原型以及定义的接口，做好方案设计</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4.1.1 </a:t>
            </a:r>
            <a:r>
              <a:rPr lang="zh-CN" altLang="en-US" dirty="0" smtClean="0">
                <a:latin typeface="宋体" panose="02010600030101010101" pitchFamily="2" charset="-122"/>
                <a:ea typeface="宋体" panose="02010600030101010101" pitchFamily="2" charset="-122"/>
              </a:rPr>
              <a:t>对有难度或者有疑点的接口，做出方案，尽量给出多个合理方案</a:t>
            </a:r>
            <a:endParaRPr lang="zh-CN" altLang="en-US"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4.1.2 </a:t>
            </a:r>
            <a:r>
              <a:rPr lang="zh-CN" altLang="en-US" dirty="0" smtClean="0">
                <a:latin typeface="宋体" panose="02010600030101010101" pitchFamily="2" charset="-122"/>
                <a:ea typeface="宋体" panose="02010600030101010101" pitchFamily="2" charset="-122"/>
              </a:rPr>
              <a:t>每个方案写清楚优点缺点</a:t>
            </a:r>
            <a:endParaRPr lang="zh-CN" altLang="en-US"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Java:</a:t>
            </a:r>
            <a:r>
              <a:rPr lang="zh-CN" altLang="en-US" sz="2000" b="1" dirty="0" smtClean="0">
                <a:latin typeface="宋体" panose="02010600030101010101" pitchFamily="2" charset="-122"/>
                <a:ea typeface="宋体" panose="02010600030101010101" pitchFamily="2" charset="-122"/>
              </a:rPr>
              <a:t>根据原型及定义接口</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做方案设计</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对有难度或疑点的接口</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尽量给出多个合理方案</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且写明每个方案的优缺点</a:t>
            </a:r>
            <a:endParaRPr lang="zh-CN" altLang="en-US" sz="2000" b="1" dirty="0" smtClean="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3868</Words>
  <Application>WPS 演示</Application>
  <PresentationFormat>全屏显示(4:3)</PresentationFormat>
  <Paragraphs>173</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Wingdings 3</vt:lpstr>
      <vt:lpstr>Arial</vt:lpstr>
      <vt:lpstr>方正姚体</vt:lpstr>
      <vt:lpstr>Trebuchet MS</vt:lpstr>
      <vt:lpstr>华文新魏</vt:lpstr>
      <vt:lpstr>微软雅黑</vt:lpstr>
      <vt:lpstr>Arial Unicode MS</vt:lpstr>
      <vt:lpstr>Calibri</vt:lpstr>
      <vt:lpstr>平面</vt:lpstr>
      <vt:lpstr>复盘申请</vt:lpstr>
      <vt:lpstr>①:任务期间的学习总结</vt:lpstr>
      <vt:lpstr>任务期间的学习总结</vt:lpstr>
      <vt:lpstr>任务期间的学习总结</vt:lpstr>
      <vt:lpstr>②:学到的技能</vt:lpstr>
      <vt:lpstr>③:对项目开发流程的理解 一、story讲解 </vt:lpstr>
      <vt:lpstr>二、人员划分 </vt:lpstr>
      <vt:lpstr>三、做方案设计、定义接口文档</vt:lpstr>
      <vt:lpstr>四、方案设计 </vt:lpstr>
      <vt:lpstr>五、方案评审 </vt:lpstr>
      <vt:lpstr>六、禅道拆分 </vt:lpstr>
      <vt:lpstr>七、开发 </vt:lpstr>
      <vt:lpstr>开发中java组需要干的事</vt:lpstr>
      <vt:lpstr>八、阶段测试 </vt:lpstr>
      <vt:lpstr>九、性能测试和codereview </vt:lpstr>
      <vt:lpstr>十、压力测试</vt:lpstr>
      <vt:lpstr>十一、 Demo</vt:lpstr>
      <vt:lpstr>Demo中java组要做的事</vt:lpstr>
      <vt:lpstr>11.2 测试</vt:lpstr>
      <vt:lpstr>十二、 发布测试环境、集成测试</vt:lpstr>
      <vt:lpstr>十三、发布线上环境，同时停止开发环境和测试环境</vt:lpstr>
      <vt:lpstr>十四、线上监控</vt:lpstr>
      <vt:lpstr>④:对职业素养的理解</vt:lpstr>
      <vt:lpstr>④:对职业素养的理解</vt:lpstr>
      <vt:lpstr>⑤复盘项目的期望</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 gan</dc:creator>
  <cp:lastModifiedBy>liujm</cp:lastModifiedBy>
  <cp:revision>20</cp:revision>
  <dcterms:created xsi:type="dcterms:W3CDTF">2017-08-25T02:43:00Z</dcterms:created>
  <dcterms:modified xsi:type="dcterms:W3CDTF">2017-08-30T14:00:32Z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