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368" r:id="rId2"/>
    <p:sldId id="369" r:id="rId3"/>
    <p:sldId id="379" r:id="rId4"/>
    <p:sldId id="377" r:id="rId5"/>
    <p:sldId id="378" r:id="rId6"/>
  </p:sldIdLst>
  <p:sldSz cx="9144000" cy="6858000" type="screen4x3"/>
  <p:notesSz cx="9874250" cy="6797675"/>
  <p:custShowLst>
    <p:custShow name="自訂放映 2" id="0">
      <p:sldLst/>
    </p:custShow>
  </p:custShowLst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.liao[廖顯文]" initials="" lastIdx="1" clrIdx="0"/>
  <p:cmAuthor id="2" name="polly.liu[劉媚玲]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0066CC"/>
    <a:srgbClr val="FFFF99"/>
    <a:srgbClr val="FF0000"/>
    <a:srgbClr val="FFE699"/>
    <a:srgbClr val="FFFFFF"/>
    <a:srgbClr val="7BA2A6"/>
    <a:srgbClr val="0000FF"/>
    <a:srgbClr val="FF3300"/>
    <a:srgbClr val="B7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83" autoAdjust="0"/>
    <p:restoredTop sz="95320" autoAdjust="0"/>
  </p:normalViewPr>
  <p:slideViewPr>
    <p:cSldViewPr>
      <p:cViewPr varScale="1">
        <p:scale>
          <a:sx n="167" d="100"/>
          <a:sy n="167" d="100"/>
        </p:scale>
        <p:origin x="1860" y="88"/>
      </p:cViewPr>
      <p:guideLst>
        <p:guide orient="horz" pos="3929"/>
        <p:guide pos="2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2751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5938" y="6457950"/>
            <a:ext cx="4276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1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39DAD0DB-9BD4-4AB8-A791-88A3E3003B7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11175"/>
            <a:ext cx="3395662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1125"/>
            <a:ext cx="4275138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938" y="6461125"/>
            <a:ext cx="427672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5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7D83912-F77E-4DC9-878C-36E4CF842E2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80645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000">
              <a:latin typeface="Arial" charset="0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000">
              <a:latin typeface="Arial" charset="0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3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80645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518275" y="0"/>
            <a:ext cx="22304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General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2133600"/>
            <a:ext cx="8064500" cy="1874838"/>
          </a:xfrm>
        </p:spPr>
        <p:txBody>
          <a:bodyPr/>
          <a:lstStyle>
            <a:lvl1pPr algn="r">
              <a:defRPr sz="3200" b="1" i="0" baseline="0">
                <a:latin typeface="Verdana" pitchFamily="34" charset="0"/>
              </a:defRPr>
            </a:lvl1pPr>
          </a:lstStyle>
          <a:p>
            <a:pPr lvl="0"/>
            <a:r>
              <a:rPr lang="en-US" altLang="zh-TW" noProof="0" dirty="0"/>
              <a:t>123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13"/>
          </p:nvPr>
        </p:nvSpPr>
        <p:spPr>
          <a:xfrm>
            <a:off x="7003256" y="5373216"/>
            <a:ext cx="1582738" cy="792088"/>
          </a:xfrm>
        </p:spPr>
        <p:txBody>
          <a:bodyPr/>
          <a:lstStyle>
            <a:lvl1pPr marL="0" indent="0">
              <a:buNone/>
              <a:defRPr sz="1800" baseline="0">
                <a:latin typeface="Arial" pitchFamily="34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dt" sz="half" idx="1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75BBB0E4-41DB-44BC-9B88-E8F5C6421E67}" type="datetime1">
              <a:rPr lang="zh-TW" altLang="en-US"/>
              <a:pPr>
                <a:defRPr/>
              </a:pPr>
              <a:t>2024/8/4</a:t>
            </a:fld>
            <a:endParaRPr lang="en-US" altLang="zh-TW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6A03FDA-B50E-43D3-AD53-3DDF2BF7EC7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29288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F4594-8DA7-4708-9F36-7F73662FE7A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43656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60483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60483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04FC6-2431-4B35-BE9F-7084066EBF3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12417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990000"/>
              </a:buClr>
              <a:buFont typeface="Wingdings" pitchFamily="2" charset="2"/>
              <a:buChar char="n"/>
              <a:defRPr sz="2000" spc="150" baseline="0">
                <a:latin typeface="Arial" pitchFamily="34" charset="0"/>
              </a:defRPr>
            </a:lvl1pPr>
            <a:lvl2pPr marL="800100" indent="-342900">
              <a:buClr>
                <a:srgbClr val="990000"/>
              </a:buClr>
              <a:buFont typeface="Wingdings" pitchFamily="2" charset="2"/>
              <a:buChar char="ü"/>
              <a:defRPr sz="2000" spc="150" baseline="0">
                <a:latin typeface="Arial" pitchFamily="34" charset="0"/>
              </a:defRPr>
            </a:lvl2pPr>
            <a:lvl3pPr marL="1371600" indent="-457200">
              <a:buClr>
                <a:srgbClr val="990000"/>
              </a:buClr>
              <a:buFont typeface="Wingdings" pitchFamily="2" charset="2"/>
              <a:buChar char="l"/>
              <a:defRPr sz="2000" spc="150" baseline="0">
                <a:latin typeface="Arial" pitchFamily="34" charset="0"/>
              </a:defRPr>
            </a:lvl3pPr>
            <a:lvl4pPr>
              <a:buClr>
                <a:srgbClr val="990000"/>
              </a:buClr>
              <a:defRPr sz="2000" spc="150" baseline="0">
                <a:latin typeface="Arial" pitchFamily="34" charset="0"/>
              </a:defRPr>
            </a:lvl4pPr>
            <a:lvl5pPr>
              <a:defRPr sz="2000" spc="150" baseline="0">
                <a:latin typeface="Arial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945CF-CB35-4153-818E-56BDA71C3BE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643659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45DE6-4220-416A-B844-319B0EC7A1F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65558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359D9-DB22-4DAA-8D65-7F394365600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336585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ECBE6-8DA1-4B25-B21D-50D1A7D76E7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4437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D77C6-0CF9-4A60-A60E-FF1CD876B8C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56827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339CA-C98F-4988-A645-C375945AB25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59995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47D5E-F6C7-4A0C-96A1-F1835C253CA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09691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14128-D788-4BF9-B64A-6D1F2D5074E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836215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123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1</a:t>
            </a:r>
          </a:p>
          <a:p>
            <a:pPr lvl="1"/>
            <a:r>
              <a:rPr lang="en-US" altLang="zh-TW"/>
              <a:t>2</a:t>
            </a:r>
          </a:p>
          <a:p>
            <a:pPr lvl="2"/>
            <a:r>
              <a:rPr lang="en-US" altLang="zh-TW"/>
              <a:t>3</a:t>
            </a:r>
          </a:p>
          <a:p>
            <a:pPr lvl="3"/>
            <a:r>
              <a:rPr lang="en-US" altLang="zh-TW"/>
              <a:t>4</a:t>
            </a:r>
          </a:p>
          <a:p>
            <a:pPr lvl="3"/>
            <a:endParaRPr lang="en-US" altLang="zh-TW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69088"/>
            <a:ext cx="21336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A440C84-2B1A-4EE7-9DFB-502FEE57713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545263"/>
            <a:ext cx="82804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3" descr="欣銓新商標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381750"/>
            <a:ext cx="935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5"/>
          <p:cNvSpPr txBox="1">
            <a:spLocks noChangeArrowheads="1"/>
          </p:cNvSpPr>
          <p:nvPr userDrawn="1"/>
        </p:nvSpPr>
        <p:spPr bwMode="auto">
          <a:xfrm>
            <a:off x="6589713" y="-26988"/>
            <a:ext cx="2230437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000" r:id="rId1"/>
    <p:sldLayoutId id="2147492989" r:id="rId2"/>
    <p:sldLayoutId id="2147492990" r:id="rId3"/>
    <p:sldLayoutId id="2147492991" r:id="rId4"/>
    <p:sldLayoutId id="2147492992" r:id="rId5"/>
    <p:sldLayoutId id="2147492993" r:id="rId6"/>
    <p:sldLayoutId id="2147492994" r:id="rId7"/>
    <p:sldLayoutId id="2147492995" r:id="rId8"/>
    <p:sldLayoutId id="2147492996" r:id="rId9"/>
    <p:sldLayoutId id="2147492997" r:id="rId10"/>
    <p:sldLayoutId id="214749299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80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1</a:t>
            </a:fld>
            <a:endParaRPr lang="en-US" altLang="zh-TW" dirty="0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52370"/>
              </p:ext>
            </p:extLst>
          </p:nvPr>
        </p:nvGraphicFramePr>
        <p:xfrm>
          <a:off x="509322" y="1340768"/>
          <a:ext cx="8095126" cy="1156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程式簡易說明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程式名稱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Classify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程式目的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提供一個圖形化介面，讓使用者可以方便地瀏覽和分類照片到預設的資料夾中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程式版本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V31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800" b="1" kern="1200" baseline="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子版本不強制更新，唯有進版才會強制</a:t>
                      </a:r>
                      <a:r>
                        <a:rPr lang="en-US" altLang="zh-TW" sz="800" b="1" kern="1200" baseline="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23657"/>
              </p:ext>
            </p:extLst>
          </p:nvPr>
        </p:nvGraphicFramePr>
        <p:xfrm>
          <a:off x="509322" y="2487613"/>
          <a:ext cx="8095126" cy="3676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674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  <a:gridCol w="961676">
                  <a:extLst>
                    <a:ext uri="{9D8B030D-6E8A-4147-A177-3AD203B41FA5}">
                      <a16:colId xmlns:a16="http://schemas.microsoft.com/office/drawing/2014/main" val="2404045581"/>
                    </a:ext>
                  </a:extLst>
                </a:gridCol>
                <a:gridCol w="6723776">
                  <a:extLst>
                    <a:ext uri="{9D8B030D-6E8A-4147-A177-3AD203B41FA5}">
                      <a16:colId xmlns:a16="http://schemas.microsoft.com/office/drawing/2014/main" val="651321072"/>
                    </a:ext>
                  </a:extLst>
                </a:gridCol>
              </a:tblGrid>
              <a:tr h="259483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版本變更說明</a:t>
                      </a:r>
                      <a:endParaRPr lang="en-US" altLang="zh-TW" sz="1000" b="1" kern="1200" dirty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338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V31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2024/08/04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V31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自定義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CustomGroupBox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類別，改善了邊框和標題的視覺效果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"pix spec"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輸入視窗，替代了原有的品牌特定選項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修改了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"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um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值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"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為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"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µm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值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"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，使用了正確的微米符號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調整了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UmSettingsDialog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視窗大小，提升了不同螢幕解析度下的顯示效果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在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UmSettingsDialog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中新增了一個可點擊的參數連結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更新了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"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量測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Defect size (μm)"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按鈕，並更新了按鈕文字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修改了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MeasurementWindow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視窗標題為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"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量測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Probe mark Area(%)“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改進了矩形和橢圓形的繪製功能，現在可以通過拖動角落的綠色手柄進行縮放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新增了矩形的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個調整點，提供更精確的縮放控制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優化了調整點的顯示邏輯，只有在圖形被選取時才會顯示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引入了新的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ResizableRotatableItem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類別，支持圖形的旋轉功能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更新了矩形和橢圓形的繪製方法，現在使用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ResizableRotatableRectItem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和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ResizableRotatableEllipseItem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改進了面積計算方法，現在可以更準確地計算旋轉後的圖形面積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修改了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circle_radius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的計算邏輯，以適應不同的螢幕解析度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調整了檔案選擇對話框的大小和樣式，提升了使用體驗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42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22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2</a:t>
            </a:fld>
            <a:endParaRPr lang="en-US" altLang="zh-TW" dirty="0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sp>
        <p:nvSpPr>
          <p:cNvPr id="10" name="圓角矩形 6">
            <a:extLst>
              <a:ext uri="{FF2B5EF4-FFF2-40B4-BE49-F238E27FC236}">
                <a16:creationId xmlns:a16="http://schemas.microsoft.com/office/drawing/2014/main" id="{E45A1AF5-EEBC-4C13-9B0A-2FDEB20DC594}"/>
              </a:ext>
            </a:extLst>
          </p:cNvPr>
          <p:cNvSpPr/>
          <p:nvPr/>
        </p:nvSpPr>
        <p:spPr>
          <a:xfrm>
            <a:off x="468313" y="1412776"/>
            <a:ext cx="1319514" cy="169762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操作步驟一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1BEEF7-BA96-43E6-B804-7266597B54F9}"/>
              </a:ext>
            </a:extLst>
          </p:cNvPr>
          <p:cNvSpPr txBox="1"/>
          <p:nvPr/>
        </p:nvSpPr>
        <p:spPr>
          <a:xfrm>
            <a:off x="395536" y="1685545"/>
            <a:ext cx="6916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開啟軟件，並選擇照片路徑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(ex. K:\ALL scanresults\VT05A-1487-FQC-E-01\WA2582\01)</a:t>
            </a:r>
          </a:p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以範例舉例，路徑選擇需選到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[01] 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的資料夾</a:t>
            </a:r>
            <a:endParaRPr lang="zh-TW" altLang="en-US" sz="9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1BF719C-66B1-4F94-BE5A-9FFF0549E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105340"/>
            <a:ext cx="4679751" cy="205704"/>
          </a:xfrm>
          <a:prstGeom prst="rect">
            <a:avLst/>
          </a:prstGeom>
        </p:spPr>
      </p:pic>
      <p:sp>
        <p:nvSpPr>
          <p:cNvPr id="14" name="圓角矩形 6">
            <a:extLst>
              <a:ext uri="{FF2B5EF4-FFF2-40B4-BE49-F238E27FC236}">
                <a16:creationId xmlns:a16="http://schemas.microsoft.com/office/drawing/2014/main" id="{33B6D8B7-EDE7-45DD-A820-7FF7FC8A4A77}"/>
              </a:ext>
            </a:extLst>
          </p:cNvPr>
          <p:cNvSpPr/>
          <p:nvPr/>
        </p:nvSpPr>
        <p:spPr>
          <a:xfrm>
            <a:off x="468313" y="2492896"/>
            <a:ext cx="1319514" cy="169762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操作步驟二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6A369D3-D448-4F97-8B67-735ABFE73E98}"/>
              </a:ext>
            </a:extLst>
          </p:cNvPr>
          <p:cNvSpPr txBox="1"/>
          <p:nvPr/>
        </p:nvSpPr>
        <p:spPr>
          <a:xfrm>
            <a:off x="395536" y="2805620"/>
            <a:ext cx="69161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透過軟件分類照片，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[01] 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的照片分類會存在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[01]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的資料夾內，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[02]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則保存在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[02]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的資料夾內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以此類推，至多讀取到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[25]</a:t>
            </a:r>
            <a:endParaRPr lang="zh-TW" altLang="en-US" sz="9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1FF3CD7-62BA-42AD-BFE1-CBCF6C343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3140968"/>
            <a:ext cx="5903887" cy="30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958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sp>
        <p:nvSpPr>
          <p:cNvPr id="10" name="圓角矩形 6">
            <a:extLst>
              <a:ext uri="{FF2B5EF4-FFF2-40B4-BE49-F238E27FC236}">
                <a16:creationId xmlns:a16="http://schemas.microsoft.com/office/drawing/2014/main" id="{E45A1AF5-EEBC-4C13-9B0A-2FDEB20DC594}"/>
              </a:ext>
            </a:extLst>
          </p:cNvPr>
          <p:cNvSpPr/>
          <p:nvPr/>
        </p:nvSpPr>
        <p:spPr>
          <a:xfrm>
            <a:off x="468313" y="1412776"/>
            <a:ext cx="1319514" cy="169762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操作步驟三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1BEEF7-BA96-43E6-B804-7266597B54F9}"/>
              </a:ext>
            </a:extLst>
          </p:cNvPr>
          <p:cNvSpPr txBox="1"/>
          <p:nvPr/>
        </p:nvSpPr>
        <p:spPr>
          <a:xfrm>
            <a:off x="395536" y="1685545"/>
            <a:ext cx="6916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透過軟件分類照片，這邊繼續以範例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[01] 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的照片舉例，在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[01]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的資料夾內，有分類的照片都會有個獨立的資料夾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(ex. Particle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Overkill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probe mark shift…)</a:t>
            </a:r>
            <a:endParaRPr lang="zh-TW" altLang="en-US" sz="9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3F1BD4-BC8A-4EEE-A503-BC846989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13" y="2199576"/>
            <a:ext cx="4545235" cy="1201241"/>
          </a:xfrm>
          <a:prstGeom prst="rect">
            <a:avLst/>
          </a:prstGeom>
        </p:spPr>
      </p:pic>
      <p:sp>
        <p:nvSpPr>
          <p:cNvPr id="13" name="圓角矩形 6">
            <a:extLst>
              <a:ext uri="{FF2B5EF4-FFF2-40B4-BE49-F238E27FC236}">
                <a16:creationId xmlns:a16="http://schemas.microsoft.com/office/drawing/2014/main" id="{54CC74B7-01D4-4EA8-8616-E56F4B0DF3AA}"/>
              </a:ext>
            </a:extLst>
          </p:cNvPr>
          <p:cNvSpPr/>
          <p:nvPr/>
        </p:nvSpPr>
        <p:spPr>
          <a:xfrm>
            <a:off x="467544" y="3501008"/>
            <a:ext cx="1319514" cy="169762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操作步驟四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EAED48F-6C7B-4738-BDB8-E523CB6034ED}"/>
              </a:ext>
            </a:extLst>
          </p:cNvPr>
          <p:cNvSpPr txBox="1"/>
          <p:nvPr/>
        </p:nvSpPr>
        <p:spPr>
          <a:xfrm>
            <a:off x="395704" y="3811402"/>
            <a:ext cx="69161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[01 ]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的資料夾分類完成後，系統會自動詢問使用者是否要分類下一個資料夾，以範例來說就是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[02]..[03]..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以此類推</a:t>
            </a:r>
            <a:endParaRPr lang="zh-TW" altLang="en-US" sz="9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BED7B7-D03A-437C-BF2A-C2FE9101D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221088"/>
            <a:ext cx="1512168" cy="10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3186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sp>
        <p:nvSpPr>
          <p:cNvPr id="10" name="圓角矩形 6">
            <a:extLst>
              <a:ext uri="{FF2B5EF4-FFF2-40B4-BE49-F238E27FC236}">
                <a16:creationId xmlns:a16="http://schemas.microsoft.com/office/drawing/2014/main" id="{E45A1AF5-EEBC-4C13-9B0A-2FDEB20DC594}"/>
              </a:ext>
            </a:extLst>
          </p:cNvPr>
          <p:cNvSpPr/>
          <p:nvPr/>
        </p:nvSpPr>
        <p:spPr>
          <a:xfrm>
            <a:off x="468313" y="1412776"/>
            <a:ext cx="1319514" cy="169762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 </a:t>
            </a:r>
            <a:r>
              <a:rPr lang="en-US" altLang="zh-TW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另存路徑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1BEEF7-BA96-43E6-B804-7266597B54F9}"/>
              </a:ext>
            </a:extLst>
          </p:cNvPr>
          <p:cNvSpPr txBox="1"/>
          <p:nvPr/>
        </p:nvSpPr>
        <p:spPr>
          <a:xfrm>
            <a:off x="395536" y="1685545"/>
            <a:ext cx="691611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開啟軟件，選擇照片路徑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(ex. K:\ALL scanresults\VT05A-1487-FQC-E-01\WA2582\01)</a:t>
            </a:r>
          </a:p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以範例舉例，路徑選擇需選到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[01] 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的資料夾，那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[01] 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分類好的資料就會保存在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[01]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資料夾內</a:t>
            </a:r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如果今天你希望分類結果另存在其他地方，可以使用這個功能</a:t>
            </a:r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 6">
            <a:extLst>
              <a:ext uri="{FF2B5EF4-FFF2-40B4-BE49-F238E27FC236}">
                <a16:creationId xmlns:a16="http://schemas.microsoft.com/office/drawing/2014/main" id="{33B6D8B7-EDE7-45DD-A820-7FF7FC8A4A77}"/>
              </a:ext>
            </a:extLst>
          </p:cNvPr>
          <p:cNvSpPr/>
          <p:nvPr/>
        </p:nvSpPr>
        <p:spPr>
          <a:xfrm>
            <a:off x="468313" y="2296383"/>
            <a:ext cx="1319514" cy="169762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 </a:t>
            </a:r>
            <a:r>
              <a:rPr lang="en-US" altLang="zh-TW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測量尺寸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FF088DC-864B-4082-B6F1-73AE02AC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080551"/>
            <a:ext cx="5903887" cy="309057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082246D8-9449-41B4-A9B8-28E369F31986}"/>
              </a:ext>
            </a:extLst>
          </p:cNvPr>
          <p:cNvSpPr txBox="1"/>
          <p:nvPr/>
        </p:nvSpPr>
        <p:spPr>
          <a:xfrm>
            <a:off x="395536" y="2572492"/>
            <a:ext cx="6916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照片的中心固定會有一個紅圈，主要用來測量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probe mark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的尺寸，但由於每張像素及拍照倍率可能有所不同</a:t>
            </a:r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這邊只能提供一個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紅圈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來幫助使用者測量，測量單位及實際大小可透過軟體右方測量尺寸功能實現</a:t>
            </a:r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382E67C6-68D8-42F7-9720-40AFC6DD6AF9}"/>
              </a:ext>
            </a:extLst>
          </p:cNvPr>
          <p:cNvSpPr/>
          <p:nvPr/>
        </p:nvSpPr>
        <p:spPr>
          <a:xfrm>
            <a:off x="1475656" y="4509120"/>
            <a:ext cx="576064" cy="432048"/>
          </a:xfrm>
          <a:prstGeom prst="rightArrow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FD99EBDB-A02B-49DC-83B9-7EFC5C5EBA02}"/>
              </a:ext>
            </a:extLst>
          </p:cNvPr>
          <p:cNvSpPr/>
          <p:nvPr/>
        </p:nvSpPr>
        <p:spPr>
          <a:xfrm>
            <a:off x="4283968" y="3501008"/>
            <a:ext cx="576064" cy="432048"/>
          </a:xfrm>
          <a:prstGeom prst="rightArrow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0525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822C337-395D-4742-907D-2A1F78B3F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48" y="2192164"/>
            <a:ext cx="4303770" cy="4323928"/>
          </a:xfrm>
          <a:prstGeom prst="rect">
            <a:avLst/>
          </a:prstGeom>
        </p:spPr>
      </p:pic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EE388A1F-C103-46FA-B55A-4A32D740FC14}"/>
              </a:ext>
            </a:extLst>
          </p:cNvPr>
          <p:cNvSpPr/>
          <p:nvPr/>
        </p:nvSpPr>
        <p:spPr>
          <a:xfrm>
            <a:off x="4662632" y="4581128"/>
            <a:ext cx="2429648" cy="432049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D966"/>
              </a:highlight>
            </a:endParaRPr>
          </a:p>
        </p:txBody>
      </p:sp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sp>
        <p:nvSpPr>
          <p:cNvPr id="10" name="圓角矩形 6">
            <a:extLst>
              <a:ext uri="{FF2B5EF4-FFF2-40B4-BE49-F238E27FC236}">
                <a16:creationId xmlns:a16="http://schemas.microsoft.com/office/drawing/2014/main" id="{E45A1AF5-EEBC-4C13-9B0A-2FDEB20DC594}"/>
              </a:ext>
            </a:extLst>
          </p:cNvPr>
          <p:cNvSpPr/>
          <p:nvPr/>
        </p:nvSpPr>
        <p:spPr>
          <a:xfrm>
            <a:off x="468312" y="1412776"/>
            <a:ext cx="1727424" cy="169762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 </a:t>
            </a:r>
            <a:r>
              <a:rPr lang="en-US" altLang="zh-TW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量測</a:t>
            </a:r>
            <a:r>
              <a:rPr lang="en-US" altLang="zh-TW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Probe mark area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1BEEF7-BA96-43E6-B804-7266597B54F9}"/>
              </a:ext>
            </a:extLst>
          </p:cNvPr>
          <p:cNvSpPr txBox="1"/>
          <p:nvPr/>
        </p:nvSpPr>
        <p:spPr>
          <a:xfrm>
            <a:off x="395536" y="1685545"/>
            <a:ext cx="6916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量測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Probe mark area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其主要功能就是提供使用者量測針痕面積的新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</a:p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DIY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的方式，使用者可自行繪製矩形及圓形，並用其功能計算面積佔比，並可以透過原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進行異常分類</a:t>
            </a:r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圓角矩形 6">
            <a:extLst>
              <a:ext uri="{FF2B5EF4-FFF2-40B4-BE49-F238E27FC236}">
                <a16:creationId xmlns:a16="http://schemas.microsoft.com/office/drawing/2014/main" id="{14CCBE47-61D0-492E-8866-12753934D41E}"/>
              </a:ext>
            </a:extLst>
          </p:cNvPr>
          <p:cNvSpPr/>
          <p:nvPr/>
        </p:nvSpPr>
        <p:spPr>
          <a:xfrm>
            <a:off x="5148064" y="2897369"/>
            <a:ext cx="2592288" cy="169762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快捷鍵按鈕說明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7098A6C-F975-4541-87B4-CD6B73B0C94C}"/>
              </a:ext>
            </a:extLst>
          </p:cNvPr>
          <p:cNvSpPr txBox="1"/>
          <p:nvPr/>
        </p:nvSpPr>
        <p:spPr>
          <a:xfrm>
            <a:off x="5076056" y="3257409"/>
            <a:ext cx="3106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刪除圖形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點擊圖形後按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Delete</a:t>
            </a:r>
          </a:p>
          <a:p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圖形縮放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點擊圖形，可調整大小</a:t>
            </a:r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F4824C9D-0472-4C51-8AA7-DB833CCAFD6E}"/>
              </a:ext>
            </a:extLst>
          </p:cNvPr>
          <p:cNvSpPr/>
          <p:nvPr/>
        </p:nvSpPr>
        <p:spPr>
          <a:xfrm rot="10800000">
            <a:off x="4107156" y="4581128"/>
            <a:ext cx="576064" cy="432048"/>
          </a:xfrm>
          <a:prstGeom prst="rightArrow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D966"/>
              </a:highlight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57C2511-4CFF-4B00-9253-856DED104418}"/>
              </a:ext>
            </a:extLst>
          </p:cNvPr>
          <p:cNvSpPr txBox="1"/>
          <p:nvPr/>
        </p:nvSpPr>
        <p:spPr>
          <a:xfrm>
            <a:off x="4662632" y="4681736"/>
            <a:ext cx="23576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調整完尺寸，即可點計算面積得出結果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5037615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mpany profile_earth in Red">
  <a:themeElements>
    <a:clrScheme name="company profile_earth in R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any profile_earth in Red">
      <a:majorFont>
        <a:latin typeface="Verdan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ny profile_earth in 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25363</TotalTime>
  <Words>718</Words>
  <Application>Microsoft Office PowerPoint</Application>
  <PresentationFormat>如螢幕大小 (4:3)</PresentationFormat>
  <Paragraphs>57</Paragraphs>
  <Slides>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  <vt:variant>
        <vt:lpstr>自訂放映</vt:lpstr>
      </vt:variant>
      <vt:variant>
        <vt:i4>1</vt:i4>
      </vt:variant>
    </vt:vector>
  </HeadingPairs>
  <TitlesOfParts>
    <vt:vector size="11" baseType="lpstr">
      <vt:lpstr>微軟正黑體</vt:lpstr>
      <vt:lpstr>Arial</vt:lpstr>
      <vt:lpstr>Verdana</vt:lpstr>
      <vt:lpstr>Wingdings</vt:lpstr>
      <vt:lpstr>company profile_earth in Red</vt:lpstr>
      <vt:lpstr>Classify</vt:lpstr>
      <vt:lpstr>Classify</vt:lpstr>
      <vt:lpstr>Classify</vt:lpstr>
      <vt:lpstr>Classify</vt:lpstr>
      <vt:lpstr>Classify</vt:lpstr>
      <vt:lpstr>自訂放映 2</vt:lpstr>
    </vt:vector>
  </TitlesOfParts>
  <Company>Ardentec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Ardentec Company Profile</dc:title>
  <dc:creator>ardentec user</dc:creator>
  <cp:keywords>GENERAL_ADT</cp:keywords>
  <cp:lastModifiedBy>racky.huang[黃天恩]</cp:lastModifiedBy>
  <cp:revision>2624</cp:revision>
  <dcterms:created xsi:type="dcterms:W3CDTF">2007-09-03T06:39:15Z</dcterms:created>
  <dcterms:modified xsi:type="dcterms:W3CDTF">2024-08-04T08:29:55Z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Tags">
    <vt:lpwstr/>
  </property>
  <property fmtid="{D5CDD505-2E9C-101B-9397-08002B2CF9AE}" pid="3" name="HiddenTag">
    <vt:lpwstr>GENERAL_ADT</vt:lpwstr>
  </property>
</Properties>
</file>