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Robo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regular.fntdata"/><Relationship Id="rId47" Type="http://schemas.openxmlformats.org/officeDocument/2006/relationships/slide" Target="slides/slide42.xml"/><Relationship Id="rId4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bc0d2ed1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bc0d2ed1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bc0d2ed13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bc0d2ed1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bc0d2ed1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bc0d2ed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bc0d2ed1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bc0d2ed1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bc0d2ed13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bc0d2ed13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bc0d2ed1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bc0d2ed1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bc0d2ed1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dbc0d2ed1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bc0d2ed13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bc0d2ed1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bc0d2ed13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bc0d2ed13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bc0d2ed13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bc0d2ed13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a046b84b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a046b84b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bc0d2ed1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dbc0d2ed1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bc0d2ed1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dbc0d2ed1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bc0d2ed1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dbc0d2ed1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bc0d2ed13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dbc0d2ed13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bc0d2ed1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dbc0d2ed1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bc0d2ed1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dbc0d2ed1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dbc0d2ed1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dbc0d2ed1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dbc0d2ed13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dbc0d2ed13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bc0d2ed1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dbc0d2ed1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bc0d2ed1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dbc0d2ed1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bc0d2ed1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bc0d2ed1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bc0d2ed1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dbc0d2ed1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dbc0d2ed1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dbc0d2ed1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bc0d2ed13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dbc0d2ed13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da046b84b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da046b84b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a046b84b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da046b84b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da046b84b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da046b84b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da046b84b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da046b84b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da046b84b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da046b84b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da046b84b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da046b84b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da046b84b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da046b84b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bc0d2ed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bc0d2ed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dbc0d2ed13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dbc0d2ed13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dbc0d2ed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dbc0d2ed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cae989a7f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cae989a7f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bc0d2ed1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bc0d2ed1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bc0d2ed13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bc0d2ed13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a046b84b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a046b84b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bc0d2ed1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bc0d2ed1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bc0d2ed1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bc0d2ed1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unity.com/how-to/automated-tests-unity-test-framework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Proves de </a:t>
            </a:r>
            <a:r>
              <a:rPr lang="ca"/>
              <a:t>Software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 Unity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Introducció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Proves unitàries → Eines 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/>
              <a:t>NUnit: Permet definir una suite de proves, escriure diversos casos de prova i executar-los. És ideal per a proves unitàries a causa de la seva simplicitat i poder per executar proves repetides vegades amb diferents inputs.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/>
              <a:t>xUnit: Una altra alternativa popular per a .NET i que també pot ser configurada per treballar amb Unity. És semblant a NUnit però amb algunes millores i diferències en la sintaxi i l'execució de proves.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ca" sz="1600"/>
              <a:t>Verifiquen que diferents mòduls o serveis treballen correctament quan s'integren.</a:t>
            </a:r>
            <a:br>
              <a:rPr lang="ca" sz="1600"/>
            </a:b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ca" sz="1600"/>
              <a:t>S'utilitzen per identificar problemes que no són visibles en les proves unitàries.</a:t>
            </a:r>
            <a:br>
              <a:rPr lang="ca" sz="1600"/>
            </a:b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ca" sz="1600"/>
              <a:t>Poden incloure la integració amb bases de dades, API externes o altres sistemes.</a:t>
            </a:r>
            <a:br>
              <a:rPr lang="ca" sz="1600"/>
            </a:b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ca" sz="1600"/>
              <a:t>Són essencials en arquitectures complexes o en aplicacions que depenen de múltiples serveis interconnectats.</a:t>
            </a:r>
            <a:endParaRPr sz="1600"/>
          </a:p>
        </p:txBody>
      </p:sp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Proves d’integració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Exemple → Proves d’integració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200"/>
              <a:t>Suposem que el sistema de salut s'ha d'integrar amb un sistema d'esdeveniments que llenci una acció quan la salut del personatge arribi a zero.</a:t>
            </a:r>
            <a:endParaRPr sz="1200"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00" y="1704685"/>
            <a:ext cx="3887275" cy="23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4"/>
          <p:cNvPicPr preferRelativeResize="0"/>
          <p:nvPr/>
        </p:nvPicPr>
        <p:blipFill rotWithShape="1">
          <a:blip r:embed="rId4">
            <a:alphaModFix/>
          </a:blip>
          <a:srcRect b="22039" l="0" r="0" t="0"/>
          <a:stretch/>
        </p:blipFill>
        <p:spPr>
          <a:xfrm>
            <a:off x="4086800" y="1463152"/>
            <a:ext cx="3587800" cy="140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2050" y="2944950"/>
            <a:ext cx="3539601" cy="21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Proves d’integració → Eines 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/>
              <a:t>NUnit / MSTest / xUnit: També s’utilitzen per escriure i executar proves </a:t>
            </a:r>
            <a:r>
              <a:rPr lang="ca"/>
              <a:t>d'integració</a:t>
            </a:r>
            <a:r>
              <a:rPr lang="ca"/>
              <a:t>. En proves </a:t>
            </a:r>
            <a:r>
              <a:rPr lang="ca"/>
              <a:t>d'integració</a:t>
            </a:r>
            <a:r>
              <a:rPr lang="ca"/>
              <a:t>, aquests frameworks poden ser utilitzats per provar la interacció entre diferents mòduls o serveis.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/>
              <a:t>Postman: Encara que principalment utilitzat per provar APIs, Postman pot ser útil per a proves </a:t>
            </a:r>
            <a:r>
              <a:rPr lang="ca"/>
              <a:t>d'integració</a:t>
            </a:r>
            <a:r>
              <a:rPr lang="ca"/>
              <a:t> en entorns on </a:t>
            </a:r>
            <a:r>
              <a:rPr lang="ca"/>
              <a:t>s interactua</a:t>
            </a:r>
            <a:r>
              <a:rPr lang="ca"/>
              <a:t> amb web services o APIs externes.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/>
              <a:t>SpecFlow: Per a projectes .NET, SpecFlow permet escriure proves en un llenguatge natural (Gherkin). Això és útil per integrar proves en el procés de desenvolupament i fomentar la col·laboració entre desenvolupadors, testers i stakeholders no tècnics.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Proves de sistema/funcionals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Cobreixen múltiples components o fins i tot tot el sistema.</a:t>
            </a:r>
            <a:br>
              <a:rPr lang="ca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Verifiquen la interacció entre components i el comportament del sistema davant de diferents escenaris.</a:t>
            </a:r>
            <a:br>
              <a:rPr lang="ca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Poden requerir l'accés a bases de dades, xarxes i altres sistemes externs.</a:t>
            </a:r>
            <a:br>
              <a:rPr lang="ca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Tenen un enfocament en </a:t>
            </a:r>
            <a:r>
              <a:rPr lang="ca"/>
              <a:t>l'experiència</a:t>
            </a:r>
            <a:r>
              <a:rPr lang="ca"/>
              <a:t> i els requisits de </a:t>
            </a:r>
            <a:r>
              <a:rPr lang="ca"/>
              <a:t>l'usuari</a:t>
            </a:r>
            <a:r>
              <a:rPr lang="ca"/>
              <a:t> final.</a:t>
            </a:r>
            <a:br>
              <a:rPr lang="ca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Solen ésser escrites per equips de QA o proves, que analitzen el sistema des d'una perspectiva d'usuari.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Exemple → Proves de sistema/funcionals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200"/>
              <a:t>Provar la funcionalitat completa d'un mòdul de gestió d'inventari en un joc de RPG, assegurant que els objectes s'hi afegeixen i es poden fer servir correctament.</a:t>
            </a:r>
            <a:endParaRPr sz="1200"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80775"/>
            <a:ext cx="4038600" cy="357187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4" name="Google Shape;14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6149" y="2514574"/>
            <a:ext cx="5123424" cy="25749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Proves funcionals → Eines 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Unity Test Framework (anteriorment conegut com a Unity Test Tools): Proporciona la funcionalitat per realitzar proves unitàries i també es pot expandir per realitzar proves funcionals dins de jocs Unity. Permet automatitzar proves de la interfície d'usuari i interaccions dins del joc.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/>
              <a:t>Appium: Si el vostre projecte Unity inclou una aplicació mòbil, Appium és una eina excel·lent per a proves automatitzades d'aplicacions natives, mòbils i híbrides.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Diferència entre proves d’integració i funcionals?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Diferència entre proves d’integració i funcionals?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Integració → Technical orientation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/>
              <a:t>Functional → UX orientation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 sz="1400"/>
              <a:t>S'executen en un entorn que simula un entorn de producció tan a prop com sigui possible.</a:t>
            </a:r>
            <a:br>
              <a:rPr lang="ca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 sz="1400"/>
              <a:t>Són dissenyades des del punt de vista dels usuaris finals.</a:t>
            </a:r>
            <a:br>
              <a:rPr lang="ca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 sz="1400"/>
              <a:t>Poden ser automatitzades o realitzades manualment, depenent de la complexitat i dels requisits específics del projecte.</a:t>
            </a:r>
            <a:br>
              <a:rPr lang="ca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 sz="1400"/>
              <a:t>Sovint inclouen escenaris de "Business Use Cases" per garantir que totes les funcionalitats clau treballin com s'espera des de la perspectiva del negoci.</a:t>
            </a:r>
            <a:br>
              <a:rPr lang="ca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 sz="1400"/>
              <a:t>Sovint són part de l’última fase abans de llençar o entregar software.</a:t>
            </a:r>
            <a:endParaRPr sz="1400"/>
          </a:p>
        </p:txBody>
      </p:sp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Prova d’acceptació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Introducció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Exemples → Prova d’acceptació (I)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/>
              <a:t>Suposem que esteu desenvolupant un joc de rol (RPG) on és crucial que els jugadors puguin guardar el seu progrés i després carregar-lo correctament. El requisit és que el sistema de desament ha </a:t>
            </a:r>
            <a:r>
              <a:rPr lang="ca" sz="1200"/>
              <a:t>d'emmagatzemar</a:t>
            </a:r>
            <a:r>
              <a:rPr lang="ca" sz="1200"/>
              <a:t> informació crítica com la salut del jugador, la seva posició en el món del joc, i els ítems en el seu inventari.</a:t>
            </a:r>
            <a:br>
              <a:rPr lang="ca" sz="1200"/>
            </a:b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/>
              <a:t>Requisits de la prova d'acceptació:</a:t>
            </a:r>
            <a:endParaRPr sz="12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ca" sz="1100"/>
              <a:t>El jugador pot desar el seu estat de joc en qualsevol moment.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a" sz="1100"/>
              <a:t>En carregar un joc desat, el jugador ha de trobar-se exactament al mateix estat i lloc on va guardar el joc.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a" sz="1100"/>
              <a:t>Tots els ítems a l'inventari en el moment de desar han de ser presents en carregar.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a" sz="1100"/>
              <a:t>La salut i altres estadístiques del jugador han de ser consistents en carregar el que eren en guardar.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ca" sz="1200"/>
            </a:br>
            <a:r>
              <a:rPr lang="ca" sz="1200"/>
              <a:t>Resultat Esperat: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ca" sz="1200"/>
              <a:t>El joc ha de carregar exactament a l'estat en què es va guardar, amb tots els canvis reflectits de manera precisa.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Exemples → Passos per la prova d’acceptació</a:t>
            </a:r>
            <a:endParaRPr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40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0"/>
              <a:buChar char="-"/>
            </a:pPr>
            <a:r>
              <a:rPr b="1" lang="ca" sz="1030"/>
              <a:t>Inici del Joc</a:t>
            </a:r>
            <a:r>
              <a:rPr b="1" lang="ca" sz="1030"/>
              <a:t>:</a:t>
            </a:r>
            <a:endParaRPr b="1" sz="1030"/>
          </a:p>
          <a:p>
            <a:pPr indent="-29400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0"/>
              <a:buChar char="-"/>
            </a:pPr>
            <a:r>
              <a:rPr lang="ca" sz="1030"/>
              <a:t>El jugador comença amb una salut definida, en una ubicació específica, i amb certs ítems a l'inventari.</a:t>
            </a:r>
            <a:br>
              <a:rPr lang="ca" sz="1030"/>
            </a:br>
            <a:endParaRPr sz="1030"/>
          </a:p>
          <a:p>
            <a:pPr indent="-2940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0"/>
              <a:buChar char="-"/>
            </a:pPr>
            <a:r>
              <a:rPr b="1" lang="ca" sz="1030"/>
              <a:t>Interacció i Canvi d'Estat</a:t>
            </a:r>
            <a:r>
              <a:rPr b="1" lang="ca" sz="1030"/>
              <a:t>:</a:t>
            </a:r>
            <a:endParaRPr b="1" sz="1030"/>
          </a:p>
          <a:p>
            <a:pPr indent="-29400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0"/>
              <a:buChar char="-"/>
            </a:pPr>
            <a:r>
              <a:rPr lang="ca" sz="1030"/>
              <a:t>El jugador recull un ítem nou i rep mal d'un enemic, canviant així la salut i el contingut de l'inventari.</a:t>
            </a:r>
            <a:endParaRPr sz="1030"/>
          </a:p>
          <a:p>
            <a:pPr indent="-29400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0"/>
              <a:buChar char="-"/>
            </a:pPr>
            <a:r>
              <a:rPr lang="ca" sz="1030"/>
              <a:t>El jugador es mou a una nova ubicació al mapa.</a:t>
            </a:r>
            <a:br>
              <a:rPr lang="ca" sz="1030"/>
            </a:br>
            <a:endParaRPr sz="1030"/>
          </a:p>
          <a:p>
            <a:pPr indent="-2940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0"/>
              <a:buChar char="-"/>
            </a:pPr>
            <a:r>
              <a:rPr b="1" lang="ca" sz="1030"/>
              <a:t>Desat del Joc:</a:t>
            </a:r>
            <a:endParaRPr b="1" sz="1030"/>
          </a:p>
          <a:p>
            <a:pPr indent="-29400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0"/>
              <a:buChar char="-"/>
            </a:pPr>
            <a:r>
              <a:rPr lang="ca" sz="1030"/>
              <a:t>El jugador obre el menú i selecciona l'opció per desar el joc.</a:t>
            </a:r>
            <a:endParaRPr sz="1030"/>
          </a:p>
          <a:p>
            <a:pPr indent="-29400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0"/>
              <a:buChar char="-"/>
            </a:pPr>
            <a:r>
              <a:rPr lang="ca" sz="1030"/>
              <a:t>Confirmeu que el joc indica que el desament va ser exitós.</a:t>
            </a:r>
            <a:br>
              <a:rPr lang="ca" sz="1030"/>
            </a:br>
            <a:endParaRPr sz="1030"/>
          </a:p>
          <a:p>
            <a:pPr indent="-2940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0"/>
              <a:buChar char="-"/>
            </a:pPr>
            <a:r>
              <a:rPr b="1" lang="ca" sz="1030"/>
              <a:t>Tancament i Reinici del Joc:</a:t>
            </a:r>
            <a:endParaRPr b="1" sz="1030"/>
          </a:p>
          <a:p>
            <a:pPr indent="-29400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0"/>
              <a:buChar char="-"/>
            </a:pPr>
            <a:r>
              <a:rPr lang="ca" sz="1030"/>
              <a:t>Tancar completament el joc i reiniciar-lo.</a:t>
            </a:r>
            <a:br>
              <a:rPr lang="ca" sz="1030"/>
            </a:br>
            <a:endParaRPr sz="1030"/>
          </a:p>
          <a:p>
            <a:pPr indent="-2940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0"/>
              <a:buChar char="-"/>
            </a:pPr>
            <a:r>
              <a:rPr b="1" lang="ca" sz="1030"/>
              <a:t>Càrrega del Joc Desat:</a:t>
            </a:r>
            <a:endParaRPr b="1" sz="1030"/>
          </a:p>
          <a:p>
            <a:pPr indent="-29400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0"/>
              <a:buChar char="-"/>
            </a:pPr>
            <a:r>
              <a:rPr lang="ca" sz="1030"/>
              <a:t>El jugador selecciona l'opció per carregar el joc desat.</a:t>
            </a:r>
            <a:endParaRPr sz="1030"/>
          </a:p>
          <a:p>
            <a:pPr indent="-29400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0"/>
              <a:buChar char="-"/>
            </a:pPr>
            <a:r>
              <a:rPr lang="ca" sz="1030"/>
              <a:t>Verificar que el joc carrega correctament sense errors.</a:t>
            </a:r>
            <a:br>
              <a:rPr lang="ca" sz="1030"/>
            </a:br>
            <a:endParaRPr sz="1030"/>
          </a:p>
          <a:p>
            <a:pPr indent="-2940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0"/>
              <a:buChar char="-"/>
            </a:pPr>
            <a:r>
              <a:rPr b="1" lang="ca" sz="1030"/>
              <a:t>Verificació de l'Estat del Joc:</a:t>
            </a:r>
            <a:endParaRPr b="1" sz="1030"/>
          </a:p>
          <a:p>
            <a:pPr indent="-29400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0"/>
              <a:buChar char="-"/>
            </a:pPr>
            <a:r>
              <a:rPr lang="ca" sz="1030"/>
              <a:t>Confirmeu que la ubicació del jugador és la mateixa que al moment de desar.</a:t>
            </a:r>
            <a:endParaRPr sz="1030"/>
          </a:p>
          <a:p>
            <a:pPr indent="-29400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0"/>
              <a:buChar char="-"/>
            </a:pPr>
            <a:r>
              <a:rPr lang="ca" sz="1030"/>
              <a:t>Confirmeu que tots els ítems, incloent el nou ítem recollit, són presents a l'inventari.</a:t>
            </a:r>
            <a:endParaRPr sz="1030"/>
          </a:p>
          <a:p>
            <a:pPr indent="-29400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0"/>
              <a:buChar char="-"/>
            </a:pPr>
            <a:r>
              <a:rPr lang="ca" sz="1030"/>
              <a:t>Verificar que la salut del jugador correspon a la quantitat després de rebre mal.</a:t>
            </a:r>
            <a:endParaRPr sz="103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Proves d’acceptació </a:t>
            </a:r>
            <a:r>
              <a:rPr lang="ca"/>
              <a:t>→ Eines (totes son opcionals)</a:t>
            </a:r>
            <a:endParaRPr/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4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30"/>
              <a:buChar char="-"/>
            </a:pPr>
            <a:r>
              <a:rPr b="1" lang="ca" sz="1430"/>
              <a:t>Escenes de Unity específicament dissenyades per provar funcionalitats.</a:t>
            </a:r>
            <a:endParaRPr b="1" sz="143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30"/>
          </a:p>
          <a:p>
            <a:pPr indent="-3194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30"/>
              <a:buChar char="-"/>
            </a:pPr>
            <a:r>
              <a:rPr b="1" lang="ca" sz="1430"/>
              <a:t>Unity Test Framework podria ser utilitzat per simular part d'aquest procés.</a:t>
            </a:r>
            <a:endParaRPr b="1" sz="143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30"/>
          </a:p>
          <a:p>
            <a:pPr indent="-3194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30"/>
              <a:buChar char="-"/>
            </a:pPr>
            <a:r>
              <a:rPr b="1" lang="ca" sz="1430"/>
              <a:t>Bases de dades o fitxers de desament per emmagatzemar i recuperar estats del joc.</a:t>
            </a:r>
            <a:endParaRPr b="1" sz="143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3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Proves de regressió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ca" sz="1600"/>
              <a:t>S'executen després de canvis en el software, com ara actualitzacions o correccions de bugs.</a:t>
            </a:r>
            <a:br>
              <a:rPr lang="ca" sz="1600"/>
            </a:b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ca" sz="1600"/>
              <a:t>Són crítiques en entorns de desenvolupament àgil on els canvis al codi són freqüents.</a:t>
            </a:r>
            <a:br>
              <a:rPr lang="ca" sz="1600"/>
            </a:b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ca" sz="1600"/>
              <a:t>Poden ser altament automatitzades per permetre que es realitzin de manera freqüent i eficient.</a:t>
            </a:r>
            <a:br>
              <a:rPr lang="ca" sz="1600"/>
            </a:b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ca" sz="1600"/>
              <a:t>Cobren àmplies àrees del sistema per assegurar que no hi ha impactes inesperats a causa de canvis.ç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Exemples → Prova de regressió</a:t>
            </a:r>
            <a:endParaRPr/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/>
              <a:t>Suposem que teniu un joc on els personatges poden rebre mal d'enemics. El sistema de salut del personatge està ben provat i ha funcionat sense problemes fins ara. Recentment, s'hi va afegir una nova característica que permet als personatges bloquejar atacs, reduint el dany rebut. És crucial assegurar-se que aquest nou canvi no hagi trencat la funcionalitat bàsica d aplicar dany i actualitzar la salut del personatge.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/>
              <a:t>Cas de Prova de Regressió: Verificació del Càlcul de Salut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ca" sz="1200"/>
            </a:br>
            <a:r>
              <a:rPr lang="ca" sz="1200"/>
              <a:t>Objectiu: Assegurar que el càlcul de la salut del personatge segueix funcionant correctament després dintroduir la característica de bloqueig.</a:t>
            </a:r>
            <a:br>
              <a:rPr lang="ca" sz="1200"/>
            </a:b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/>
              <a:t>Resultat esperat: La salut del personatge es redueix consistentment segons si el bloqueig està activat o no, i la funcionalitat de salut original es manté sense alteracions per la nova característica.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Exemples → Passos de la prova de regressió</a:t>
            </a:r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ca" sz="1200"/>
              <a:t>Preparar l'Entorn de Proves: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ca" sz="1200"/>
              <a:t>Crea un personatge amb una quantitat inicial de salut (100 punts).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ca" sz="1200"/>
              <a:t>Aplicar Dany sense Bloqueig: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ca" sz="1200"/>
              <a:t>Aplica un dany de 20 punts al personatge sense activar la mecànica de bloqueig.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ca" sz="1200"/>
              <a:t>Verifica que la salut del personatge es redueixi a 80 punts.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ca" sz="1200"/>
              <a:t>Resetejar la Salut del Personatge: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ca" sz="1200"/>
              <a:t>Restaura la salut del personatge a 100 punts per preparar la part següent de la prova.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ca" sz="1200"/>
              <a:t>Aplicar Dany amb Bloqueig Actiu: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ca" sz="1200"/>
              <a:t>Activa la característica de bloqueig que suposadament redueix el dany rebut un 50%.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ca" sz="1200"/>
              <a:t>Aplica un dany de 20 punts mentre el bloqueig és actiu.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ca" sz="1200"/>
              <a:t>Verifica que la salut del personatge es redueixi a 90 punts (atès que el dany s'hauria d'haver reduït a la meitat).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ca" sz="1200"/>
              <a:t>Verificació de Regressió: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ca" sz="1200"/>
              <a:t>Desactiva la funció de bloqueig.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ca" sz="1200"/>
              <a:t>Aplica un altre dany de 20 punts.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ca" sz="1200"/>
              <a:t>Verifica que la salut es redueixi novament a 80 punts, assegurant que la funcionalitat original del càlcul de dany segueix intacta després d'introduir la nova característica.</a:t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Proves de regressió → Eines</a:t>
            </a:r>
            <a:endParaRPr/>
          </a:p>
        </p:txBody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Unity Test Framework per automatitzar les proves i poder executar-les ràpidament després de cada canvi al codi.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Control de versions clar per poder identificar la integració de noves característiques i el seu impacte.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Altres tipus de proves (UX oriented)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Altres tipus de prova (User Experience)</a:t>
            </a:r>
            <a:endParaRPr/>
          </a:p>
        </p:txBody>
      </p:sp>
      <p:sp>
        <p:nvSpPr>
          <p:cNvPr id="221" name="Google Shape;22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Proves de rendiment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ca" sz="1200"/>
              <a:t>Assegurar que el joc funcioni de manera fluida i estable en diferents dispositius i configuracions, minimitzant les caigudes de frames i altres problemes de rendiment que puguin afectar </a:t>
            </a:r>
            <a:r>
              <a:rPr lang="ca" sz="1200"/>
              <a:t>l'experiència</a:t>
            </a:r>
            <a:r>
              <a:rPr lang="ca" sz="1200"/>
              <a:t> del jugador.</a:t>
            </a:r>
            <a:br>
              <a:rPr lang="ca" sz="1200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Proves de càrrega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ca" sz="1200"/>
              <a:t>Comprovar l'estabilitat i el rendiment del joc sota condicions d'alta càrrega, com ara en jocs multijugador amb molts usuaris connectats simultàniament.</a:t>
            </a:r>
            <a:br>
              <a:rPr lang="ca" sz="1200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Proves de UI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ca" sz="1200"/>
              <a:t>Verificar que la interfície </a:t>
            </a:r>
            <a:r>
              <a:rPr lang="ca" sz="1200"/>
              <a:t>d'usuari</a:t>
            </a:r>
            <a:r>
              <a:rPr lang="ca" sz="1200"/>
              <a:t> és intuïtiva, accessible i </a:t>
            </a:r>
            <a:r>
              <a:rPr lang="ca" sz="1200"/>
              <a:t>esteticament</a:t>
            </a:r>
            <a:r>
              <a:rPr lang="ca" sz="1200"/>
              <a:t> agradable, a més de funcional i lliure </a:t>
            </a:r>
            <a:r>
              <a:rPr lang="ca" sz="1200"/>
              <a:t>d'errors</a:t>
            </a:r>
            <a:r>
              <a:rPr lang="ca" sz="1200"/>
              <a:t> en totes les interaccions possibles.</a:t>
            </a:r>
            <a:endParaRPr sz="12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Aplicació de proves UX → Rendiment</a:t>
            </a:r>
            <a:endParaRPr/>
          </a:p>
        </p:txBody>
      </p:sp>
      <p:sp>
        <p:nvSpPr>
          <p:cNvPr id="227" name="Google Shape;22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ca" sz="1200"/>
              <a:t>Ú</a:t>
            </a:r>
            <a:r>
              <a:rPr lang="ca" sz="1200"/>
              <a:t>s d'Unity Profiler: Unity Profiler és una eina integrada que ajuda a monitoritzar l'ús de recursos com ara CPU, GPU, memòria i renderitzat de frames. Amb aquesta eina, podeu identificar colls d'ampolla en el rendiment i optimitzar-los.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ca" sz="1200"/>
              <a:t>Proves en diferents configuracions de maquinari: Executa el joc en diverses configuracions de maquinari i resolucions per assegurar-te que es manté un rendiment consistent.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ca" sz="1200"/>
              <a:t>Automatització de Proves de Rendiment: Pots automatitzar escenaris que simulin condicions extremes de joc, com moltes entitats en pantalla alhora, per avaluar com es comporta el joc.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Proves de programari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/>
              <a:t>P</a:t>
            </a:r>
            <a:r>
              <a:rPr lang="ca"/>
              <a:t>rocés dissenyat per assegurar que un programa o sistema funcioni correctament i compleixi els requisits especificats amb l’objectiu de identificar errors, deficiències o requeriments no complerts en comparació dels requisits originals.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Aplicació de proves UX → Càrrega</a:t>
            </a:r>
            <a:endParaRPr/>
          </a:p>
        </p:txBody>
      </p:sp>
      <p:sp>
        <p:nvSpPr>
          <p:cNvPr id="233" name="Google Shape;23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 sz="1400"/>
              <a:t>Simulació de Múltiples Jugadors: Utilitza eines com Unity Multiplayer Services o simuladors de trànsit de xarxa per generar condicions de joc amb molts jugadors simultanis.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ca" sz="1400"/>
              <a:t>Monitorització de Recursos en Temps Real: Observa com l'ús de recursos varia amb diferents càrregues de jugadors i si hi ha fuites de memòria o pics inesperats de CPU/GPU.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ca" sz="1400"/>
              <a:t>Testeig de Backend: En jocs que depenen de servidors i serveis al núvol, és crucial provar com el backend maneja múltiples sol·licituds simultànies, especialment en operacions que demanen molt com matchmaking i transaccions en joc.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Aplicació de proves UX → UI</a:t>
            </a:r>
            <a:endParaRPr/>
          </a:p>
        </p:txBody>
      </p:sp>
      <p:sp>
        <p:nvSpPr>
          <p:cNvPr id="239" name="Google Shape;23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ca" sz="1200"/>
              <a:t>Proves Manuals: Realitza proves manuals exhaustives per assegurar que tots els elements de la UI responguin adequadament a les interaccions de l'usuari, com ara clics, tocs i moviments del ratolí o del gamepad.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ca" sz="1200"/>
              <a:t>Automatització amb Eines Externes: Encara que Unity no té un marc de treball específic per a proves d'UI com Selenium en desenvolupament web, pots fer servir eines com Appium per automatitzar proves en versions mòbils o eines específiques d'automatització d'Unity.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ca" sz="1200"/>
              <a:t>Feedback d'usuaris: Organitza sessions de prova amb usuaris reals per obtenir retroalimentació directa sobre la usabilitat i el disseny de la interfície.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Per què fer proves?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Beneficis de fer proves</a:t>
            </a:r>
            <a:endParaRPr/>
          </a:p>
        </p:txBody>
      </p:sp>
      <p:sp>
        <p:nvSpPr>
          <p:cNvPr id="250" name="Google Shape;250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ca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Millora de la Qualitat del Software: Les proves ajuden a detectar i corregir errors abans que el producte sigui desplegat, assegurant una major qualitat.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ca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Reducció de Bugs: Les proves sistemàtiques minimitzen la presència de bugs en el producte final, reduint el risc de problemes en el futur.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ca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Manteniment de l'Estabilitat del Sistema: Un bon pla de proves pot ajudar a garantir que les noves actualitzacions o canvis no af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Proves com a inversió</a:t>
            </a:r>
            <a:endParaRPr/>
          </a:p>
        </p:txBody>
      </p:sp>
      <p:sp>
        <p:nvSpPr>
          <p:cNvPr id="256" name="Google Shape;25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Malgrat que a priori pot semblar que preparar tests per a les features que desenvolupem pot significar “escriure el doble de codi”, s’ha de tenir en compte que és molt probable trobar beneficis a llarg termini: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ca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Estalvi de Costos a Llarg Termini: Encara que les proves requereixen una inversió inicial de temps i recursos, poden resultar en un estalvi significatiu evitant costos de manteniment i correcció d'errors més endavant.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ca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Prevenció de Fallades Crítiques: Les proves ajuden a evitar fallades que podrien ser costoses o impossibles de reparar un cop el producte està en ús.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Estratègia de proves efectiva</a:t>
            </a:r>
            <a:endParaRPr/>
          </a:p>
        </p:txBody>
      </p:sp>
      <p:sp>
        <p:nvSpPr>
          <p:cNvPr id="262" name="Google Shape;262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Identificació dels objectius de les proves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Planificació de proves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Assignació de recursos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Medició i avaluació dels resultats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ca"/>
              <a:t>Identificació dels objectius de les proves</a:t>
            </a:r>
            <a:endParaRPr/>
          </a:p>
        </p:txBody>
      </p:sp>
      <p:sp>
        <p:nvSpPr>
          <p:cNvPr id="268" name="Google Shape;26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Roboto"/>
              <a:buChar char="-"/>
            </a:pPr>
            <a:r>
              <a:rPr lang="ca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Anàlisi de Riscos i Requisits: Identificar els components crítics del projecte que requereixen més atenció en les proves.</a:t>
            </a:r>
            <a:endParaRPr sz="1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Roboto"/>
              <a:buChar char="-"/>
            </a:pPr>
            <a:r>
              <a:rPr lang="ca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Priorització de Necessitats de Proves: Basar-se en els riscos i l'impacte per determinar quines àrees necessiten més recursos i atenció immediata.</a:t>
            </a:r>
            <a:endParaRPr sz="1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2. Planificació de les proves</a:t>
            </a:r>
            <a:endParaRPr/>
          </a:p>
        </p:txBody>
      </p:sp>
      <p:sp>
        <p:nvSpPr>
          <p:cNvPr id="274" name="Google Shape;274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-"/>
            </a:pPr>
            <a:r>
              <a:rPr lang="ca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Cobertura Completa: Assegurar que el pla de proves cobreix totes les fases del desenvolupament, des de les proves unitàries fins a les de sistema i acceptació.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-"/>
            </a:pPr>
            <a:r>
              <a:rPr lang="ca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Integració Continuada: Planificar proves que s'integrin continuadament durant el cicle de desenvolupament per detectar problemes tan aviat com sigui possible.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-"/>
            </a:pPr>
            <a:r>
              <a:rPr lang="ca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Flexibilitat i Adaptabilitat: Preparar el pla de proves per ser adaptable a canvis en els requisits o en les condicions del projecte.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3. Assignació de recursos</a:t>
            </a:r>
            <a:endParaRPr/>
          </a:p>
        </p:txBody>
      </p:sp>
      <p:sp>
        <p:nvSpPr>
          <p:cNvPr id="280" name="Google Shape;280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-"/>
            </a:pPr>
            <a:r>
              <a:rPr lang="ca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Recursos Humans: Determinar l'equip necessari per a les diferents tasques de proves i la seva disponibilitat.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-"/>
            </a:pPr>
            <a:r>
              <a:rPr lang="ca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Recursos Tècnics: Assignar eines i plataformes necessàries per a la realització efectiva de les proves.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4.</a:t>
            </a:r>
            <a:r>
              <a:rPr lang="ca"/>
              <a:t> Medició i avaluació de resultats de proves</a:t>
            </a:r>
            <a:endParaRPr/>
          </a:p>
        </p:txBody>
      </p:sp>
      <p:sp>
        <p:nvSpPr>
          <p:cNvPr id="286" name="Google Shape;286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-"/>
            </a:pPr>
            <a:r>
              <a:rPr lang="ca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Establir Mètriques: Definir indicadors clau de rendiment per mesurar l'efectivitat de les proves (com ara el percentatge de casos de proves passats, el número de bugs detectats, etc.).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-"/>
            </a:pPr>
            <a:r>
              <a:rPr lang="ca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Revisió Contínua i Millora: Utilitzar les dades recollides per a millorar constantment el procés de proves, ajustant les estratègies segons els resultats i el feedback.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Importància de les proves de programari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Tracten de garantir que un desenvolupament es faci buscant q</a:t>
            </a:r>
            <a:r>
              <a:rPr lang="ca"/>
              <a:t>ualitat i estabilitat, reduint bugs i problemes de rendiment que poden afectar l'experiència de l'usuari.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Sobretot evitar els “big ones”: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Crashes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Pèrdua de dades de l'usuari,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Problemes de de balanç en el joc.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Activitat Pràctica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Activitat Pràctica: </a:t>
            </a:r>
            <a:endParaRPr/>
          </a:p>
        </p:txBody>
      </p:sp>
      <p:sp>
        <p:nvSpPr>
          <p:cNvPr id="297" name="Google Shape;297;p53"/>
          <p:cNvSpPr txBox="1"/>
          <p:nvPr>
            <p:ph idx="1" type="body"/>
          </p:nvPr>
        </p:nvSpPr>
        <p:spPr>
          <a:xfrm>
            <a:off x="311700" y="1144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Dissenyeu (no implementar encara), un test de cada tipus (per membre del grup) sobre el vostre joc de projecte: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-"/>
            </a:pPr>
            <a:r>
              <a:rPr lang="ca" sz="12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Prova Unitària</a:t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-"/>
            </a:pPr>
            <a:r>
              <a:rPr lang="ca" sz="12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Prova d'Integració</a:t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-"/>
            </a:pPr>
            <a:r>
              <a:rPr lang="ca" sz="12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Prova de Sistema/funcional</a:t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-"/>
            </a:pPr>
            <a:r>
              <a:rPr lang="ca" sz="12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Prova d'Acceptació</a:t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-"/>
            </a:pPr>
            <a:r>
              <a:rPr lang="ca" sz="12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Prova de regressió</a:t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Entregable: .pdf amb el disseny dels tests, amb un apartat per membre del grup i un títol del tipus de test dissenyat. Assegureu-vos de plantejar correctament la identificació dels objectius i la planificació de les proves.</a:t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Documentació addicional</a:t>
            </a:r>
            <a:endParaRPr/>
          </a:p>
        </p:txBody>
      </p:sp>
      <p:sp>
        <p:nvSpPr>
          <p:cNvPr id="303" name="Google Shape;303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 u="sng">
                <a:solidFill>
                  <a:schemeClr val="hlink"/>
                </a:solidFill>
                <a:hlinkClick r:id="rId3"/>
              </a:rPr>
              <a:t>https://unity.com/how-to/automated-tests-unity-test-framework</a:t>
            </a:r>
            <a:r>
              <a:rPr lang="ca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Eines generals 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Unity Test Framework: Integrat a l'entorn d'Unity, és el successor de l'antic Unity Test Tools. Permet als desenvolupadors escriure proves unitàries i proves d'integració que es poden executar directament a l'editor d'Unity. També suporta proves de rendiment i càrrega dins de l'entorn de joc.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Unity Profiler</a:t>
            </a:r>
            <a:r>
              <a:rPr lang="ca"/>
              <a:t>: E</a:t>
            </a:r>
            <a:r>
              <a:rPr lang="ca"/>
              <a:t>ina integrada que ajuda a monitoritzar l'ús de recursos com ara CPU, GPU, memòria i renderitzat de frames.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/>
              <a:t>Automated QA: És una solució relativament nova proporcionada per Unity, que s'enfoca a l'automatització de proves d'UI i proves de rendiment, oferint un entorn més robust per a proves complexes.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Tipus de proves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Principals</a:t>
            </a:r>
            <a:r>
              <a:rPr lang="ca"/>
              <a:t> tipus de proves de software 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ca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Proves Unitàries: Validen la funcionalitat de components individuals de codi de manera aïllada.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ca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Proves d'Integració: Verifiquen que diversos components o sistemes funcionen correctament quan s'interconnecten.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ca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Proves de Sistema/Funcionals: Dirigides a validar la funcionalitat del programari per assegurar que compleix els requisits de negoci.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ca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Proves d'Acceptació: Asseguren que el sistema és acceptable per als usuaris finals i compleix amb les seves necessitats.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ca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Proves de regressió: Es fan després de fer modificacions al programari per assegurar que noves actualitzacions no introdueixin nous errors en funcionalitats prèviament provades i aprovades.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ca" sz="1600"/>
              <a:t>Són petites i específiques.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ca" sz="1600"/>
              <a:t>No depenen de cap altre component o sistema extern.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ca" sz="1600"/>
              <a:t>Són automatitzables i repetibles.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ca" sz="1600"/>
              <a:t>Ajuden a detectar errors a les primeres etapes del desenvolupament.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ca" sz="1600"/>
              <a:t>Solen ser escrites pels desenvolupadors que escriuen el codi del mòdul o funció.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Prova unitària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Exemple → Unit Test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200"/>
              <a:t>Considerem un joc on cal calcular la salut d'un personatge després de rebre mal.</a:t>
            </a:r>
            <a:endParaRPr sz="1200"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450" y="2447425"/>
            <a:ext cx="4019651" cy="259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325" y="1704698"/>
            <a:ext cx="3887275" cy="23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