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iTyQ7aru83YU76ucLAbfGscGUo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Mon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3749e5f0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43749e5f0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3749e5f0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43749e5f0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3749e5f00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43749e5f00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3749e5f00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43749e5f00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Portada">
    <p:bg>
      <p:bgPr>
        <a:solidFill>
          <a:srgbClr val="C2F45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o&#10;&#10;Descripción generada automáticamente" id="13" name="Google Shape;13;p7"/>
          <p:cNvPicPr preferRelativeResize="0"/>
          <p:nvPr/>
        </p:nvPicPr>
        <p:blipFill rotWithShape="1">
          <a:blip r:embed="rId2">
            <a:alphaModFix/>
          </a:blip>
          <a:srcRect b="8596" l="7960" r="0" t="0"/>
          <a:stretch/>
        </p:blipFill>
        <p:spPr>
          <a:xfrm>
            <a:off x="0" y="2009613"/>
            <a:ext cx="7863647" cy="484838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 txBox="1"/>
          <p:nvPr>
            <p:ph type="ctrTitle"/>
          </p:nvPr>
        </p:nvSpPr>
        <p:spPr>
          <a:xfrm>
            <a:off x="1898650" y="2009613"/>
            <a:ext cx="6750050" cy="21288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None/>
              <a:defRPr b="1"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" type="subTitle"/>
          </p:nvPr>
        </p:nvSpPr>
        <p:spPr>
          <a:xfrm>
            <a:off x="1898650" y="4230527"/>
            <a:ext cx="6750050" cy="776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6" name="Google Shape;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4" y="766767"/>
            <a:ext cx="3854320" cy="466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o derecha">
  <p:cSld name="Objeto derecha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09945" y="-2589"/>
            <a:ext cx="2382055" cy="6614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6096000" y="0"/>
            <a:ext cx="6096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839788" y="2236787"/>
            <a:ext cx="4887912" cy="3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5"/>
          <p:cNvSpPr/>
          <p:nvPr/>
        </p:nvSpPr>
        <p:spPr>
          <a:xfrm>
            <a:off x="0" y="0"/>
            <a:ext cx="114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838200" y="1222375"/>
            <a:ext cx="4887912" cy="914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3" type="body"/>
          </p:nvPr>
        </p:nvSpPr>
        <p:spPr>
          <a:xfrm>
            <a:off x="838200" y="330200"/>
            <a:ext cx="105156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11353800" y="635635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83" y="6449228"/>
            <a:ext cx="1472713" cy="1793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5"/>
          <p:cNvCxnSpPr/>
          <p:nvPr/>
        </p:nvCxnSpPr>
        <p:spPr>
          <a:xfrm>
            <a:off x="11304267" y="6356349"/>
            <a:ext cx="0" cy="36512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o izquierda">
  <p:cSld name="Objeto izquierda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09945" y="-2589"/>
            <a:ext cx="2382055" cy="6614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114299" y="0"/>
            <a:ext cx="5977079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6745288" y="2236786"/>
            <a:ext cx="4887912" cy="3632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6"/>
          <p:cNvSpPr/>
          <p:nvPr/>
        </p:nvSpPr>
        <p:spPr>
          <a:xfrm>
            <a:off x="0" y="0"/>
            <a:ext cx="114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6743700" y="1028822"/>
            <a:ext cx="4887912" cy="914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3" type="body"/>
          </p:nvPr>
        </p:nvSpPr>
        <p:spPr>
          <a:xfrm>
            <a:off x="6743700" y="330200"/>
            <a:ext cx="4887912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11353800" y="635635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83" y="6449228"/>
            <a:ext cx="1472713" cy="1793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6"/>
          <p:cNvCxnSpPr/>
          <p:nvPr/>
        </p:nvCxnSpPr>
        <p:spPr>
          <a:xfrm>
            <a:off x="11304267" y="6356349"/>
            <a:ext cx="0" cy="36512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izquierda con título">
  <p:cSld name="Imagen izquierda con título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09945" y="-2589"/>
            <a:ext cx="2382055" cy="6614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type="title"/>
          </p:nvPr>
        </p:nvSpPr>
        <p:spPr>
          <a:xfrm>
            <a:off x="839788" y="987425"/>
            <a:ext cx="3932237" cy="12622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839788" y="2380342"/>
            <a:ext cx="3932237" cy="3488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17"/>
          <p:cNvSpPr/>
          <p:nvPr/>
        </p:nvSpPr>
        <p:spPr>
          <a:xfrm>
            <a:off x="0" y="0"/>
            <a:ext cx="114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>
            <p:ph idx="3" type="body"/>
          </p:nvPr>
        </p:nvSpPr>
        <p:spPr>
          <a:xfrm>
            <a:off x="838200" y="330200"/>
            <a:ext cx="105156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11353800" y="635635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83" y="6449228"/>
            <a:ext cx="1472713" cy="1793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7"/>
          <p:cNvCxnSpPr/>
          <p:nvPr/>
        </p:nvCxnSpPr>
        <p:spPr>
          <a:xfrm>
            <a:off x="11304267" y="6356349"/>
            <a:ext cx="0" cy="36512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derecha con título">
  <p:cSld name="Imagen derecha con títul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09945" y="-2589"/>
            <a:ext cx="2382055" cy="66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type="title"/>
          </p:nvPr>
        </p:nvSpPr>
        <p:spPr>
          <a:xfrm>
            <a:off x="7373256" y="888999"/>
            <a:ext cx="3932237" cy="1360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/>
          <p:nvPr>
            <p:ph idx="2" type="pic"/>
          </p:nvPr>
        </p:nvSpPr>
        <p:spPr>
          <a:xfrm>
            <a:off x="683758" y="888999"/>
            <a:ext cx="6172200" cy="4979988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7373256" y="2380342"/>
            <a:ext cx="3932237" cy="3488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8"/>
          <p:cNvSpPr/>
          <p:nvPr/>
        </p:nvSpPr>
        <p:spPr>
          <a:xfrm>
            <a:off x="0" y="0"/>
            <a:ext cx="114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>
            <p:ph idx="3" type="body"/>
          </p:nvPr>
        </p:nvSpPr>
        <p:spPr>
          <a:xfrm>
            <a:off x="7373256" y="330200"/>
            <a:ext cx="3980544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11353800" y="635635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83" y="6449228"/>
            <a:ext cx="1472713" cy="1793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8"/>
          <p:cNvCxnSpPr/>
          <p:nvPr/>
        </p:nvCxnSpPr>
        <p:spPr>
          <a:xfrm>
            <a:off x="11304267" y="6356349"/>
            <a:ext cx="0" cy="36512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n izquierda con título">
  <p:cSld name="1_Imagen izquierda con títul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09945" y="-2589"/>
            <a:ext cx="2382055" cy="66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type="title"/>
          </p:nvPr>
        </p:nvSpPr>
        <p:spPr>
          <a:xfrm>
            <a:off x="839788" y="889000"/>
            <a:ext cx="3932237" cy="1360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839788" y="2380342"/>
            <a:ext cx="3932237" cy="3488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3" name="Google Shape;113;p19"/>
          <p:cNvSpPr/>
          <p:nvPr/>
        </p:nvSpPr>
        <p:spPr>
          <a:xfrm>
            <a:off x="0" y="0"/>
            <a:ext cx="114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9"/>
          <p:cNvSpPr/>
          <p:nvPr>
            <p:ph idx="2" type="chart"/>
          </p:nvPr>
        </p:nvSpPr>
        <p:spPr>
          <a:xfrm>
            <a:off x="5181600" y="889000"/>
            <a:ext cx="6170612" cy="4972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3" type="body"/>
          </p:nvPr>
        </p:nvSpPr>
        <p:spPr>
          <a:xfrm>
            <a:off x="838200" y="330200"/>
            <a:ext cx="105156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11353800" y="635635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83" y="6449228"/>
            <a:ext cx="1472713" cy="1793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9"/>
          <p:cNvCxnSpPr/>
          <p:nvPr/>
        </p:nvCxnSpPr>
        <p:spPr>
          <a:xfrm>
            <a:off x="11304267" y="6356349"/>
            <a:ext cx="0" cy="36512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n derecha con título">
  <p:cSld name="1_Imagen derecha con título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09945" y="-2589"/>
            <a:ext cx="2382055" cy="66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>
            <p:ph idx="2" type="chart"/>
          </p:nvPr>
        </p:nvSpPr>
        <p:spPr>
          <a:xfrm>
            <a:off x="658472" y="888999"/>
            <a:ext cx="6170612" cy="4979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7373256" y="888999"/>
            <a:ext cx="3932237" cy="1360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7373256" y="2380342"/>
            <a:ext cx="3932237" cy="3488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4" name="Google Shape;124;p20"/>
          <p:cNvSpPr/>
          <p:nvPr/>
        </p:nvSpPr>
        <p:spPr>
          <a:xfrm>
            <a:off x="0" y="0"/>
            <a:ext cx="114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0"/>
          <p:cNvSpPr txBox="1"/>
          <p:nvPr>
            <p:ph idx="3" type="body"/>
          </p:nvPr>
        </p:nvSpPr>
        <p:spPr>
          <a:xfrm>
            <a:off x="838200" y="330200"/>
            <a:ext cx="105156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11353800" y="635635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83" y="6449228"/>
            <a:ext cx="1472713" cy="1793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0"/>
          <p:cNvCxnSpPr/>
          <p:nvPr/>
        </p:nvCxnSpPr>
        <p:spPr>
          <a:xfrm>
            <a:off x="11304267" y="6356349"/>
            <a:ext cx="0" cy="36512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a derecha">
  <p:cSld name="Tabla derecha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09945" y="-2589"/>
            <a:ext cx="2382055" cy="66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839788" y="2236787"/>
            <a:ext cx="4887912" cy="3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21"/>
          <p:cNvSpPr/>
          <p:nvPr/>
        </p:nvSpPr>
        <p:spPr>
          <a:xfrm>
            <a:off x="0" y="0"/>
            <a:ext cx="114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838200" y="863600"/>
            <a:ext cx="4887912" cy="12720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2" type="body"/>
          </p:nvPr>
        </p:nvSpPr>
        <p:spPr>
          <a:xfrm>
            <a:off x="838200" y="330200"/>
            <a:ext cx="5445125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11353800" y="635635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83" y="6449228"/>
            <a:ext cx="1472713" cy="1793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1"/>
          <p:cNvCxnSpPr/>
          <p:nvPr/>
        </p:nvCxnSpPr>
        <p:spPr>
          <a:xfrm>
            <a:off x="11304267" y="6356349"/>
            <a:ext cx="0" cy="36512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a izquierda">
  <p:cSld name="Tabla izquierda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09945" y="-2589"/>
            <a:ext cx="2382055" cy="66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6465888" y="2235995"/>
            <a:ext cx="4887912" cy="3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1" name="Google Shape;141;p22"/>
          <p:cNvSpPr/>
          <p:nvPr/>
        </p:nvSpPr>
        <p:spPr>
          <a:xfrm>
            <a:off x="0" y="0"/>
            <a:ext cx="114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6465888" y="821126"/>
            <a:ext cx="488791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2" type="body"/>
          </p:nvPr>
        </p:nvSpPr>
        <p:spPr>
          <a:xfrm>
            <a:off x="6465888" y="330200"/>
            <a:ext cx="4887912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11353800" y="635635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83" y="6449228"/>
            <a:ext cx="1472713" cy="1793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2"/>
          <p:cNvCxnSpPr/>
          <p:nvPr/>
        </p:nvCxnSpPr>
        <p:spPr>
          <a:xfrm>
            <a:off x="11304267" y="6356349"/>
            <a:ext cx="0" cy="36512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bliografía">
  <p:cSld name="Bibliografía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09945" y="-2589"/>
            <a:ext cx="2382055" cy="66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>
            <p:ph type="title"/>
          </p:nvPr>
        </p:nvSpPr>
        <p:spPr>
          <a:xfrm>
            <a:off x="838200" y="333375"/>
            <a:ext cx="10515600" cy="776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11353800" y="635635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0" y="0"/>
            <a:ext cx="114300" cy="6858000"/>
          </a:xfrm>
          <a:prstGeom prst="rect">
            <a:avLst/>
          </a:prstGeom>
          <a:solidFill>
            <a:srgbClr val="C2F4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83" y="6449228"/>
            <a:ext cx="1472713" cy="17936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838200" y="373857"/>
            <a:ext cx="10515600" cy="36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t/>
            </a:r>
            <a:endParaRPr b="0" i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838200" y="1242513"/>
            <a:ext cx="10515600" cy="495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23"/>
          <p:cNvCxnSpPr/>
          <p:nvPr/>
        </p:nvCxnSpPr>
        <p:spPr>
          <a:xfrm>
            <a:off x="11304267" y="6356349"/>
            <a:ext cx="0" cy="36512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raportada">
  <p:cSld name="Contraportada">
    <p:bg>
      <p:bgPr>
        <a:solidFill>
          <a:srgbClr val="C2F457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idx="1" type="subTitle"/>
          </p:nvPr>
        </p:nvSpPr>
        <p:spPr>
          <a:xfrm>
            <a:off x="2203450" y="3526369"/>
            <a:ext cx="77851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9" name="Google Shape;1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8840" y="2951958"/>
            <a:ext cx="3854320" cy="466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20" name="Google Shape;20;p10"/>
          <p:cNvPicPr preferRelativeResize="0"/>
          <p:nvPr/>
        </p:nvPicPr>
        <p:blipFill rotWithShape="1">
          <a:blip r:embed="rId3">
            <a:alphaModFix/>
          </a:blip>
          <a:srcRect b="0" l="0" r="16625" t="37191"/>
          <a:stretch/>
        </p:blipFill>
        <p:spPr>
          <a:xfrm flipH="1" rot="10800000">
            <a:off x="5068765" y="3526369"/>
            <a:ext cx="7123235" cy="3331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ásica solo texto">
  <p:cSld name="Básica solo texto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09945" y="-2589"/>
            <a:ext cx="2382055" cy="66140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8"/>
          <p:cNvSpPr txBox="1"/>
          <p:nvPr>
            <p:ph type="title"/>
          </p:nvPr>
        </p:nvSpPr>
        <p:spPr>
          <a:xfrm>
            <a:off x="838200" y="914400"/>
            <a:ext cx="10515600" cy="776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11353800" y="635635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8" name="Google Shape;28;p8"/>
          <p:cNvSpPr/>
          <p:nvPr/>
        </p:nvSpPr>
        <p:spPr>
          <a:xfrm>
            <a:off x="0" y="0"/>
            <a:ext cx="114300" cy="6858000"/>
          </a:xfrm>
          <a:prstGeom prst="rect">
            <a:avLst/>
          </a:prstGeom>
          <a:solidFill>
            <a:srgbClr val="C2F4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" name="Google Shape;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83" y="6449228"/>
            <a:ext cx="1472713" cy="17936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 txBox="1"/>
          <p:nvPr/>
        </p:nvSpPr>
        <p:spPr>
          <a:xfrm>
            <a:off x="838200" y="373857"/>
            <a:ext cx="10515600" cy="361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838200" y="330200"/>
            <a:ext cx="105156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3" name="Google Shape;33;p8"/>
          <p:cNvCxnSpPr/>
          <p:nvPr/>
        </p:nvCxnSpPr>
        <p:spPr>
          <a:xfrm>
            <a:off x="11304267" y="6356349"/>
            <a:ext cx="0" cy="36512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Portada">
    <p:bg>
      <p:bgPr>
        <a:solidFill>
          <a:srgbClr val="C2F457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o&#10;&#10;Descripción generada automáticamente" id="35" name="Google Shape;35;p6"/>
          <p:cNvPicPr preferRelativeResize="0"/>
          <p:nvPr/>
        </p:nvPicPr>
        <p:blipFill rotWithShape="1">
          <a:blip r:embed="rId2">
            <a:alphaModFix/>
          </a:blip>
          <a:srcRect b="8596" l="7960" r="0" t="0"/>
          <a:stretch/>
        </p:blipFill>
        <p:spPr>
          <a:xfrm>
            <a:off x="0" y="2009613"/>
            <a:ext cx="7863647" cy="484838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>
            <p:ph type="ctrTitle"/>
          </p:nvPr>
        </p:nvSpPr>
        <p:spPr>
          <a:xfrm>
            <a:off x="1898650" y="2009613"/>
            <a:ext cx="6750050" cy="21288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None/>
              <a:defRPr b="1"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subTitle"/>
          </p:nvPr>
        </p:nvSpPr>
        <p:spPr>
          <a:xfrm>
            <a:off x="1898650" y="4230527"/>
            <a:ext cx="6750050" cy="776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4" y="766767"/>
            <a:ext cx="3854320" cy="466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ortada">
  <p:cSld name="2_Portada">
    <p:bg>
      <p:bgPr>
        <a:solidFill>
          <a:srgbClr val="C2F457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/>
          <p:nvPr>
            <p:ph idx="2" type="pic"/>
          </p:nvPr>
        </p:nvSpPr>
        <p:spPr>
          <a:xfrm>
            <a:off x="8959720" y="0"/>
            <a:ext cx="3543300" cy="6858000"/>
          </a:xfrm>
          <a:prstGeom prst="roundRect">
            <a:avLst>
              <a:gd fmla="val 9498" name="adj"/>
            </a:avLst>
          </a:prstGeom>
          <a:noFill/>
          <a:ln>
            <a:noFill/>
          </a:ln>
        </p:spPr>
      </p:sp>
      <p:sp>
        <p:nvSpPr>
          <p:cNvPr id="41" name="Google Shape;41;p11"/>
          <p:cNvSpPr txBox="1"/>
          <p:nvPr>
            <p:ph type="ctrTitle"/>
          </p:nvPr>
        </p:nvSpPr>
        <p:spPr>
          <a:xfrm>
            <a:off x="1898650" y="2009613"/>
            <a:ext cx="6750050" cy="21288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None/>
              <a:defRPr b="1"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subTitle"/>
          </p:nvPr>
        </p:nvSpPr>
        <p:spPr>
          <a:xfrm>
            <a:off x="1898650" y="4230527"/>
            <a:ext cx="6750050" cy="776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43" name="Google Shape;4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4" y="766767"/>
            <a:ext cx="3854320" cy="466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44" name="Google Shape;44;p11"/>
          <p:cNvPicPr preferRelativeResize="0"/>
          <p:nvPr/>
        </p:nvPicPr>
        <p:blipFill rotWithShape="1">
          <a:blip r:embed="rId3">
            <a:alphaModFix/>
          </a:blip>
          <a:srcRect b="8596" l="7960" r="0" t="0"/>
          <a:stretch/>
        </p:blipFill>
        <p:spPr>
          <a:xfrm>
            <a:off x="0" y="2009613"/>
            <a:ext cx="7863647" cy="4848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raportada">
  <p:cSld name="Contraportada">
    <p:bg>
      <p:bgPr>
        <a:solidFill>
          <a:srgbClr val="C2F457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203450" y="3526369"/>
            <a:ext cx="77851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47" name="Google Shape;4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8840" y="2951958"/>
            <a:ext cx="3854320" cy="466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48" name="Google Shape;48;p9"/>
          <p:cNvPicPr preferRelativeResize="0"/>
          <p:nvPr/>
        </p:nvPicPr>
        <p:blipFill rotWithShape="1">
          <a:blip r:embed="rId3">
            <a:alphaModFix/>
          </a:blip>
          <a:srcRect b="0" l="0" r="16625" t="37191"/>
          <a:stretch/>
        </p:blipFill>
        <p:spPr>
          <a:xfrm flipH="1" rot="10800000">
            <a:off x="5068765" y="3526369"/>
            <a:ext cx="7123235" cy="3331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raportada imagen">
  <p:cSld name="Contraportada imagen">
    <p:bg>
      <p:bgPr>
        <a:solidFill>
          <a:srgbClr val="C2F457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/>
          <p:nvPr>
            <p:ph idx="2" type="pic"/>
          </p:nvPr>
        </p:nvSpPr>
        <p:spPr>
          <a:xfrm>
            <a:off x="8458200" y="0"/>
            <a:ext cx="4044820" cy="6858000"/>
          </a:xfrm>
          <a:prstGeom prst="roundRect">
            <a:avLst>
              <a:gd fmla="val 10301" name="adj"/>
            </a:avLst>
          </a:prstGeom>
          <a:noFill/>
          <a:ln>
            <a:noFill/>
          </a:ln>
        </p:spPr>
      </p:sp>
      <p:sp>
        <p:nvSpPr>
          <p:cNvPr id="51" name="Google Shape;51;p12"/>
          <p:cNvSpPr txBox="1"/>
          <p:nvPr>
            <p:ph idx="1" type="subTitle"/>
          </p:nvPr>
        </p:nvSpPr>
        <p:spPr>
          <a:xfrm>
            <a:off x="1806637" y="3536688"/>
            <a:ext cx="6338182" cy="856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6641" y="2962278"/>
            <a:ext cx="3854320" cy="466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53" name="Google Shape;53;p12"/>
          <p:cNvPicPr preferRelativeResize="0"/>
          <p:nvPr/>
        </p:nvPicPr>
        <p:blipFill rotWithShape="1">
          <a:blip r:embed="rId3">
            <a:alphaModFix/>
          </a:blip>
          <a:srcRect b="8596" l="7960" r="0" t="0"/>
          <a:stretch/>
        </p:blipFill>
        <p:spPr>
          <a:xfrm>
            <a:off x="0" y="2009613"/>
            <a:ext cx="7863647" cy="4848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09945" y="-2589"/>
            <a:ext cx="2382055" cy="6614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0" y="0"/>
            <a:ext cx="114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838200" y="857250"/>
            <a:ext cx="10515600" cy="83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838200" y="330200"/>
            <a:ext cx="105156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11353800" y="635635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83" y="6449228"/>
            <a:ext cx="1472713" cy="1793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3"/>
          <p:cNvCxnSpPr/>
          <p:nvPr/>
        </p:nvCxnSpPr>
        <p:spPr>
          <a:xfrm>
            <a:off x="11304267" y="6356349"/>
            <a:ext cx="0" cy="36512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09945" y="-2589"/>
            <a:ext cx="2382055" cy="6614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0" y="0"/>
            <a:ext cx="114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838200" y="330200"/>
            <a:ext cx="105156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11353800" y="635635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183" y="6449228"/>
            <a:ext cx="1472713" cy="1793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4"/>
          <p:cNvCxnSpPr/>
          <p:nvPr/>
        </p:nvCxnSpPr>
        <p:spPr>
          <a:xfrm>
            <a:off x="11304267" y="6356349"/>
            <a:ext cx="0" cy="36512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unicheck-frontend-48606537894.us-central1.run.app/" TargetMode="External"/><Relationship Id="rId4" Type="http://schemas.openxmlformats.org/officeDocument/2006/relationships/hyperlink" Target="https://reunicheck-backend-48606537894.us-central1.run.app" TargetMode="External"/><Relationship Id="rId5" Type="http://schemas.openxmlformats.org/officeDocument/2006/relationships/hyperlink" Target="https://github.com/a21sarafb/ReuniCheck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"/>
          <p:cNvSpPr txBox="1"/>
          <p:nvPr>
            <p:ph type="ctrTitle"/>
          </p:nvPr>
        </p:nvSpPr>
        <p:spPr>
          <a:xfrm>
            <a:off x="1898650" y="2009625"/>
            <a:ext cx="81810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chemeClr val="lt1"/>
                </a:solidFill>
              </a:rPr>
              <a:t>ReuniCheck – Optimización y eficiencia en reuniones</a:t>
            </a:r>
            <a:endParaRPr sz="4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161" name="Google Shape;161;p1"/>
          <p:cNvSpPr txBox="1"/>
          <p:nvPr>
            <p:ph idx="1" type="subTitle"/>
          </p:nvPr>
        </p:nvSpPr>
        <p:spPr>
          <a:xfrm>
            <a:off x="1898650" y="4230527"/>
            <a:ext cx="6750050" cy="776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s-ES">
                <a:solidFill>
                  <a:schemeClr val="lt1"/>
                </a:solidFill>
              </a:rPr>
              <a:t>Evita reuniones innecesarias y ahorra tiempo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>
                <a:solidFill>
                  <a:schemeClr val="lt1"/>
                </a:solidFill>
              </a:rPr>
              <a:t>Sara Facal Boullosa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>
                <a:solidFill>
                  <a:schemeClr val="lt1"/>
                </a:solidFill>
              </a:rPr>
              <a:t>Alejandro López Lugris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"/>
          <p:cNvSpPr txBox="1"/>
          <p:nvPr>
            <p:ph type="title"/>
          </p:nvPr>
        </p:nvSpPr>
        <p:spPr>
          <a:xfrm>
            <a:off x="838200" y="914400"/>
            <a:ext cx="10515600" cy="776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s-ES"/>
              <a:t>¿Por qué nace ReuniCheck?</a:t>
            </a:r>
            <a:endParaRPr/>
          </a:p>
        </p:txBody>
      </p:sp>
      <p:sp>
        <p:nvSpPr>
          <p:cNvPr id="167" name="Google Shape;167;p2"/>
          <p:cNvSpPr txBox="1"/>
          <p:nvPr>
            <p:ph idx="12" type="sldNum"/>
          </p:nvPr>
        </p:nvSpPr>
        <p:spPr>
          <a:xfrm>
            <a:off x="11353800" y="6356350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8" name="Google Shape;168;p2"/>
          <p:cNvSpPr txBox="1"/>
          <p:nvPr>
            <p:ph idx="1" type="body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ReuniCheck surge para analizar previamente si la reunión </a:t>
            </a:r>
            <a:r>
              <a:rPr b="1"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realmente</a:t>
            </a:r>
            <a:r>
              <a:rPr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necesita, a través de un sistema de generación de preguntas y respuestas que, al final, determina la relevancia de reunirse.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diario en nuestros trabajos nos encontramos con: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Exceso de reuniones sin propósito definido.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Falta de preguntas clave que permitan entender el problema antes de verse presencialmente o en videollamada.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Tiempo invertido en reuniones donde no se llega a conclusiones o se podrían resolver por correo/chat.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Frustración y sobrecarga de los equipos.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3749e5f00_0_0"/>
          <p:cNvSpPr txBox="1"/>
          <p:nvPr>
            <p:ph type="title"/>
          </p:nvPr>
        </p:nvSpPr>
        <p:spPr>
          <a:xfrm>
            <a:off x="838200" y="914400"/>
            <a:ext cx="105156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hace ReuniCheck?</a:t>
            </a:r>
            <a:endParaRPr/>
          </a:p>
        </p:txBody>
      </p:sp>
      <p:sp>
        <p:nvSpPr>
          <p:cNvPr id="174" name="Google Shape;174;g343749e5f00_0_0"/>
          <p:cNvSpPr txBox="1"/>
          <p:nvPr>
            <p:ph idx="12" type="sldNum"/>
          </p:nvPr>
        </p:nvSpPr>
        <p:spPr>
          <a:xfrm>
            <a:off x="11353800" y="6356350"/>
            <a:ext cx="58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5" name="Google Shape;175;g343749e5f00_0_0"/>
          <p:cNvSpPr txBox="1"/>
          <p:nvPr>
            <p:ph idx="1" type="body"/>
          </p:nvPr>
        </p:nvSpPr>
        <p:spPr>
          <a:xfrm>
            <a:off x="838200" y="18478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873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Creación de usuarios</a:t>
            </a:r>
            <a:r>
              <a:rPr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Registrar participantes con nombre y correo electrónico.</a:t>
            </a:r>
            <a:br>
              <a:rPr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87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Creación de reuniones</a:t>
            </a:r>
            <a:r>
              <a:rPr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Definir un tema y asignar participantes a cada reunión.</a:t>
            </a:r>
            <a:br>
              <a:rPr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87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Generación automática de preguntas</a:t>
            </a:r>
            <a:r>
              <a:rPr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Usamos modelos de IA (GPT-3.5-turbo) para generar preguntas relevantes basadas en el tema de la reunión.</a:t>
            </a:r>
            <a:br>
              <a:rPr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87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Recolección de respuestas</a:t>
            </a:r>
            <a:r>
              <a:rPr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Cada participante contesta de manera individual las preguntas asignadas.</a:t>
            </a:r>
            <a:br>
              <a:rPr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87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 interactivo</a:t>
            </a:r>
            <a:r>
              <a:rPr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Profundización con GPT para debatir dudas o áreas poco claras.</a:t>
            </a:r>
            <a:br>
              <a:rPr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2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87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b="1"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final</a:t>
            </a:r>
            <a:r>
              <a:rPr lang="es-ES" sz="22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 toda la información recogida, la IA evalúa si la reunión es realmente necesaria y ofrece su conclusión.</a:t>
            </a:r>
            <a:endParaRPr sz="352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3749e5f00_0_7"/>
          <p:cNvSpPr txBox="1"/>
          <p:nvPr>
            <p:ph type="title"/>
          </p:nvPr>
        </p:nvSpPr>
        <p:spPr>
          <a:xfrm>
            <a:off x="838200" y="914400"/>
            <a:ext cx="105156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Arquitectura y tecnologías</a:t>
            </a:r>
            <a:endParaRPr/>
          </a:p>
        </p:txBody>
      </p:sp>
      <p:sp>
        <p:nvSpPr>
          <p:cNvPr id="181" name="Google Shape;181;g343749e5f00_0_7"/>
          <p:cNvSpPr txBox="1"/>
          <p:nvPr>
            <p:ph idx="12" type="sldNum"/>
          </p:nvPr>
        </p:nvSpPr>
        <p:spPr>
          <a:xfrm>
            <a:off x="11353800" y="6356350"/>
            <a:ext cx="58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2" name="Google Shape;182;g343749e5f00_0_7"/>
          <p:cNvSpPr txBox="1"/>
          <p:nvPr>
            <p:ph idx="1" type="body"/>
          </p:nvPr>
        </p:nvSpPr>
        <p:spPr>
          <a:xfrm>
            <a:off x="838200" y="18478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Streamlit</a:t>
            </a:r>
            <a:r>
              <a:rPr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la interfaz interactiva.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 con FastAPI: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Múltiples endpoints (crear usuario, crear reunión, guardar respuestas, análisis...). Gestión de rutas como </a:t>
            </a:r>
            <a:r>
              <a:rPr lang="es-E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/questions/</a:t>
            </a:r>
            <a:r>
              <a:rPr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/chat/</a:t>
            </a:r>
            <a:r>
              <a:rPr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/analysis/</a:t>
            </a:r>
            <a:r>
              <a:rPr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etc.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de datos: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Supabase</a:t>
            </a:r>
            <a:r>
              <a:rPr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almacenar usuarios, reuniones, preguntas y respuestas.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Integración con OpenAI (GPT-3.5-turbo):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la generación de preguntas, la profundización en las respuestas  y el análisis de la necesidad de la reunión.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Contenedorización y despliegue: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Archivo </a:t>
            </a:r>
            <a:r>
              <a:rPr lang="es-E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Dockerfile.frontend, </a:t>
            </a:r>
            <a:r>
              <a:rPr lang="es-E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Dockerfile.backend </a:t>
            </a:r>
            <a:r>
              <a:rPr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s-E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requirements.txt</a:t>
            </a:r>
            <a:r>
              <a:rPr lang="es-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el despliegue en la nube.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3749e5f00_0_14"/>
          <p:cNvSpPr txBox="1"/>
          <p:nvPr>
            <p:ph type="title"/>
          </p:nvPr>
        </p:nvSpPr>
        <p:spPr>
          <a:xfrm>
            <a:off x="838200" y="914400"/>
            <a:ext cx="105156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lang="es-ES"/>
              <a:t>Ejemplo de uso</a:t>
            </a:r>
            <a:endParaRPr/>
          </a:p>
        </p:txBody>
      </p:sp>
      <p:sp>
        <p:nvSpPr>
          <p:cNvPr id="188" name="Google Shape;188;g343749e5f00_0_14"/>
          <p:cNvSpPr txBox="1"/>
          <p:nvPr>
            <p:ph idx="12" type="sldNum"/>
          </p:nvPr>
        </p:nvSpPr>
        <p:spPr>
          <a:xfrm>
            <a:off x="11353800" y="6356350"/>
            <a:ext cx="58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9" name="Google Shape;189;g343749e5f00_0_14"/>
          <p:cNvSpPr txBox="1"/>
          <p:nvPr>
            <p:ph idx="1" type="body"/>
          </p:nvPr>
        </p:nvSpPr>
        <p:spPr>
          <a:xfrm>
            <a:off x="838200" y="18478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u="sng">
                <a:solidFill>
                  <a:schemeClr val="hlink"/>
                </a:solidFill>
                <a:hlinkClick r:id="rId3"/>
              </a:rPr>
              <a:t>ReuniCheck v1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u="sng">
                <a:solidFill>
                  <a:schemeClr val="hlink"/>
                </a:solidFill>
                <a:hlinkClick r:id="rId4"/>
              </a:rPr>
              <a:t>ReuniCheck Back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u="sng">
                <a:solidFill>
                  <a:schemeClr val="hlink"/>
                </a:solidFill>
                <a:hlinkClick r:id="rId5"/>
              </a:rPr>
              <a:t>Repositorio de GitHub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3749e5f00_0_31"/>
          <p:cNvSpPr txBox="1"/>
          <p:nvPr>
            <p:ph type="title"/>
          </p:nvPr>
        </p:nvSpPr>
        <p:spPr>
          <a:xfrm>
            <a:off x="838200" y="914400"/>
            <a:ext cx="105156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Futuras mejoras</a:t>
            </a:r>
            <a:endParaRPr/>
          </a:p>
        </p:txBody>
      </p:sp>
      <p:sp>
        <p:nvSpPr>
          <p:cNvPr id="195" name="Google Shape;195;g343749e5f00_0_31"/>
          <p:cNvSpPr txBox="1"/>
          <p:nvPr>
            <p:ph idx="12" type="sldNum"/>
          </p:nvPr>
        </p:nvSpPr>
        <p:spPr>
          <a:xfrm>
            <a:off x="11353800" y="6356350"/>
            <a:ext cx="58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6" name="Google Shape;196;g343749e5f00_0_31"/>
          <p:cNvSpPr txBox="1"/>
          <p:nvPr>
            <p:ph idx="1" type="body"/>
          </p:nvPr>
        </p:nvSpPr>
        <p:spPr>
          <a:xfrm>
            <a:off x="838200" y="18478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1"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Más modelos de IA</a:t>
            </a:r>
            <a:r>
              <a:rPr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Integrar análisis de sentimientos o clasificación automática de puntos clave.</a:t>
            </a:r>
            <a:br>
              <a:rPr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1"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Integración calendario</a:t>
            </a:r>
            <a:r>
              <a:rPr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Crear automáticamente o cancelar invitaciones en calendarios (ej. Google Calendar, Outlook).</a:t>
            </a:r>
            <a:br>
              <a:rPr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1"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Notificaciones inteligentes</a:t>
            </a:r>
            <a:r>
              <a:rPr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Alertas cuando un participante tarda en responder o si la reunión se considera urgente.</a:t>
            </a:r>
            <a:br>
              <a:rPr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Reporte automático</a:t>
            </a:r>
            <a:r>
              <a:rPr lang="es-E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Generar PDF o r</a:t>
            </a:r>
            <a:r>
              <a:rPr lang="es-E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eporte resumen una vez concluido el análisis.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"/>
          <p:cNvSpPr txBox="1"/>
          <p:nvPr>
            <p:ph idx="1" type="subTitle"/>
          </p:nvPr>
        </p:nvSpPr>
        <p:spPr>
          <a:xfrm>
            <a:off x="2203450" y="3526369"/>
            <a:ext cx="77851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Sara Facal Boullosa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Alejandro López Lugris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CampusDual TIC">
      <a:dk1>
        <a:srgbClr val="1E1E1E"/>
      </a:dk1>
      <a:lt1>
        <a:srgbClr val="FFFFFF"/>
      </a:lt1>
      <a:dk2>
        <a:srgbClr val="C2F457"/>
      </a:dk2>
      <a:lt2>
        <a:srgbClr val="FFFFFF"/>
      </a:lt2>
      <a:accent1>
        <a:srgbClr val="C2F457"/>
      </a:accent1>
      <a:accent2>
        <a:srgbClr val="F64983"/>
      </a:accent2>
      <a:accent3>
        <a:srgbClr val="88D61D"/>
      </a:accent3>
      <a:accent4>
        <a:srgbClr val="1A3459"/>
      </a:accent4>
      <a:accent5>
        <a:srgbClr val="FA94B6"/>
      </a:accent5>
      <a:accent6>
        <a:srgbClr val="C5EF8D"/>
      </a:accent6>
      <a:hlink>
        <a:srgbClr val="00B0F0"/>
      </a:hlink>
      <a:folHlink>
        <a:srgbClr val="F649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CampusDual TIC">
      <a:dk1>
        <a:srgbClr val="1E1E1E"/>
      </a:dk1>
      <a:lt1>
        <a:srgbClr val="FFFFFF"/>
      </a:lt1>
      <a:dk2>
        <a:srgbClr val="C2F457"/>
      </a:dk2>
      <a:lt2>
        <a:srgbClr val="FFFFFF"/>
      </a:lt2>
      <a:accent1>
        <a:srgbClr val="C2F457"/>
      </a:accent1>
      <a:accent2>
        <a:srgbClr val="F64983"/>
      </a:accent2>
      <a:accent3>
        <a:srgbClr val="88D61D"/>
      </a:accent3>
      <a:accent4>
        <a:srgbClr val="1A3459"/>
      </a:accent4>
      <a:accent5>
        <a:srgbClr val="FA94B6"/>
      </a:accent5>
      <a:accent6>
        <a:srgbClr val="C5EF8D"/>
      </a:accent6>
      <a:hlink>
        <a:srgbClr val="00B0F0"/>
      </a:hlink>
      <a:folHlink>
        <a:srgbClr val="F649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2024-09-19T11:09:05Z</dcterms:created>
  <dc:creator>Marina Cores Fernández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Interno</vt:lpwstr>
  </property>
  <property fmtid="{D5CDD505-2E9C-101B-9397-08002B2CF9AE}" pid="3" name="MSIP_Label_6005d2ca-06de-4e7a-a1a4-66e941d153e5_Enabled">
    <vt:lpwstr>true</vt:lpwstr>
  </property>
  <property fmtid="{D5CDD505-2E9C-101B-9397-08002B2CF9AE}" pid="4" name="MSIP_Label_6005d2ca-06de-4e7a-a1a4-66e941d153e5_SiteId">
    <vt:lpwstr>3edf8a8d-71de-48d9-a981-d7493ad2b191</vt:lpwstr>
  </property>
  <property fmtid="{D5CDD505-2E9C-101B-9397-08002B2CF9AE}" pid="5" name="MSIP_Label_6005d2ca-06de-4e7a-a1a4-66e941d153e5_Method">
    <vt:lpwstr>Privileged</vt:lpwstr>
  </property>
  <property fmtid="{D5CDD505-2E9C-101B-9397-08002B2CF9AE}" pid="6" name="MediaServiceImageTags">
    <vt:lpwstr/>
  </property>
  <property fmtid="{D5CDD505-2E9C-101B-9397-08002B2CF9AE}" pid="7" name="MSIP_Label_6005d2ca-06de-4e7a-a1a4-66e941d153e5_ContentBits">
    <vt:lpwstr>2</vt:lpwstr>
  </property>
  <property fmtid="{D5CDD505-2E9C-101B-9397-08002B2CF9AE}" pid="8" name="ContentTypeId">
    <vt:lpwstr>0x010100A125C43A35FF7246BEAB50D5B032100C</vt:lpwstr>
  </property>
  <property fmtid="{D5CDD505-2E9C-101B-9397-08002B2CF9AE}" pid="9" name="MSIP_Label_6005d2ca-06de-4e7a-a1a4-66e941d153e5_SetDate">
    <vt:lpwstr>2024-09-23T08:14:54Z</vt:lpwstr>
  </property>
  <property fmtid="{D5CDD505-2E9C-101B-9397-08002B2CF9AE}" pid="10" name="MSIP_Label_6005d2ca-06de-4e7a-a1a4-66e941d153e5_Name">
    <vt:lpwstr>Interna</vt:lpwstr>
  </property>
  <property fmtid="{D5CDD505-2E9C-101B-9397-08002B2CF9AE}" pid="11" name="ClassificationContentMarkingFooterLocations">
    <vt:lpwstr>Tema de Office:5</vt:lpwstr>
  </property>
  <property fmtid="{D5CDD505-2E9C-101B-9397-08002B2CF9AE}" pid="12" name="MSIP_Label_6005d2ca-06de-4e7a-a1a4-66e941d153e5_ActionId">
    <vt:lpwstr>a4dfe682-db9f-45c9-a4e0-e8105eb81c29</vt:lpwstr>
  </property>
</Properties>
</file>