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5EE5B4-6910-47FB-A522-1734CFB5F43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8E6583-BFC3-42B5-B175-42BAC2D0CA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9CD5E8-F1F4-4D6E-A6F3-19EF862E084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A4B85F-AE30-4AE4-AF8D-D2E85B339AB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72A427-60DB-4486-851F-6A958E4DD8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9533C6-1662-470B-80CB-9E6751E4BA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9C8108-39EF-4DA7-8ED6-D83EC640C6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8F4F18-CB0F-4285-B6F4-0CB79AC3FF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469364-4DAC-4CB5-993D-9A1A5DC1744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77C0B6-5983-4281-BEC2-3D7765C9D5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3BF61D-CD59-4FF8-B577-7C6436C4FB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158761-7450-47A3-88ED-C3F99EA170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0A19B4-D7D8-46CD-872E-4E19F92C7F1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" name="TextBox 3"/>
          <p:cNvSpPr/>
          <p:nvPr/>
        </p:nvSpPr>
        <p:spPr>
          <a:xfrm>
            <a:off x="1752480" y="0"/>
            <a:ext cx="563796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Carnoustie Regulatory status summary</a:t>
            </a: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44" name="Table 4"/>
          <p:cNvGraphicFramePr/>
          <p:nvPr/>
        </p:nvGraphicFramePr>
        <p:xfrm>
          <a:off x="182880" y="576000"/>
          <a:ext cx="3885480" cy="914040"/>
        </p:xfrm>
        <a:graphic>
          <a:graphicData uri="http://schemas.openxmlformats.org/drawingml/2006/table">
            <a:tbl>
              <a:tblPr/>
              <a:tblGrid>
                <a:gridCol w="838080"/>
                <a:gridCol w="3047760"/>
              </a:tblGrid>
              <a:tr h="457200">
                <a:tc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0085c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PPE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0085c3"/>
                    </a:solidFill>
                  </a:tcPr>
                </a:tc>
              </a:tr>
              <a:tr h="4572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System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dblStrike">
                          <a:solidFill>
                            <a:srgbClr val="000000"/>
                          </a:solidFill>
                          <a:latin typeface="Calibri"/>
                        </a:rPr>
                        <a:t>Mexico(IFETEL)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</a:t>
                      </a:r>
                      <a:r>
                        <a:rPr b="0" lang="en-US" sz="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Jordan(TRC (RTN))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,Brazil(ANATEL),Ukraine(TEC+NSoC+RoHS)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,China(NAL),Ecuador(ARCOTEL)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,Saudi Arabia(CITC),Jordan(TRC (RTN))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,Nigeria(NCC),Taiwan(NCC)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,Morocco(ANRT)</a:t>
                      </a:r>
                      <a:r>
                        <a:rPr b="0" lang="en-US" sz="800" spc="-1" strike="sngStrike">
                          <a:solidFill>
                            <a:srgbClr val="000000"/>
                          </a:solidFill>
                          <a:latin typeface="Calibri"/>
                        </a:rPr>
                        <a:t>,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Philippines(NTC)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</a:t>
                      </a:r>
                      <a:r>
                        <a:rPr b="0" lang="en-US" sz="800" spc="-1" strike="noStrike">
                          <a:solidFill>
                            <a:srgbClr val="2a6099"/>
                          </a:solidFill>
                          <a:latin typeface="Calibri"/>
                        </a:rPr>
                        <a:t>Azerbaijan(ARRVITN)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,Thailand(Class B),Argentina(ENACOM)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,Chile(SUBTEL),Uzbekistan(Uzbek)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,Zambia(ZICTA),India(BIS)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,Serbia(Kvatet),</a:t>
                      </a:r>
                      <a:r>
                        <a:rPr b="0" lang="en-US" sz="800" spc="-1" strike="dblStrike">
                          <a:solidFill>
                            <a:srgbClr val="000000"/>
                          </a:solidFill>
                          <a:latin typeface="Calibri"/>
                        </a:rPr>
                        <a:t>Moldova(INSM)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,South Africa(NRCS),Armenia/Belarus/Kazakhstan/Russian/Kyrgyzstan(CU)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b="0" lang="en-US" sz="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5"/>
          <p:cNvGraphicFramePr/>
          <p:nvPr/>
        </p:nvGraphicFramePr>
        <p:xfrm>
          <a:off x="182880" y="3931920"/>
          <a:ext cx="3885480" cy="2434680"/>
        </p:xfrm>
        <a:graphic>
          <a:graphicData uri="http://schemas.openxmlformats.org/drawingml/2006/table">
            <a:tbl>
              <a:tblPr/>
              <a:tblGrid>
                <a:gridCol w="838080"/>
                <a:gridCol w="3047760"/>
              </a:tblGrid>
              <a:tr h="304560">
                <a:tc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0085c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PPE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0085c3"/>
                    </a:solidFill>
                  </a:tcPr>
                </a:tc>
              </a:tr>
              <a:tr h="7002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T77W968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(WWAN)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Jordan(TRC (RTN)),China(NAL)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,Saudi Arabia(CITC),Taiwan(NCC)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,Philippines(NTC),Thailand(Class B)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b="0" lang="en-US" sz="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43028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RFID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Lebanon(TRA/MoT),India(DoT (China))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,Guyana(PUC),Mexico(IFETEL)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,Saint Lucia(NTRC),Moldova(DoC)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,Nicaragua(TELCOR),Zimbabwe(POTRAZ)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,Cambodia(MPTC),Argentina(ENACOM)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,Dominican Republic(INDOTEL)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,South Africa(ICASA)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,Haiti(CONATEL),Solomon Islands(TCSI)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,Bahamas(URCA),Paraguay(CONATEL)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b="0" lang="en-US" sz="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6"/>
          <p:cNvGraphicFramePr/>
          <p:nvPr/>
        </p:nvGraphicFramePr>
        <p:xfrm>
          <a:off x="7205400" y="45720"/>
          <a:ext cx="1830240" cy="913680"/>
        </p:xfrm>
        <a:graphic>
          <a:graphicData uri="http://schemas.openxmlformats.org/drawingml/2006/table">
            <a:tbl>
              <a:tblPr/>
              <a:tblGrid>
                <a:gridCol w="470880"/>
                <a:gridCol w="1359720"/>
              </a:tblGrid>
              <a:tr h="304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RFD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0c9"/>
                      </a:solidFill>
                    </a:lnL>
                    <a:lnR w="12240">
                      <a:solidFill>
                        <a:srgbClr val="fff0c9"/>
                      </a:solidFill>
                    </a:lnR>
                    <a:lnT w="12240">
                      <a:solidFill>
                        <a:srgbClr val="fff0c9"/>
                      </a:solidFill>
                    </a:lnT>
                    <a:lnB w="12240">
                      <a:solidFill>
                        <a:srgbClr val="fff0c9"/>
                      </a:solidFill>
                    </a:lnB>
                    <a:solidFill>
                      <a:srgbClr val="fff0c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2021/03/24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0c9"/>
                      </a:solidFill>
                    </a:lnL>
                    <a:lnR w="12240">
                      <a:solidFill>
                        <a:srgbClr val="fff0c9"/>
                      </a:solidFill>
                    </a:lnR>
                    <a:lnT w="12240">
                      <a:solidFill>
                        <a:srgbClr val="fff0c9"/>
                      </a:solidFill>
                    </a:lnT>
                    <a:lnB w="12240">
                      <a:solidFill>
                        <a:srgbClr val="fff0c9"/>
                      </a:solidFill>
                    </a:lnB>
                    <a:solidFill>
                      <a:srgbClr val="fff0c9"/>
                    </a:solidFill>
                  </a:tcPr>
                </a:tc>
              </a:tr>
              <a:tr h="304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RTS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0c9"/>
                      </a:solidFill>
                    </a:lnL>
                    <a:lnR w="12240">
                      <a:solidFill>
                        <a:srgbClr val="fff0c9"/>
                      </a:solidFill>
                    </a:lnR>
                    <a:lnT w="12240">
                      <a:solidFill>
                        <a:srgbClr val="fff0c9"/>
                      </a:solidFill>
                    </a:lnT>
                    <a:lnB w="12240">
                      <a:solidFill>
                        <a:srgbClr val="fff0c9"/>
                      </a:solidFill>
                    </a:lnB>
                    <a:solidFill>
                      <a:srgbClr val="fff0c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2021/04/19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0c9"/>
                      </a:solidFill>
                    </a:lnL>
                    <a:lnR w="12240">
                      <a:solidFill>
                        <a:srgbClr val="fff0c9"/>
                      </a:solidFill>
                    </a:lnR>
                    <a:lnT w="12240">
                      <a:solidFill>
                        <a:srgbClr val="fff0c9"/>
                      </a:solidFill>
                    </a:lnT>
                    <a:lnB w="12240">
                      <a:solidFill>
                        <a:srgbClr val="fff0c9"/>
                      </a:solidFill>
                    </a:lnB>
                    <a:solidFill>
                      <a:srgbClr val="fff0c9"/>
                    </a:solidFill>
                  </a:tcPr>
                </a:tc>
              </a:tr>
              <a:tr h="304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RTO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0c9"/>
                      </a:solidFill>
                    </a:lnL>
                    <a:lnR w="12240">
                      <a:solidFill>
                        <a:srgbClr val="fff0c9"/>
                      </a:solidFill>
                    </a:lnR>
                    <a:lnT w="12240">
                      <a:solidFill>
                        <a:srgbClr val="fff0c9"/>
                      </a:solidFill>
                    </a:lnT>
                    <a:lnB w="12240">
                      <a:solidFill>
                        <a:srgbClr val="fff0c9"/>
                      </a:solidFill>
                    </a:lnB>
                    <a:solidFill>
                      <a:srgbClr val="fff0c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2021/04/19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0c9"/>
                      </a:solidFill>
                    </a:lnL>
                    <a:lnR w="12240">
                      <a:solidFill>
                        <a:srgbClr val="fff0c9"/>
                      </a:solidFill>
                    </a:lnR>
                    <a:lnT w="12240">
                      <a:solidFill>
                        <a:srgbClr val="fff0c9"/>
                      </a:solidFill>
                    </a:lnT>
                    <a:lnB w="12240">
                      <a:solidFill>
                        <a:srgbClr val="fff0c9"/>
                      </a:solidFill>
                    </a:lnB>
                    <a:solidFill>
                      <a:srgbClr val="fff0c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2315</TotalTime>
  <Application>LibreOffice/7.3.1.3$Linux_X86_64 LibreOffice_project/30$Build-3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2022-03-30T09:59:02Z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