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F1185F7-0AF2-4EFE-A89C-8733D87F9AC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2D5FF68-E32F-4916-844E-6771EAD2D4D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6982369-63FD-4882-BAA5-8FD5A9419F9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4727503-6892-4D15-8D20-4C96EC65073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584832A-D954-44C7-B08C-EFC9139E7D7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6F97394-3261-4276-B946-12A2ACCB3BC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1A75A6B-2F35-426A-94F6-1FC1166BB09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1B34CAA-9AC7-40F8-AB3C-8AAD94BDA27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3B68972-CA99-48C9-9530-D65E96A02DA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0A1B53C-D052-477C-8559-8B6FD4E108B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4A85D8A-BC3E-4472-8E06-8C7EAE460A2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6A20DAB-CF18-412F-A47B-3720BBB8926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F2F450F-1671-416D-9058-4F5E1F7AA48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2" name="TextBox 3"/>
          <p:cNvSpPr/>
          <p:nvPr/>
        </p:nvSpPr>
        <p:spPr>
          <a:xfrm>
            <a:off x="1752480" y="0"/>
            <a:ext cx="5638320" cy="54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Carnoustie Regulatory status summary</a:t>
            </a:r>
            <a:endParaRPr b="0" lang="en-US" sz="1200" spc="-1" strike="noStrike">
              <a:latin typeface="Arial"/>
            </a:endParaRPr>
          </a:p>
        </p:txBody>
      </p:sp>
      <p:graphicFrame>
        <p:nvGraphicFramePr>
          <p:cNvPr id="43" name="Table 4"/>
          <p:cNvGraphicFramePr/>
          <p:nvPr/>
        </p:nvGraphicFramePr>
        <p:xfrm>
          <a:off x="182880" y="576000"/>
          <a:ext cx="3885840" cy="914040"/>
        </p:xfrm>
        <a:graphic>
          <a:graphicData uri="http://schemas.openxmlformats.org/drawingml/2006/table">
            <a:tbl>
              <a:tblPr/>
              <a:tblGrid>
                <a:gridCol w="838080"/>
                <a:gridCol w="3047760"/>
              </a:tblGrid>
              <a:tr h="457200">
                <a:tc>
                  <a:tcPr anchor="ctr" marL="91440" marR="91440">
                    <a:lnL w="12240">
                      <a:solidFill>
                        <a:srgbClr val="444444"/>
                      </a:solidFill>
                    </a:lnL>
                    <a:lnR w="12240">
                      <a:solidFill>
                        <a:srgbClr val="444444"/>
                      </a:solidFill>
                    </a:lnR>
                    <a:lnT w="12240">
                      <a:solidFill>
                        <a:srgbClr val="444444"/>
                      </a:solidFill>
                    </a:lnT>
                    <a:lnB w="12240">
                      <a:solidFill>
                        <a:srgbClr val="444444"/>
                      </a:solidFill>
                    </a:lnB>
                    <a:solidFill>
                      <a:srgbClr val="0085c3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PPE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444444"/>
                      </a:solidFill>
                    </a:lnL>
                    <a:lnR w="12240">
                      <a:solidFill>
                        <a:srgbClr val="444444"/>
                      </a:solidFill>
                    </a:lnR>
                    <a:lnT w="12240">
                      <a:solidFill>
                        <a:srgbClr val="444444"/>
                      </a:solidFill>
                    </a:lnT>
                    <a:lnB w="12240">
                      <a:solidFill>
                        <a:srgbClr val="444444"/>
                      </a:solidFill>
                    </a:lnB>
                    <a:solidFill>
                      <a:srgbClr val="0085c3"/>
                    </a:solidFill>
                  </a:tcPr>
                </a:tc>
              </a:tr>
              <a:tr h="4572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System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444444"/>
                      </a:solidFill>
                    </a:lnL>
                    <a:lnR w="12240">
                      <a:solidFill>
                        <a:srgbClr val="444444"/>
                      </a:solidFill>
                    </a:lnR>
                    <a:lnT w="12240">
                      <a:solidFill>
                        <a:srgbClr val="444444"/>
                      </a:solidFill>
                    </a:lnT>
                    <a:lnB w="12240">
                      <a:solidFill>
                        <a:srgbClr val="444444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Mexico(IFETEL),Jordan(TRC (RTN))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,Brazil(ANATEL),Ukraine(TEC+NSoC+RoHS)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,China(NAL),Ecuador(ARCOTEL)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,Saudi Arabia(CITC),Jordan(TRC (RTN))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,Nigeria(NCC),Taiwan(NCC)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,Morocc</a:t>
                      </a:r>
                      <a:r>
                        <a:rPr b="0" lang="en-US" sz="800" spc="-1" strike="sngStrike">
                          <a:solidFill>
                            <a:srgbClr val="000000"/>
                          </a:solidFill>
                          <a:latin typeface="Calibri"/>
                        </a:rPr>
                        <a:t>o(ANRT),Philippines(NTC)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,Azerbaijan(ARRVITN)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</a:t>
                      </a:r>
                      <a:r>
                        <a:rPr b="0" lang="en-US" sz="800" spc="-1" strike="sngStrike">
                          <a:solidFill>
                            <a:srgbClr val="000000"/>
                          </a:solidFill>
                          <a:latin typeface="Calibri"/>
                        </a:rPr>
                        <a:t>Thailand(Class B)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,Argentina(ENACOM)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,Chile(SUBTEL),Uzbekistan(Uzbek)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,Zambia(ZICTA),India(BIS)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,Serbia(Kvatet),Moldova(INSM)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,South Africa(NRCS),Armenia/Belarus/Kazakhstan/Russian/Kyrgyzstan(CU)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endParaRPr b="0" lang="en-US" sz="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444444"/>
                      </a:solidFill>
                    </a:lnL>
                    <a:lnR w="12240">
                      <a:solidFill>
                        <a:srgbClr val="444444"/>
                      </a:solidFill>
                    </a:lnR>
                    <a:lnT w="12240">
                      <a:solidFill>
                        <a:srgbClr val="444444"/>
                      </a:solidFill>
                    </a:lnT>
                    <a:lnB w="12240">
                      <a:solidFill>
                        <a:srgbClr val="444444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Table 5"/>
          <p:cNvGraphicFramePr/>
          <p:nvPr/>
        </p:nvGraphicFramePr>
        <p:xfrm>
          <a:off x="182880" y="3931920"/>
          <a:ext cx="3885840" cy="914040"/>
        </p:xfrm>
        <a:graphic>
          <a:graphicData uri="http://schemas.openxmlformats.org/drawingml/2006/table">
            <a:tbl>
              <a:tblPr/>
              <a:tblGrid>
                <a:gridCol w="838080"/>
                <a:gridCol w="3047760"/>
              </a:tblGrid>
              <a:tr h="304560">
                <a:tc>
                  <a:tcPr anchor="ctr" marL="91440" marR="91440">
                    <a:lnL w="12240">
                      <a:solidFill>
                        <a:srgbClr val="444444"/>
                      </a:solidFill>
                    </a:lnL>
                    <a:lnR w="12240">
                      <a:solidFill>
                        <a:srgbClr val="444444"/>
                      </a:solidFill>
                    </a:lnR>
                    <a:lnT w="12240">
                      <a:solidFill>
                        <a:srgbClr val="444444"/>
                      </a:solidFill>
                    </a:lnT>
                    <a:lnB w="12240">
                      <a:solidFill>
                        <a:srgbClr val="444444"/>
                      </a:solidFill>
                    </a:lnB>
                    <a:solidFill>
                      <a:srgbClr val="0085c3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PPE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444444"/>
                      </a:solidFill>
                    </a:lnL>
                    <a:lnR w="12240">
                      <a:solidFill>
                        <a:srgbClr val="444444"/>
                      </a:solidFill>
                    </a:lnR>
                    <a:lnT w="12240">
                      <a:solidFill>
                        <a:srgbClr val="444444"/>
                      </a:solidFill>
                    </a:lnT>
                    <a:lnB w="12240">
                      <a:solidFill>
                        <a:srgbClr val="444444"/>
                      </a:solidFill>
                    </a:lnB>
                    <a:solidFill>
                      <a:srgbClr val="0085c3"/>
                    </a:solidFill>
                  </a:tcPr>
                </a:tc>
              </a:tr>
              <a:tr h="7002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T77W968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(WWAN)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444444"/>
                      </a:solidFill>
                    </a:lnL>
                    <a:lnR w="12240">
                      <a:solidFill>
                        <a:srgbClr val="444444"/>
                      </a:solidFill>
                    </a:lnR>
                    <a:lnT w="12240">
                      <a:solidFill>
                        <a:srgbClr val="444444"/>
                      </a:solidFill>
                    </a:lnT>
                    <a:lnB w="12240">
                      <a:solidFill>
                        <a:srgbClr val="444444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Jordan(TRC (RTN)),China(NAL)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,Saudi Arabia(CITC),Taiwan(NCC)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,Philippines(NTC),Thailand(Class B)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endParaRPr b="0" lang="en-US" sz="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444444"/>
                      </a:solidFill>
                    </a:lnL>
                    <a:lnR w="12240">
                      <a:solidFill>
                        <a:srgbClr val="444444"/>
                      </a:solidFill>
                    </a:lnR>
                    <a:lnT w="12240">
                      <a:solidFill>
                        <a:srgbClr val="444444"/>
                      </a:solidFill>
                    </a:lnT>
                    <a:lnB w="12240">
                      <a:solidFill>
                        <a:srgbClr val="44444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43028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RFID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444444"/>
                      </a:solidFill>
                    </a:lnL>
                    <a:lnR w="12240">
                      <a:solidFill>
                        <a:srgbClr val="444444"/>
                      </a:solidFill>
                    </a:lnR>
                    <a:lnT w="12240">
                      <a:solidFill>
                        <a:srgbClr val="444444"/>
                      </a:solidFill>
                    </a:lnT>
                    <a:lnB w="12240">
                      <a:solidFill>
                        <a:srgbClr val="444444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Lebanon(TRA/MoT),India(DoT (China))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,Guyana(PUC),Mexico(IFETEL)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,Saint Lucia(NTRC),Moldova(DoC)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,Nicaragua(TELCOR),Zimbabwe(POTRAZ)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,Cambodia(MPTC),Argentina(ENACOM)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,Dominican Republic(INDOTEL)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,South Africa(ICASA)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,Haiti(CONATEL),Solomon Islands(TCSI)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,Bahamas(URCA),Paraguay(CONATEL)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endParaRPr b="0" lang="en-US" sz="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444444"/>
                      </a:solidFill>
                    </a:lnL>
                    <a:lnR w="12240">
                      <a:solidFill>
                        <a:srgbClr val="444444"/>
                      </a:solidFill>
                    </a:lnR>
                    <a:lnT w="12240">
                      <a:solidFill>
                        <a:srgbClr val="444444"/>
                      </a:solidFill>
                    </a:lnT>
                    <a:lnB w="12240">
                      <a:solidFill>
                        <a:srgbClr val="444444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" name="Table 6"/>
          <p:cNvGraphicFramePr/>
          <p:nvPr/>
        </p:nvGraphicFramePr>
        <p:xfrm>
          <a:off x="7205400" y="45720"/>
          <a:ext cx="1830600" cy="914040"/>
        </p:xfrm>
        <a:graphic>
          <a:graphicData uri="http://schemas.openxmlformats.org/drawingml/2006/table">
            <a:tbl>
              <a:tblPr/>
              <a:tblGrid>
                <a:gridCol w="470880"/>
                <a:gridCol w="1359720"/>
              </a:tblGrid>
              <a:tr h="3045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RFD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0c9"/>
                      </a:solidFill>
                    </a:lnL>
                    <a:lnR w="12240">
                      <a:solidFill>
                        <a:srgbClr val="fff0c9"/>
                      </a:solidFill>
                    </a:lnR>
                    <a:lnT w="12240">
                      <a:solidFill>
                        <a:srgbClr val="fff0c9"/>
                      </a:solidFill>
                    </a:lnT>
                    <a:lnB w="12240">
                      <a:solidFill>
                        <a:srgbClr val="fff0c9"/>
                      </a:solidFill>
                    </a:lnB>
                    <a:solidFill>
                      <a:srgbClr val="fff0c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2021/03/24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0c9"/>
                      </a:solidFill>
                    </a:lnL>
                    <a:lnR w="12240">
                      <a:solidFill>
                        <a:srgbClr val="fff0c9"/>
                      </a:solidFill>
                    </a:lnR>
                    <a:lnT w="12240">
                      <a:solidFill>
                        <a:srgbClr val="fff0c9"/>
                      </a:solidFill>
                    </a:lnT>
                    <a:lnB w="12240">
                      <a:solidFill>
                        <a:srgbClr val="fff0c9"/>
                      </a:solidFill>
                    </a:lnB>
                    <a:solidFill>
                      <a:srgbClr val="fff0c9"/>
                    </a:solidFill>
                  </a:tcPr>
                </a:tc>
              </a:tr>
              <a:tr h="3045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RTS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0c9"/>
                      </a:solidFill>
                    </a:lnL>
                    <a:lnR w="12240">
                      <a:solidFill>
                        <a:srgbClr val="fff0c9"/>
                      </a:solidFill>
                    </a:lnR>
                    <a:lnT w="12240">
                      <a:solidFill>
                        <a:srgbClr val="fff0c9"/>
                      </a:solidFill>
                    </a:lnT>
                    <a:lnB w="12240">
                      <a:solidFill>
                        <a:srgbClr val="fff0c9"/>
                      </a:solidFill>
                    </a:lnB>
                    <a:solidFill>
                      <a:srgbClr val="fff0c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2021/04/19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0c9"/>
                      </a:solidFill>
                    </a:lnL>
                    <a:lnR w="12240">
                      <a:solidFill>
                        <a:srgbClr val="fff0c9"/>
                      </a:solidFill>
                    </a:lnR>
                    <a:lnT w="12240">
                      <a:solidFill>
                        <a:srgbClr val="fff0c9"/>
                      </a:solidFill>
                    </a:lnT>
                    <a:lnB w="12240">
                      <a:solidFill>
                        <a:srgbClr val="fff0c9"/>
                      </a:solidFill>
                    </a:lnB>
                    <a:solidFill>
                      <a:srgbClr val="fff0c9"/>
                    </a:solidFill>
                  </a:tcPr>
                </a:tc>
              </a:tr>
              <a:tr h="3049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RTO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0c9"/>
                      </a:solidFill>
                    </a:lnL>
                    <a:lnR w="12240">
                      <a:solidFill>
                        <a:srgbClr val="fff0c9"/>
                      </a:solidFill>
                    </a:lnR>
                    <a:lnT w="12240">
                      <a:solidFill>
                        <a:srgbClr val="fff0c9"/>
                      </a:solidFill>
                    </a:lnT>
                    <a:lnB w="12240">
                      <a:solidFill>
                        <a:srgbClr val="fff0c9"/>
                      </a:solidFill>
                    </a:lnB>
                    <a:solidFill>
                      <a:srgbClr val="fff0c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2021/04/19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0c9"/>
                      </a:solidFill>
                    </a:lnL>
                    <a:lnR w="12240">
                      <a:solidFill>
                        <a:srgbClr val="fff0c9"/>
                      </a:solidFill>
                    </a:lnR>
                    <a:lnT w="12240">
                      <a:solidFill>
                        <a:srgbClr val="fff0c9"/>
                      </a:solidFill>
                    </a:lnT>
                    <a:lnB w="12240">
                      <a:solidFill>
                        <a:srgbClr val="fff0c9"/>
                      </a:solidFill>
                    </a:lnB>
                    <a:solidFill>
                      <a:srgbClr val="fff0c9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Application>LibreOffice/7.3.1.3$Linux_X86_64 LibreOffice_project/30$Build-3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en-US</dc:language>
  <cp:lastModifiedBy/>
  <dcterms:modified xsi:type="dcterms:W3CDTF">2022-03-28T17:53:24Z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