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EE5989-16D9-4D56-BCB8-7F7F0203E3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047622-F73F-4407-9602-163821BD1B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992357-85A6-45E4-8BB0-97AACF5CC5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C7648C-104E-431B-8107-B703896933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7D21C4-3EF6-483D-B1DB-5F88479D39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5E5546-1F82-4059-B298-69DBF65FB2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9AEF83-D0A5-4EA9-BF83-3DF0FF9878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2398F4-74F7-4F28-B1D2-347C01DDBC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309E66-46CC-403B-A4CF-1F851992AB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A09DEA-5DDF-46C3-85EE-7AC7998F52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646002-4332-4982-A318-4C642338B6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0C5F2E-EE42-4352-98D5-5D5B2AB117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D37A50-51E9-4404-AE06-9DB00ABEF7E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" name="TextBox 3"/>
          <p:cNvSpPr/>
          <p:nvPr/>
        </p:nvSpPr>
        <p:spPr>
          <a:xfrm>
            <a:off x="1752480" y="0"/>
            <a:ext cx="56379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Carnoustie Regulatory status summary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43" name="Table 4"/>
          <p:cNvGraphicFramePr/>
          <p:nvPr/>
        </p:nvGraphicFramePr>
        <p:xfrm>
          <a:off x="182880" y="576000"/>
          <a:ext cx="3885480" cy="914040"/>
        </p:xfrm>
        <a:graphic>
          <a:graphicData uri="http://schemas.openxmlformats.org/drawingml/2006/table">
            <a:tbl>
              <a:tblPr/>
              <a:tblGrid>
                <a:gridCol w="838080"/>
                <a:gridCol w="3047760"/>
              </a:tblGrid>
              <a:tr h="457200">
                <a:tc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PPE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0085c3"/>
                    </a:solidFill>
                  </a:tcPr>
                </a:tc>
              </a:tr>
              <a:tr h="457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System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dblStrike">
                          <a:solidFill>
                            <a:srgbClr val="000000"/>
                          </a:solidFill>
                          <a:latin typeface="Calibri"/>
                        </a:rPr>
                        <a:t>Mexico(IFETEL)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,Jordan(TRC (RTN))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,Brazil(ANATEL),Ukraine(TEC+NSoC+RoHS)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,China(NAL),Ecuador(ARCOTEL)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,Saudi Arabia(CITC),Jordan(TRC (RTN))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,Nigeria(NCC),Taiwan(NCC)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,Morocco(ANRT)</a:t>
                      </a:r>
                      <a:r>
                        <a:rPr b="0" lang="en-US" sz="800" spc="-1" strike="sng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Philippines(NTC)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,Azerbaijan(ARRVITN)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,Thailand(Class B),Argentina(ENACOM)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,Chile(SUBTEL),Uzbekistan(Uzbek)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,Zambia(ZICTA),India(BIS)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,Serbia(Kvatet),</a:t>
                      </a:r>
                      <a:r>
                        <a:rPr b="0" lang="en-US" sz="800" spc="-1" strike="dblStrike">
                          <a:solidFill>
                            <a:srgbClr val="000000"/>
                          </a:solidFill>
                          <a:latin typeface="Calibri"/>
                        </a:rPr>
                        <a:t>Moldova(INSM)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,South Africa(NRCS),Armenia/Belarus/Kazakhstan/Russian/Kyrgyzstan(CU)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5"/>
          <p:cNvGraphicFramePr/>
          <p:nvPr/>
        </p:nvGraphicFramePr>
        <p:xfrm>
          <a:off x="182880" y="3931920"/>
          <a:ext cx="3885480" cy="2434680"/>
        </p:xfrm>
        <a:graphic>
          <a:graphicData uri="http://schemas.openxmlformats.org/drawingml/2006/table">
            <a:tbl>
              <a:tblPr/>
              <a:tblGrid>
                <a:gridCol w="838080"/>
                <a:gridCol w="3047760"/>
              </a:tblGrid>
              <a:tr h="304560">
                <a:tc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PPE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0085c3"/>
                    </a:solidFill>
                  </a:tcPr>
                </a:tc>
              </a:tr>
              <a:tr h="700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T77W968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(WWAN)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Jordan(TRC (RTN)),China(NAL)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,Saudi Arabia(CITC),Taiwan(NCC)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,Philippines(NTC),Thailand(Class B)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4302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RFID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Lebanon(TRA/MoT),India(DoT (China))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,Guyana(PUC),Mexico(IFETEL)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,Saint Lucia(NTRC),Moldova(DoC)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,Nicaragua(TELCOR),Zimbabwe(POTRAZ)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,Cambodia(MPTC),Argentina(ENACOM)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,Dominican Republic(INDOTEL)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,South Africa(ICASA)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,Haiti(CONATEL),Solomon Islands(TCSI)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,Bahamas(URCA),Paraguay(CONATEL)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6"/>
          <p:cNvGraphicFramePr/>
          <p:nvPr/>
        </p:nvGraphicFramePr>
        <p:xfrm>
          <a:off x="7205400" y="45720"/>
          <a:ext cx="1830240" cy="913680"/>
        </p:xfrm>
        <a:graphic>
          <a:graphicData uri="http://schemas.openxmlformats.org/drawingml/2006/table">
            <a:tbl>
              <a:tblPr/>
              <a:tblGrid>
                <a:gridCol w="470880"/>
                <a:gridCol w="1359720"/>
              </a:tblGrid>
              <a:tr h="304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RFD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2021/03/24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</a:tr>
              <a:tr h="304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2021/04/19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RTO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2021/04/19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</TotalTime>
  <Application>LibreOffice/7.3.1.3$Linux_X86_64 LibreOffice_project/30$Build-3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2022-03-29T16:28:23Z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