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7419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00"/>
                <a:gridCol w="656700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</a:lnL>
                    <a:lnR w="12700" cap="flat" cmpd="sng" algn="ctr">
                      <a:solidFill>
                        <a:srgbClr val="444444"/>
                      </a:solidFill>
                    </a:lnR>
                    <a:lnT w="12700" cap="flat" cmpd="sng" algn="ctr">
                      <a:solidFill>
                        <a:srgbClr val="444444"/>
                      </a:solidFill>
                    </a:lnT>
                    <a:lnB w="12700" cap="flat" cmpd="sng" algn="ctr">
                      <a:solidFill>
                        <a:srgbClr val="44444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PPE</a:t>
                      </a: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</a:lnL>
                    <a:lnR w="12700" cap="flat" cmpd="sng" algn="ctr">
                      <a:solidFill>
                        <a:srgbClr val="444444"/>
                      </a:solidFill>
                    </a:lnR>
                    <a:lnT w="12700" cap="flat" cmpd="sng" algn="ctr">
                      <a:solidFill>
                        <a:srgbClr val="444444"/>
                      </a:solidFill>
                    </a:lnT>
                    <a:lnB w="12700" cap="flat" cmpd="sng" algn="ctr">
                      <a:solidFill>
                        <a:srgbClr val="444444"/>
                      </a:solidFill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System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</a:lnL>
                    <a:lnR w="12700" cap="flat" cmpd="sng" algn="ctr">
                      <a:solidFill>
                        <a:srgbClr val="444444"/>
                      </a:solidFill>
                    </a:lnR>
                    <a:lnT w="12700" cap="flat" cmpd="sng" algn="ctr">
                      <a:solidFill>
                        <a:srgbClr val="444444"/>
                      </a:solidFill>
                    </a:lnT>
                    <a:lnB w="12700" cap="flat" cmpd="sng" algn="ctr">
                      <a:solidFill>
                        <a:srgbClr val="44444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20</a:t>
                      </a:r>
                    </a:p>
                    <a:p>
                      <a:pPr algn="ctr">
                        <a:defRPr sz="1000"/>
                      </a:pPr>
                      <a:r>
                        <a:t>Mexico(IFETEL),Brazil(ANATEL)
</a:t>
                      </a:r>
                      <a:r>
                        <a:t>,Ukraine(TEC+NSoC+RoHS)
</a:t>
                      </a:r>
                      <a:r>
                        <a:t>,Ecuador(ARCOTEL),Nigeria(NCC)
</a:t>
                      </a:r>
                      <a:r>
                        <a:t>,Morocco(ANRT),Azerbaijan(ARRVITN)
</a:t>
                      </a:r>
                      <a:r>
                        <a:t>,Argentina(ENACOM),Chile(SUBTEL)
</a:t>
                      </a:r>
                      <a:r>
                        <a:t>,Uzbekistan(Uzbek),Zambia(ZICTA)
</a:t>
                      </a:r>
                      <a:r>
                        <a:t>,India(BIS),Serbia(Kvatet)
</a:t>
                      </a:r>
                      <a:r>
                        <a:t>,Moldova(INSM),South Africa(NRCS)
</a:t>
                      </a:r>
                      <a:r>
                        <a:t>,Armenia/Belarus/Kazakhstan/Russian/Kyrgyzstan(CU)
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</a:lnL>
                    <a:lnR w="12700" cap="flat" cmpd="sng" algn="ctr">
                      <a:solidFill>
                        <a:srgbClr val="444444"/>
                      </a:solidFill>
                    </a:lnR>
                    <a:lnT w="12700" cap="flat" cmpd="sng" algn="ctr">
                      <a:solidFill>
                        <a:srgbClr val="444444"/>
                      </a:solidFill>
                    </a:lnT>
                    <a:lnB w="12700" cap="flat" cmpd="sng" algn="ctr">
                      <a:solidFill>
                        <a:srgbClr val="444444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3200400"/>
          <a:ext cx="576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00"/>
                <a:gridCol w="4916000"/>
              </a:tblGrid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</a:lnL>
                    <a:lnR w="12700" cap="flat" cmpd="sng" algn="ctr">
                      <a:solidFill>
                        <a:srgbClr val="444444"/>
                      </a:solidFill>
                    </a:lnR>
                    <a:lnT w="12700" cap="flat" cmpd="sng" algn="ctr">
                      <a:solidFill>
                        <a:srgbClr val="444444"/>
                      </a:solidFill>
                    </a:lnT>
                    <a:lnB w="12700" cap="flat" cmpd="sng" algn="ctr">
                      <a:solidFill>
                        <a:srgbClr val="44444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PPE</a:t>
                      </a: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</a:lnL>
                    <a:lnR w="12700" cap="flat" cmpd="sng" algn="ctr">
                      <a:solidFill>
                        <a:srgbClr val="444444"/>
                      </a:solidFill>
                    </a:lnR>
                    <a:lnT w="12700" cap="flat" cmpd="sng" algn="ctr">
                      <a:solidFill>
                        <a:srgbClr val="444444"/>
                      </a:solidFill>
                    </a:lnT>
                    <a:lnB w="12700" cap="flat" cmpd="sng" algn="ctr">
                      <a:solidFill>
                        <a:srgbClr val="444444"/>
                      </a:solidFill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(WWAN)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</a:lnL>
                    <a:lnR w="12700" cap="flat" cmpd="sng" algn="ctr">
                      <a:solidFill>
                        <a:srgbClr val="444444"/>
                      </a:solidFill>
                    </a:lnR>
                    <a:lnT w="12700" cap="flat" cmpd="sng" algn="ctr">
                      <a:solidFill>
                        <a:srgbClr val="444444"/>
                      </a:solidFill>
                    </a:lnT>
                    <a:lnB w="12700" cap="flat" cmpd="sng" algn="ctr">
                      <a:solidFill>
                        <a:srgbClr val="44444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6</a:t>
                      </a:r>
                    </a:p>
                    <a:p>
                      <a:pPr algn="ctr">
                        <a:defRPr sz="1000"/>
                      </a:pPr>
                      <a:r>
                        <a:t>Jordan(TRC (RTN)),China(NAL)
</a:t>
                      </a:r>
                      <a:r>
                        <a:t>,Saudi Arabia(CITC),Taiwan(NCC)
</a:t>
                      </a:r>
                      <a:r>
                        <a:t>,Philippines(NTC),Thailand(Class B)
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</a:lnL>
                    <a:lnR w="12700" cap="flat" cmpd="sng" algn="ctr">
                      <a:solidFill>
                        <a:srgbClr val="444444"/>
                      </a:solidFill>
                    </a:lnR>
                    <a:lnT w="12700" cap="flat" cmpd="sng" algn="ctr">
                      <a:solidFill>
                        <a:srgbClr val="444444"/>
                      </a:solidFill>
                    </a:lnT>
                    <a:lnB w="12700" cap="flat" cmpd="sng" algn="ctr">
                      <a:solidFill>
                        <a:srgbClr val="444444"/>
                      </a:solidFill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RFID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</a:lnL>
                    <a:lnR w="12700" cap="flat" cmpd="sng" algn="ctr">
                      <a:solidFill>
                        <a:srgbClr val="444444"/>
                      </a:solidFill>
                    </a:lnR>
                    <a:lnT w="12700" cap="flat" cmpd="sng" algn="ctr">
                      <a:solidFill>
                        <a:srgbClr val="444444"/>
                      </a:solidFill>
                    </a:lnT>
                    <a:lnB w="12700" cap="flat" cmpd="sng" algn="ctr">
                      <a:solidFill>
                        <a:srgbClr val="44444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17</a:t>
                      </a:r>
                    </a:p>
                    <a:p>
                      <a:pPr algn="ctr">
                        <a:defRPr sz="1000"/>
                      </a:pPr>
                      <a:r>
                        <a:t>Lebanon(TRA/MoT),India(DoT (China))
</a:t>
                      </a:r>
                      <a:r>
                        <a:t>,Guyana(PUC),Mexico(IFETEL)
</a:t>
                      </a:r>
                      <a:r>
                        <a:t>,Saint Lucia(NTRC),Moldova(DoC)
</a:t>
                      </a:r>
                      <a:r>
                        <a:t>,Nicaragua(TELCOR),Zimbabwe(POTRAZ)
</a:t>
                      </a:r>
                      <a:r>
                        <a:t>,Cambodia(MPTC),Argentina(ENACOM)
</a:t>
                      </a:r>
                      <a:r>
                        <a:t>,Dominican Republic(INDOTEL)
</a:t>
                      </a:r>
                      <a:r>
                        <a:t>,South Africa(ICASA)
</a:t>
                      </a:r>
                      <a:r>
                        <a:t>,Haiti(CONATEL),Solomon Islands(TCSI)
</a:t>
                      </a:r>
                      <a:r>
                        <a:t>,Bahamas(URCA),Paraguay(CONATEL)
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</a:lnL>
                    <a:lnR w="12700" cap="flat" cmpd="sng" algn="ctr">
                      <a:solidFill>
                        <a:srgbClr val="444444"/>
                      </a:solidFill>
                    </a:lnR>
                    <a:lnT w="12700" cap="flat" cmpd="sng" algn="ctr">
                      <a:solidFill>
                        <a:srgbClr val="444444"/>
                      </a:solidFill>
                    </a:lnT>
                    <a:lnB w="12700" cap="flat" cmpd="sng" algn="ctr">
                      <a:solidFill>
                        <a:srgbClr val="444444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