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EE11D6-31A1-4FAE-AEE0-216B51294C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4163EC-2010-4C54-9B11-4398BF8A77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692D51-37DB-413C-8B45-56BCD9CD55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54A456-F87A-4196-982E-6FDF303F3D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787589-513B-4837-84D8-824B7FDA98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EFD214-1BC1-46E1-8336-CB8D2A9449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FB4FB6-A07B-4395-8647-C03CCFC9BB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354211-9B82-4619-85BE-D6A57CA8BA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4BB6D4-BFAD-454D-8C12-0CE7A37DB9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9DFED5-BCC1-446A-BA64-E02BCBDFE1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2A66ED-1A48-4E14-BB36-F7159F47D1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B8BE71-08CF-41EC-8DF0-C0589BE92B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7B170E-571B-4AE5-A398-772EF5606A5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" name="TextBox 3"/>
          <p:cNvSpPr/>
          <p:nvPr/>
        </p:nvSpPr>
        <p:spPr>
          <a:xfrm>
            <a:off x="1752480" y="0"/>
            <a:ext cx="563832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Carnoustie Regulatory status summary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44" name="Table 4"/>
          <p:cNvGraphicFramePr/>
          <p:nvPr/>
        </p:nvGraphicFramePr>
        <p:xfrm>
          <a:off x="182880" y="576000"/>
          <a:ext cx="3885840" cy="914040"/>
        </p:xfrm>
        <a:graphic>
          <a:graphicData uri="http://schemas.openxmlformats.org/drawingml/2006/table">
            <a:tbl>
              <a:tblPr/>
              <a:tblGrid>
                <a:gridCol w="838080"/>
                <a:gridCol w="3047760"/>
              </a:tblGrid>
              <a:tr h="457200">
                <a:tc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PPE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</a:tr>
              <a:tr h="457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System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Mexico(IFETEL),Jordan(TRC (RTN))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,Brazil(ANATEL),Ukraine(TEC+NSoC+RoHS)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,China(NAL),Ecuador(ARCOTEL)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,Saudi Arabia(CITC),Jordan(TRC (RTN))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,Nigeria(NCC),Taiwan(NCC)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,Morocco(ANRT)</a:t>
                      </a:r>
                      <a:r>
                        <a:rPr b="0" lang="en-US" sz="800" spc="-1" strike="sng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800" spc="-1" strike="dblStrike">
                          <a:solidFill>
                            <a:srgbClr val="000000"/>
                          </a:solidFill>
                          <a:latin typeface="Calibri"/>
                        </a:rPr>
                        <a:t>Philippines(NTC)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,Azerbaijan(ARRVITN)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,Thailand(Class B),Argentina(ENACOM)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,Chile(SUBTEL),Uzbekistan(Uzbek)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,Zambia(ZICTA),India(BIS)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en-US" sz="800" spc="-1" strike="dblStrike">
                          <a:solidFill>
                            <a:srgbClr val="000000"/>
                          </a:solidFill>
                          <a:latin typeface="Calibri"/>
                        </a:rPr>
                        <a:t>Serbia(Kvatet)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,Moldova(INSM)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,South Africa(NRCS),Armenia/Belarus/Kazakhstan/Russian/Kyrgyzstan(CU)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5"/>
          <p:cNvGraphicFramePr/>
          <p:nvPr/>
        </p:nvGraphicFramePr>
        <p:xfrm>
          <a:off x="182880" y="3931920"/>
          <a:ext cx="3885840" cy="914040"/>
        </p:xfrm>
        <a:graphic>
          <a:graphicData uri="http://schemas.openxmlformats.org/drawingml/2006/table">
            <a:tbl>
              <a:tblPr/>
              <a:tblGrid>
                <a:gridCol w="838080"/>
                <a:gridCol w="3047760"/>
              </a:tblGrid>
              <a:tr h="304560">
                <a:tc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PPE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0085c3"/>
                    </a:solidFill>
                  </a:tcPr>
                </a:tc>
              </a:tr>
              <a:tr h="700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T77W968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(WWAN)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Jordan(TRC (RTN)),China(NAL)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,Saudi Arabia(CITC),Taiwan(NCC)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,Philippines(NTC),Thailand(Class B)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4302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RFID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Lebanon(TRA/MoT),India(DoT (China))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,Guyana(PUC),Mexico(IFETEL)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,Saint Lucia(NTRC),Moldova(DoC)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,Nicaragua(TELCOR),Zimbabwe(POTRAZ)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,Cambodia(MPTC),Argentina(ENACOM)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,Dominican Republic(INDOTEL)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,South Africa(ICASA)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,Haiti(CONATEL),Solomon Islands(TCSI)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,Bahamas(URCA),Paraguay(CONATEL)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6"/>
          <p:cNvGraphicFramePr/>
          <p:nvPr/>
        </p:nvGraphicFramePr>
        <p:xfrm>
          <a:off x="7205400" y="45720"/>
          <a:ext cx="1830600" cy="914040"/>
        </p:xfrm>
        <a:graphic>
          <a:graphicData uri="http://schemas.openxmlformats.org/drawingml/2006/table">
            <a:tbl>
              <a:tblPr/>
              <a:tblGrid>
                <a:gridCol w="470880"/>
                <a:gridCol w="1359720"/>
              </a:tblGrid>
              <a:tr h="304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RFD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2021/03/24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</a:tr>
              <a:tr h="304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2021/04/19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RTO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2021/04/19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0c9"/>
                      </a:solidFill>
                    </a:lnL>
                    <a:lnR w="12240">
                      <a:solidFill>
                        <a:srgbClr val="fff0c9"/>
                      </a:solidFill>
                    </a:lnR>
                    <a:lnT w="12240">
                      <a:solidFill>
                        <a:srgbClr val="fff0c9"/>
                      </a:solidFill>
                    </a:lnT>
                    <a:lnB w="12240">
                      <a:solidFill>
                        <a:srgbClr val="fff0c9"/>
                      </a:solidFill>
                    </a:lnB>
                    <a:solidFill>
                      <a:srgbClr val="fff0c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Application>LibreOffice/7.3.1.3$Linux_X86_64 LibreOffice_project/30$Build-3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2022-03-29T14:05:24Z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