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Lst>
  <p:notesMasterIdLst>
    <p:notesMasterId r:id="rId41"/>
  </p:notesMasterIdLst>
  <p:sldIdLst>
    <p:sldId id="256" r:id="rId3"/>
    <p:sldId id="258" r:id="rId4"/>
    <p:sldId id="259" r:id="rId5"/>
    <p:sldId id="298" r:id="rId6"/>
    <p:sldId id="299" r:id="rId7"/>
    <p:sldId id="300" r:id="rId8"/>
    <p:sldId id="301" r:id="rId9"/>
    <p:sldId id="302" r:id="rId10"/>
    <p:sldId id="303" r:id="rId11"/>
    <p:sldId id="261" r:id="rId12"/>
    <p:sldId id="262" r:id="rId13"/>
    <p:sldId id="263" r:id="rId14"/>
    <p:sldId id="264" r:id="rId15"/>
    <p:sldId id="265" r:id="rId16"/>
    <p:sldId id="266" r:id="rId17"/>
    <p:sldId id="267" r:id="rId18"/>
    <p:sldId id="268" r:id="rId19"/>
    <p:sldId id="269" r:id="rId20"/>
    <p:sldId id="270" r:id="rId21"/>
    <p:sldId id="271" r:id="rId22"/>
    <p:sldId id="284" r:id="rId23"/>
    <p:sldId id="285" r:id="rId24"/>
    <p:sldId id="288" r:id="rId25"/>
    <p:sldId id="272" r:id="rId26"/>
    <p:sldId id="289" r:id="rId27"/>
    <p:sldId id="275" r:id="rId28"/>
    <p:sldId id="276" r:id="rId29"/>
    <p:sldId id="287" r:id="rId30"/>
    <p:sldId id="293" r:id="rId31"/>
    <p:sldId id="294" r:id="rId32"/>
    <p:sldId id="296" r:id="rId33"/>
    <p:sldId id="295" r:id="rId34"/>
    <p:sldId id="277" r:id="rId35"/>
    <p:sldId id="278" r:id="rId36"/>
    <p:sldId id="281" r:id="rId37"/>
    <p:sldId id="282" r:id="rId38"/>
    <p:sldId id="304" r:id="rId39"/>
    <p:sldId id="283" r:id="rId4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21" autoAdjust="0"/>
  </p:normalViewPr>
  <p:slideViewPr>
    <p:cSldViewPr>
      <p:cViewPr>
        <p:scale>
          <a:sx n="80" d="100"/>
          <a:sy n="80" d="100"/>
        </p:scale>
        <p:origin x="-864" y="5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104\&#25991;&#20214;\&#31532;&#19968;&#27425;&#35347;&#32244;10&#27425;\&#24179;&#22343;&#22294;&#3492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104\&#25991;&#20214;\&#31532;&#19968;&#27425;&#35347;&#32244;10&#27425;\&#24179;&#22343;&#22294;&#3492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esktop\104\&#25991;&#20214;\&#31532;&#19968;&#27425;&#35347;&#32244;10&#27425;\&#24179;&#22343;&#22294;&#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barChart>
        <c:barDir val="col"/>
        <c:grouping val="clustered"/>
        <c:varyColors val="0"/>
        <c:ser>
          <c:idx val="0"/>
          <c:order val="0"/>
          <c:tx>
            <c:v>模型改善前</c:v>
          </c:tx>
          <c:invertIfNegative val="0"/>
          <c:cat>
            <c:strRef>
              <c:f>工作表1!$F$53:$F$55</c:f>
              <c:strCache>
                <c:ptCount val="3"/>
                <c:pt idx="0">
                  <c:v>正面</c:v>
                </c:pt>
                <c:pt idx="1">
                  <c:v>無情緒</c:v>
                </c:pt>
                <c:pt idx="2">
                  <c:v>負面</c:v>
                </c:pt>
              </c:strCache>
            </c:strRef>
          </c:cat>
          <c:val>
            <c:numRef>
              <c:f>工作表1!$G$53:$G$55</c:f>
              <c:numCache>
                <c:formatCode>0.00%</c:formatCode>
                <c:ptCount val="3"/>
                <c:pt idx="0">
                  <c:v>0.49193548387096775</c:v>
                </c:pt>
                <c:pt idx="1">
                  <c:v>0.5089285714285714</c:v>
                </c:pt>
                <c:pt idx="2">
                  <c:v>0.60924369747899154</c:v>
                </c:pt>
              </c:numCache>
            </c:numRef>
          </c:val>
        </c:ser>
        <c:ser>
          <c:idx val="1"/>
          <c:order val="1"/>
          <c:tx>
            <c:v>模型改善後</c:v>
          </c:tx>
          <c:invertIfNegative val="0"/>
          <c:val>
            <c:numRef>
              <c:f>工作表1!$H$73:$H$75</c:f>
              <c:numCache>
                <c:formatCode>0.00%</c:formatCode>
                <c:ptCount val="3"/>
                <c:pt idx="0">
                  <c:v>0.59036144578313254</c:v>
                </c:pt>
                <c:pt idx="1">
                  <c:v>0.34343434343434343</c:v>
                </c:pt>
                <c:pt idx="2">
                  <c:v>0.91134751773049649</c:v>
                </c:pt>
              </c:numCache>
            </c:numRef>
          </c:val>
        </c:ser>
        <c:dLbls>
          <c:showLegendKey val="0"/>
          <c:showVal val="0"/>
          <c:showCatName val="0"/>
          <c:showSerName val="0"/>
          <c:showPercent val="0"/>
          <c:showBubbleSize val="0"/>
        </c:dLbls>
        <c:gapWidth val="150"/>
        <c:axId val="210814976"/>
        <c:axId val="202084864"/>
      </c:barChart>
      <c:catAx>
        <c:axId val="210814976"/>
        <c:scaling>
          <c:orientation val="minMax"/>
        </c:scaling>
        <c:delete val="0"/>
        <c:axPos val="b"/>
        <c:majorTickMark val="out"/>
        <c:minorTickMark val="none"/>
        <c:tickLblPos val="nextTo"/>
        <c:crossAx val="202084864"/>
        <c:crosses val="autoZero"/>
        <c:auto val="1"/>
        <c:lblAlgn val="ctr"/>
        <c:lblOffset val="100"/>
        <c:noMultiLvlLbl val="0"/>
      </c:catAx>
      <c:valAx>
        <c:axId val="202084864"/>
        <c:scaling>
          <c:orientation val="minMax"/>
        </c:scaling>
        <c:delete val="0"/>
        <c:axPos val="l"/>
        <c:majorGridlines/>
        <c:numFmt formatCode="0.00%" sourceLinked="1"/>
        <c:majorTickMark val="out"/>
        <c:minorTickMark val="none"/>
        <c:tickLblPos val="nextTo"/>
        <c:crossAx val="210814976"/>
        <c:crosses val="autoZero"/>
        <c:crossBetween val="between"/>
      </c:valAx>
    </c:plotArea>
    <c:legend>
      <c:legendPos val="r"/>
      <c:layout/>
      <c:overlay val="0"/>
    </c:legend>
    <c:plotVisOnly val="1"/>
    <c:dispBlanksAs val="gap"/>
    <c:showDLblsOverMax val="0"/>
  </c:chart>
  <c:txPr>
    <a:bodyPr/>
    <a:lstStyle/>
    <a:p>
      <a:pPr>
        <a:defRPr sz="1800"/>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barChart>
        <c:barDir val="col"/>
        <c:grouping val="clustered"/>
        <c:varyColors val="0"/>
        <c:ser>
          <c:idx val="0"/>
          <c:order val="0"/>
          <c:tx>
            <c:v>模型改善前</c:v>
          </c:tx>
          <c:invertIfNegative val="0"/>
          <c:cat>
            <c:strRef>
              <c:f>工作表1!$F$53:$F$55</c:f>
              <c:strCache>
                <c:ptCount val="3"/>
                <c:pt idx="0">
                  <c:v>正面</c:v>
                </c:pt>
                <c:pt idx="1">
                  <c:v>無情緒</c:v>
                </c:pt>
                <c:pt idx="2">
                  <c:v>負面</c:v>
                </c:pt>
              </c:strCache>
            </c:strRef>
          </c:cat>
          <c:val>
            <c:numRef>
              <c:f>工作表1!$Q$53:$Q$55</c:f>
              <c:numCache>
                <c:formatCode>0.00%</c:formatCode>
                <c:ptCount val="3"/>
                <c:pt idx="0">
                  <c:v>0.64890000000000003</c:v>
                </c:pt>
                <c:pt idx="1">
                  <c:v>0.58160000000000001</c:v>
                </c:pt>
                <c:pt idx="2">
                  <c:v>0.49320000000000003</c:v>
                </c:pt>
              </c:numCache>
            </c:numRef>
          </c:val>
        </c:ser>
        <c:ser>
          <c:idx val="1"/>
          <c:order val="1"/>
          <c:tx>
            <c:v>模型改善後</c:v>
          </c:tx>
          <c:invertIfNegative val="0"/>
          <c:cat>
            <c:strRef>
              <c:f>工作表1!$F$53:$F$55</c:f>
              <c:strCache>
                <c:ptCount val="3"/>
                <c:pt idx="0">
                  <c:v>正面</c:v>
                </c:pt>
                <c:pt idx="1">
                  <c:v>無情緒</c:v>
                </c:pt>
                <c:pt idx="2">
                  <c:v>負面</c:v>
                </c:pt>
              </c:strCache>
            </c:strRef>
          </c:cat>
          <c:val>
            <c:numRef>
              <c:f>工作表1!$R$53:$R$55</c:f>
              <c:numCache>
                <c:formatCode>0.00%</c:formatCode>
                <c:ptCount val="3"/>
                <c:pt idx="0">
                  <c:v>1</c:v>
                </c:pt>
                <c:pt idx="1">
                  <c:v>0.6623</c:v>
                </c:pt>
                <c:pt idx="2">
                  <c:v>0.55630000000000002</c:v>
                </c:pt>
              </c:numCache>
            </c:numRef>
          </c:val>
        </c:ser>
        <c:dLbls>
          <c:showLegendKey val="0"/>
          <c:showVal val="0"/>
          <c:showCatName val="0"/>
          <c:showSerName val="0"/>
          <c:showPercent val="0"/>
          <c:showBubbleSize val="0"/>
        </c:dLbls>
        <c:gapWidth val="150"/>
        <c:axId val="211787776"/>
        <c:axId val="202087168"/>
      </c:barChart>
      <c:catAx>
        <c:axId val="211787776"/>
        <c:scaling>
          <c:orientation val="minMax"/>
        </c:scaling>
        <c:delete val="0"/>
        <c:axPos val="b"/>
        <c:majorTickMark val="out"/>
        <c:minorTickMark val="none"/>
        <c:tickLblPos val="nextTo"/>
        <c:crossAx val="202087168"/>
        <c:crosses val="autoZero"/>
        <c:auto val="1"/>
        <c:lblAlgn val="ctr"/>
        <c:lblOffset val="100"/>
        <c:noMultiLvlLbl val="0"/>
      </c:catAx>
      <c:valAx>
        <c:axId val="202087168"/>
        <c:scaling>
          <c:orientation val="minMax"/>
        </c:scaling>
        <c:delete val="0"/>
        <c:axPos val="l"/>
        <c:majorGridlines/>
        <c:numFmt formatCode="0.00%" sourceLinked="1"/>
        <c:majorTickMark val="out"/>
        <c:minorTickMark val="none"/>
        <c:tickLblPos val="nextTo"/>
        <c:crossAx val="211787776"/>
        <c:crosses val="autoZero"/>
        <c:crossBetween val="between"/>
      </c:valAx>
    </c:plotArea>
    <c:legend>
      <c:legendPos val="r"/>
      <c:layout/>
      <c:overlay val="0"/>
    </c:legend>
    <c:plotVisOnly val="1"/>
    <c:dispBlanksAs val="gap"/>
    <c:showDLblsOverMax val="0"/>
  </c:chart>
  <c:txPr>
    <a:bodyPr/>
    <a:lstStyle/>
    <a:p>
      <a:pPr>
        <a:defRPr sz="1800"/>
      </a:pPr>
      <a:endParaRPr lang="zh-TW"/>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barChart>
        <c:barDir val="col"/>
        <c:grouping val="clustered"/>
        <c:varyColors val="0"/>
        <c:ser>
          <c:idx val="1"/>
          <c:order val="0"/>
          <c:tx>
            <c:strRef>
              <c:f>工作表1!$L$52</c:f>
              <c:strCache>
                <c:ptCount val="1"/>
                <c:pt idx="0">
                  <c:v>模型改善前</c:v>
                </c:pt>
              </c:strCache>
            </c:strRef>
          </c:tx>
          <c:invertIfNegative val="0"/>
          <c:cat>
            <c:strRef>
              <c:f>工作表1!$K$53</c:f>
              <c:strCache>
                <c:ptCount val="1"/>
                <c:pt idx="0">
                  <c:v>準確率</c:v>
                </c:pt>
              </c:strCache>
            </c:strRef>
          </c:cat>
          <c:val>
            <c:numRef>
              <c:f>工作表1!$L$53</c:f>
              <c:numCache>
                <c:formatCode>0.00%</c:formatCode>
                <c:ptCount val="1"/>
                <c:pt idx="0">
                  <c:v>0.53859999999999997</c:v>
                </c:pt>
              </c:numCache>
            </c:numRef>
          </c:val>
        </c:ser>
        <c:ser>
          <c:idx val="0"/>
          <c:order val="1"/>
          <c:tx>
            <c:strRef>
              <c:f>工作表1!$M$52</c:f>
              <c:strCache>
                <c:ptCount val="1"/>
                <c:pt idx="0">
                  <c:v>模型改善後</c:v>
                </c:pt>
              </c:strCache>
            </c:strRef>
          </c:tx>
          <c:invertIfNegative val="0"/>
          <c:cat>
            <c:strRef>
              <c:f>工作表1!$K$53</c:f>
              <c:strCache>
                <c:ptCount val="1"/>
                <c:pt idx="0">
                  <c:v>準確率</c:v>
                </c:pt>
              </c:strCache>
            </c:strRef>
          </c:cat>
          <c:val>
            <c:numRef>
              <c:f>工作表1!$M$53</c:f>
              <c:numCache>
                <c:formatCode>0.00%</c:formatCode>
                <c:ptCount val="1"/>
                <c:pt idx="0">
                  <c:v>0.61350000000000005</c:v>
                </c:pt>
              </c:numCache>
            </c:numRef>
          </c:val>
        </c:ser>
        <c:dLbls>
          <c:showLegendKey val="0"/>
          <c:showVal val="0"/>
          <c:showCatName val="0"/>
          <c:showSerName val="0"/>
          <c:showPercent val="0"/>
          <c:showBubbleSize val="0"/>
        </c:dLbls>
        <c:gapWidth val="150"/>
        <c:axId val="211790336"/>
        <c:axId val="173409408"/>
      </c:barChart>
      <c:catAx>
        <c:axId val="211790336"/>
        <c:scaling>
          <c:orientation val="minMax"/>
        </c:scaling>
        <c:delete val="0"/>
        <c:axPos val="b"/>
        <c:numFmt formatCode="0.00%" sourceLinked="1"/>
        <c:majorTickMark val="out"/>
        <c:minorTickMark val="none"/>
        <c:tickLblPos val="nextTo"/>
        <c:crossAx val="173409408"/>
        <c:crosses val="autoZero"/>
        <c:auto val="1"/>
        <c:lblAlgn val="ctr"/>
        <c:lblOffset val="100"/>
        <c:noMultiLvlLbl val="0"/>
      </c:catAx>
      <c:valAx>
        <c:axId val="173409408"/>
        <c:scaling>
          <c:orientation val="minMax"/>
        </c:scaling>
        <c:delete val="0"/>
        <c:axPos val="l"/>
        <c:majorGridlines/>
        <c:numFmt formatCode="0.00%" sourceLinked="1"/>
        <c:majorTickMark val="out"/>
        <c:minorTickMark val="none"/>
        <c:tickLblPos val="nextTo"/>
        <c:crossAx val="211790336"/>
        <c:crosses val="autoZero"/>
        <c:crossBetween val="between"/>
      </c:valAx>
    </c:plotArea>
    <c:legend>
      <c:legendPos val="r"/>
      <c:layout/>
      <c:overlay val="0"/>
    </c:legend>
    <c:plotVisOnly val="1"/>
    <c:dispBlanksAs val="gap"/>
    <c:showDLblsOverMax val="0"/>
  </c:chart>
  <c:txPr>
    <a:bodyPr/>
    <a:lstStyle/>
    <a:p>
      <a:pPr>
        <a:defRPr sz="1800"/>
      </a:pPr>
      <a:endParaRPr lang="zh-TW"/>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B71E7F-0540-40AE-AC4D-5C443805C4F1}" type="datetimeFigureOut">
              <a:rPr lang="zh-TW" altLang="en-US" smtClean="0"/>
              <a:t>2016/10/14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48E26-ECF3-4E4F-9EB4-94FA8E695D5B}" type="slidenum">
              <a:rPr lang="zh-TW" altLang="en-US" smtClean="0"/>
              <a:t>‹#›</a:t>
            </a:fld>
            <a:endParaRPr lang="zh-TW" altLang="en-US"/>
          </a:p>
        </p:txBody>
      </p:sp>
    </p:spTree>
    <p:extLst>
      <p:ext uri="{BB962C8B-B14F-4D97-AF65-F5344CB8AC3E}">
        <p14:creationId xmlns:p14="http://schemas.microsoft.com/office/powerpoint/2010/main" val="3784167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8D1B616-508A-4176-BCD2-C21834258382}" type="slidenum">
              <a:rPr lang="zh-TW" altLang="en-US" smtClean="0"/>
              <a:t>4</a:t>
            </a:fld>
            <a:endParaRPr lang="zh-TW" altLang="en-US"/>
          </a:p>
        </p:txBody>
      </p:sp>
    </p:spTree>
    <p:extLst>
      <p:ext uri="{BB962C8B-B14F-4D97-AF65-F5344CB8AC3E}">
        <p14:creationId xmlns:p14="http://schemas.microsoft.com/office/powerpoint/2010/main" val="917554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標楷體" pitchFamily="65" charset="-120"/>
                <a:ea typeface="標楷體" pitchFamily="65" charset="-120"/>
              </a:rPr>
              <a:t>新留言</a:t>
            </a:r>
            <a:r>
              <a:rPr lang="en-US" altLang="zh-TW" sz="1200" dirty="0" smtClean="0">
                <a:latin typeface="標楷體" pitchFamily="65" charset="-120"/>
                <a:ea typeface="標楷體" pitchFamily="65" charset="-120"/>
              </a:rPr>
              <a:t>:</a:t>
            </a:r>
            <a:r>
              <a:rPr lang="zh-TW" altLang="en-US" sz="1200" dirty="0" smtClean="0">
                <a:latin typeface="標楷體" pitchFamily="65" charset="-120"/>
                <a:ea typeface="標楷體" pitchFamily="65" charset="-120"/>
              </a:rPr>
              <a:t>非模型中的</a:t>
            </a:r>
            <a:r>
              <a:rPr lang="en-US" altLang="zh-TW" sz="1200" dirty="0" smtClean="0">
                <a:latin typeface="標楷體" pitchFamily="65" charset="-120"/>
                <a:ea typeface="標楷體" pitchFamily="65" charset="-120"/>
              </a:rPr>
              <a:t>20%</a:t>
            </a:r>
            <a:r>
              <a:rPr lang="zh-TW" altLang="en-US" sz="1200" dirty="0" smtClean="0">
                <a:latin typeface="標楷體" pitchFamily="65" charset="-120"/>
                <a:ea typeface="標楷體" pitchFamily="65" charset="-120"/>
              </a:rPr>
              <a:t>測試語料，來源為資料庫，是沒經過</a:t>
            </a:r>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32</a:t>
            </a:fld>
            <a:endParaRPr lang="zh-TW" altLang="en-US"/>
          </a:p>
        </p:txBody>
      </p:sp>
    </p:spTree>
    <p:extLst>
      <p:ext uri="{BB962C8B-B14F-4D97-AF65-F5344CB8AC3E}">
        <p14:creationId xmlns:p14="http://schemas.microsoft.com/office/powerpoint/2010/main" val="1831638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9-4~9-10</a:t>
            </a:r>
            <a:endParaRPr lang="zh-TW" altLang="en-US"/>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36</a:t>
            </a:fld>
            <a:endParaRPr lang="zh-TW" altLang="en-US"/>
          </a:p>
        </p:txBody>
      </p:sp>
    </p:spTree>
    <p:extLst>
      <p:ext uri="{BB962C8B-B14F-4D97-AF65-F5344CB8AC3E}">
        <p14:creationId xmlns:p14="http://schemas.microsoft.com/office/powerpoint/2010/main" val="4099736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希望未來能增加更多的人物，以增加情緒辭典中的詞彙量，幫助系統對於文本的情緒判斷更加準確</a:t>
            </a:r>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37</a:t>
            </a:fld>
            <a:endParaRPr lang="zh-TW" altLang="en-US"/>
          </a:p>
        </p:txBody>
      </p:sp>
    </p:spTree>
    <p:extLst>
      <p:ext uri="{BB962C8B-B14F-4D97-AF65-F5344CB8AC3E}">
        <p14:creationId xmlns:p14="http://schemas.microsoft.com/office/powerpoint/2010/main" val="183163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21</a:t>
            </a:fld>
            <a:endParaRPr lang="zh-TW" altLang="en-US"/>
          </a:p>
        </p:txBody>
      </p:sp>
    </p:spTree>
    <p:extLst>
      <p:ext uri="{BB962C8B-B14F-4D97-AF65-F5344CB8AC3E}">
        <p14:creationId xmlns:p14="http://schemas.microsoft.com/office/powerpoint/2010/main" val="228145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有這些差別是因為對象一抓取正面的文章最多因此判斷出來正面也較準確，對象二抓取無情緒文章最多因此判斷出來無情緒也較準確</a:t>
            </a:r>
          </a:p>
          <a:p>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24</a:t>
            </a:fld>
            <a:endParaRPr lang="zh-TW" altLang="en-US"/>
          </a:p>
        </p:txBody>
      </p:sp>
    </p:spTree>
    <p:extLst>
      <p:ext uri="{BB962C8B-B14F-4D97-AF65-F5344CB8AC3E}">
        <p14:creationId xmlns:p14="http://schemas.microsoft.com/office/powerpoint/2010/main" val="44158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觀察重要的時事所得出的結果，例如小燈泡被殺害的事件，觀察留言之後把一些特殊的詞彙加入</a:t>
            </a:r>
            <a:r>
              <a:rPr lang="en-US" altLang="zh-TW" dirty="0" smtClean="0"/>
              <a:t>(</a:t>
            </a:r>
            <a:r>
              <a:rPr lang="zh-TW" altLang="en-US" dirty="0" smtClean="0"/>
              <a:t>女童、割喉</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25</a:t>
            </a:fld>
            <a:endParaRPr lang="zh-TW" altLang="en-US"/>
          </a:p>
        </p:txBody>
      </p:sp>
    </p:spTree>
    <p:extLst>
      <p:ext uri="{BB962C8B-B14F-4D97-AF65-F5344CB8AC3E}">
        <p14:creationId xmlns:p14="http://schemas.microsoft.com/office/powerpoint/2010/main" val="194393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對第一種比較方式</a:t>
            </a:r>
            <a:r>
              <a:rPr lang="en-US" altLang="zh-TW" dirty="0" smtClean="0"/>
              <a:t>(</a:t>
            </a:r>
            <a:r>
              <a:rPr lang="zh-TW" altLang="en-US" dirty="0" smtClean="0"/>
              <a:t>情緒詞彙加權結果</a:t>
            </a:r>
            <a:r>
              <a:rPr lang="en-US" altLang="zh-TW" dirty="0" smtClean="0"/>
              <a:t>)</a:t>
            </a:r>
            <a:r>
              <a:rPr lang="zh-TW" altLang="en-US" dirty="0" smtClean="0"/>
              <a:t>和新增詞彙後做為比較</a:t>
            </a:r>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26</a:t>
            </a:fld>
            <a:endParaRPr lang="zh-TW" altLang="en-US"/>
          </a:p>
        </p:txBody>
      </p:sp>
    </p:spTree>
    <p:extLst>
      <p:ext uri="{BB962C8B-B14F-4D97-AF65-F5344CB8AC3E}">
        <p14:creationId xmlns:p14="http://schemas.microsoft.com/office/powerpoint/2010/main" val="426324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因為對象一當時負的留言較少，加完詞彙後負面提升的百分比也比較多，對象一當時正的留言較少，加完詞彙後正面提升的百分比也比較多</a:t>
            </a:r>
            <a:endParaRPr lang="en-US" altLang="zh-TW" dirty="0" smtClean="0"/>
          </a:p>
          <a:p>
            <a:r>
              <a:rPr lang="zh-TW" altLang="en-US" dirty="0" smtClean="0"/>
              <a:t>對兩者來說準確率都是上升的</a:t>
            </a:r>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27</a:t>
            </a:fld>
            <a:endParaRPr lang="zh-TW" altLang="en-US"/>
          </a:p>
        </p:txBody>
      </p:sp>
    </p:spTree>
    <p:extLst>
      <p:ext uri="{BB962C8B-B14F-4D97-AF65-F5344CB8AC3E}">
        <p14:creationId xmlns:p14="http://schemas.microsoft.com/office/powerpoint/2010/main" val="4061309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在下一頁為大家做說明</a:t>
            </a:r>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29</a:t>
            </a:fld>
            <a:endParaRPr lang="zh-TW" altLang="en-US"/>
          </a:p>
        </p:txBody>
      </p:sp>
    </p:spTree>
    <p:extLst>
      <p:ext uri="{BB962C8B-B14F-4D97-AF65-F5344CB8AC3E}">
        <p14:creationId xmlns:p14="http://schemas.microsoft.com/office/powerpoint/2010/main" val="313777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調和</a:t>
            </a:r>
            <a:r>
              <a:rPr lang="en-US" altLang="zh-TW" dirty="0" smtClean="0"/>
              <a:t>:</a:t>
            </a:r>
            <a:r>
              <a:rPr lang="zh-TW" altLang="en-US" dirty="0" smtClean="0"/>
              <a:t>正面略微下降，但是負面和無情緒上升的百分比分別為</a:t>
            </a:r>
            <a:r>
              <a:rPr lang="en-US" altLang="zh-TW" dirty="0" smtClean="0"/>
              <a:t>9.82%</a:t>
            </a:r>
            <a:r>
              <a:rPr lang="zh-TW" altLang="en-US" dirty="0" smtClean="0"/>
              <a:t>和</a:t>
            </a:r>
            <a:r>
              <a:rPr lang="en-US" altLang="zh-TW" dirty="0" smtClean="0"/>
              <a:t>11.02%</a:t>
            </a:r>
            <a:r>
              <a:rPr lang="zh-TW" altLang="en-US" dirty="0" smtClean="0"/>
              <a:t>，整體準確率上升</a:t>
            </a:r>
            <a:r>
              <a:rPr lang="en-US" altLang="zh-TW" dirty="0" smtClean="0"/>
              <a:t>1.3%</a:t>
            </a:r>
            <a:r>
              <a:rPr lang="zh-TW" altLang="en-US" dirty="0" smtClean="0"/>
              <a:t>，因此回饋機制對於系統判斷留言情緒是有幫助的</a:t>
            </a:r>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30</a:t>
            </a:fld>
            <a:endParaRPr lang="zh-TW" altLang="en-US"/>
          </a:p>
        </p:txBody>
      </p:sp>
    </p:spTree>
    <p:extLst>
      <p:ext uri="{BB962C8B-B14F-4D97-AF65-F5344CB8AC3E}">
        <p14:creationId xmlns:p14="http://schemas.microsoft.com/office/powerpoint/2010/main" val="125704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標楷體" pitchFamily="65" charset="-120"/>
                <a:ea typeface="標楷體" pitchFamily="65" charset="-120"/>
              </a:rPr>
              <a:t>新留言</a:t>
            </a:r>
            <a:r>
              <a:rPr lang="en-US" altLang="zh-TW" sz="1200" dirty="0" smtClean="0">
                <a:latin typeface="標楷體" pitchFamily="65" charset="-120"/>
                <a:ea typeface="標楷體" pitchFamily="65" charset="-120"/>
              </a:rPr>
              <a:t>:</a:t>
            </a:r>
            <a:r>
              <a:rPr lang="zh-TW" altLang="en-US" sz="1200" dirty="0" smtClean="0">
                <a:latin typeface="標楷體" pitchFamily="65" charset="-120"/>
                <a:ea typeface="標楷體" pitchFamily="65" charset="-120"/>
              </a:rPr>
              <a:t>非模型中的</a:t>
            </a:r>
            <a:r>
              <a:rPr lang="en-US" altLang="zh-TW" sz="1200" dirty="0" smtClean="0">
                <a:latin typeface="標楷體" pitchFamily="65" charset="-120"/>
                <a:ea typeface="標楷體" pitchFamily="65" charset="-120"/>
              </a:rPr>
              <a:t>20%</a:t>
            </a:r>
            <a:r>
              <a:rPr lang="zh-TW" altLang="en-US" sz="1200" dirty="0" smtClean="0">
                <a:latin typeface="標楷體" pitchFamily="65" charset="-120"/>
                <a:ea typeface="標楷體" pitchFamily="65" charset="-120"/>
              </a:rPr>
              <a:t>測試語料，來源為資料</a:t>
            </a:r>
            <a:endParaRPr lang="zh-TW" altLang="en-US" dirty="0"/>
          </a:p>
        </p:txBody>
      </p:sp>
      <p:sp>
        <p:nvSpPr>
          <p:cNvPr id="4" name="投影片編號版面配置區 3"/>
          <p:cNvSpPr>
            <a:spLocks noGrp="1"/>
          </p:cNvSpPr>
          <p:nvPr>
            <p:ph type="sldNum" sz="quarter" idx="10"/>
          </p:nvPr>
        </p:nvSpPr>
        <p:spPr/>
        <p:txBody>
          <a:bodyPr/>
          <a:lstStyle/>
          <a:p>
            <a:fld id="{88E48E26-ECF3-4E4F-9EB4-94FA8E695D5B}" type="slidenum">
              <a:rPr lang="zh-TW" altLang="en-US" smtClean="0"/>
              <a:t>31</a:t>
            </a:fld>
            <a:endParaRPr lang="zh-TW" altLang="en-US"/>
          </a:p>
        </p:txBody>
      </p:sp>
    </p:spTree>
    <p:extLst>
      <p:ext uri="{BB962C8B-B14F-4D97-AF65-F5344CB8AC3E}">
        <p14:creationId xmlns:p14="http://schemas.microsoft.com/office/powerpoint/2010/main" val="1831638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49101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按一下以編輯母片標題樣式</a:t>
            </a:r>
            <a:endParaRPr lang="zh-CN" altLang="en-US"/>
          </a:p>
        </p:txBody>
      </p:sp>
      <p:sp>
        <p:nvSpPr>
          <p:cNvPr id="3" name="竖排文字占位符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Tree>
    <p:extLst>
      <p:ext uri="{BB962C8B-B14F-4D97-AF65-F5344CB8AC3E}">
        <p14:creationId xmlns:p14="http://schemas.microsoft.com/office/powerpoint/2010/main" val="7477280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Tree>
    <p:extLst>
      <p:ext uri="{BB962C8B-B14F-4D97-AF65-F5344CB8AC3E}">
        <p14:creationId xmlns:p14="http://schemas.microsoft.com/office/powerpoint/2010/main" val="356137747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標題投影片">
    <p:spTree>
      <p:nvGrpSpPr>
        <p:cNvPr id="1" name=""/>
        <p:cNvGrpSpPr/>
        <p:nvPr/>
      </p:nvGrpSpPr>
      <p:grpSpPr>
        <a:xfrm>
          <a:off x="0" y="0"/>
          <a:ext cx="0" cy="0"/>
          <a:chOff x="0" y="0"/>
          <a:chExt cx="0" cy="0"/>
        </a:xfrm>
      </p:grpSpPr>
      <p:sp>
        <p:nvSpPr>
          <p:cNvPr id="8198" name="Rectangle 6"/>
          <p:cNvSpPr>
            <a:spLocks noGrp="1" noChangeArrowheads="1"/>
          </p:cNvSpPr>
          <p:nvPr>
            <p:ph type="subTitle" idx="1"/>
          </p:nvPr>
        </p:nvSpPr>
        <p:spPr>
          <a:xfrm>
            <a:off x="3429000" y="5029200"/>
            <a:ext cx="5715000" cy="609600"/>
          </a:xfrm>
          <a:extLst>
            <a:ext uri="{909E8E84-426E-40DD-AFC4-6F175D3DCCD1}">
              <a14:hiddenFill xmlns:a14="http://schemas.microsoft.com/office/drawing/2010/main">
                <a:solidFill>
                  <a:schemeClr val="accent1"/>
                </a:solidFill>
              </a14:hiddenFill>
            </a:ext>
          </a:extLst>
        </p:spPr>
        <p:txBody>
          <a:bodyPr/>
          <a:lstStyle>
            <a:lvl1pPr marL="0" indent="0" algn="ctr">
              <a:buFontTx/>
              <a:buNone/>
              <a:defRPr sz="2000">
                <a:solidFill>
                  <a:schemeClr val="bg1"/>
                </a:solidFill>
              </a:defRPr>
            </a:lvl1pPr>
          </a:lstStyle>
          <a:p>
            <a:pPr lvl="0"/>
            <a:r>
              <a:rPr lang="zh-TW" altLang="en-US" noProof="0" smtClean="0"/>
              <a:t>按一下以編輯母片副標題樣式</a:t>
            </a:r>
            <a:endParaRPr lang="en-US" altLang="en-US" noProof="0" smtClean="0"/>
          </a:p>
        </p:txBody>
      </p:sp>
      <p:sp>
        <p:nvSpPr>
          <p:cNvPr id="8197" name="Rectangle 5"/>
          <p:cNvSpPr>
            <a:spLocks noGrp="1" noChangeArrowheads="1"/>
          </p:cNvSpPr>
          <p:nvPr>
            <p:ph type="ctrTitle"/>
          </p:nvPr>
        </p:nvSpPr>
        <p:spPr>
          <a:xfrm>
            <a:off x="3429000" y="3581400"/>
            <a:ext cx="5715000" cy="1470025"/>
          </a:xfrm>
          <a:solidFill>
            <a:schemeClr val="bg1"/>
          </a:solidFill>
          <a:extLst>
            <a:ext uri="{91240B29-F687-4F45-9708-019B960494DF}">
              <a14:hiddenLine xmlns:a14="http://schemas.microsoft.com/office/drawing/2010/main" w="9525" algn="ctr">
                <a:solidFill>
                  <a:schemeClr val="tx1"/>
                </a:solidFill>
                <a:miter lim="800000"/>
                <a:headEnd/>
                <a:tailEnd/>
              </a14:hiddenLine>
            </a:ext>
          </a:extLst>
        </p:spPr>
        <p:txBody>
          <a:bodyPr lIns="91440" anchor="t"/>
          <a:lstStyle>
            <a:lvl1pPr algn="ctr">
              <a:spcBef>
                <a:spcPct val="20000"/>
              </a:spcBef>
              <a:defRPr sz="4000" b="1">
                <a:solidFill>
                  <a:srgbClr val="FCAB1A"/>
                </a:solidFill>
                <a:latin typeface="Verdana" panose="020B0604030504040204" pitchFamily="34" charset="0"/>
              </a:defRPr>
            </a:lvl1pPr>
          </a:lstStyle>
          <a:p>
            <a:pPr lvl="0"/>
            <a:r>
              <a:rPr lang="zh-TW" altLang="en-US" noProof="0" smtClean="0"/>
              <a:t>按一下以編輯母片標題樣式</a:t>
            </a:r>
            <a:endParaRPr lang="en-US" altLang="en-US" noProof="0" smtClean="0"/>
          </a:p>
        </p:txBody>
      </p:sp>
    </p:spTree>
    <p:extLst>
      <p:ext uri="{BB962C8B-B14F-4D97-AF65-F5344CB8AC3E}">
        <p14:creationId xmlns:p14="http://schemas.microsoft.com/office/powerpoint/2010/main" val="3185110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TW" altLang="en-US" smtClean="0"/>
              <a:t>按一下以編輯母片標題樣式</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zh-TW" altLang="en-US" smtClean="0"/>
              <a:t>按一下以編輯母片標題樣式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zh-TW" altLang="en-US" smtClean="0"/>
              <a:t>按一下以編輯母片標題樣式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TW" altLang="en-US" smtClean="0"/>
              <a:t>按一下以編輯母片文字樣式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按一下以編輯母片標題樣式</a:t>
            </a:r>
            <a:endParaRPr lang="zh-CN" altLang="en-US"/>
          </a:p>
        </p:txBody>
      </p:sp>
      <p:sp>
        <p:nvSpPr>
          <p:cNvPr id="3" name="内容占位符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Tree>
    <p:extLst>
      <p:ext uri="{BB962C8B-B14F-4D97-AF65-F5344CB8AC3E}">
        <p14:creationId xmlns:p14="http://schemas.microsoft.com/office/powerpoint/2010/main" val="240518634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TW" altLang="en-US" smtClean="0"/>
              <a:t>按一下以編輯母片標題樣式</a:t>
            </a:r>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标题幻灯片">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4910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33186672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按一下以編輯母片標題樣式</a:t>
            </a:r>
            <a:endParaRPr lang="zh-CN" altLang="en-US"/>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Tree>
    <p:extLst>
      <p:ext uri="{BB962C8B-B14F-4D97-AF65-F5344CB8AC3E}">
        <p14:creationId xmlns:p14="http://schemas.microsoft.com/office/powerpoint/2010/main" val="30540402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Tree>
    <p:extLst>
      <p:ext uri="{BB962C8B-B14F-4D97-AF65-F5344CB8AC3E}">
        <p14:creationId xmlns:p14="http://schemas.microsoft.com/office/powerpoint/2010/main" val="135718728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按一下以編輯母片標題樣式</a:t>
            </a:r>
            <a:endParaRPr lang="zh-CN" altLang="en-US"/>
          </a:p>
        </p:txBody>
      </p:sp>
    </p:spTree>
    <p:extLst>
      <p:ext uri="{BB962C8B-B14F-4D97-AF65-F5344CB8AC3E}">
        <p14:creationId xmlns:p14="http://schemas.microsoft.com/office/powerpoint/2010/main" val="35087228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514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1160917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76120132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457200" y="1484313"/>
            <a:ext cx="8229600" cy="46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7"/>
          <p:cNvSpPr>
            <a:spLocks noChangeArrowheads="1"/>
          </p:cNvSpPr>
          <p:nvPr/>
        </p:nvSpPr>
        <p:spPr bwMode="auto">
          <a:xfrm>
            <a:off x="468313" y="363538"/>
            <a:ext cx="1389062" cy="349250"/>
          </a:xfrm>
          <a:prstGeom prst="rect">
            <a:avLst/>
          </a:prstGeom>
          <a:gradFill rotWithShape="1">
            <a:gsLst>
              <a:gs pos="0">
                <a:srgbClr val="FFFFFF"/>
              </a:gs>
              <a:gs pos="100000">
                <a:srgbClr val="DDDDDD"/>
              </a:gs>
            </a:gsLst>
            <a:lin ang="0" scaled="1"/>
          </a:gradFill>
          <a:ln w="9525">
            <a:solidFill>
              <a:srgbClr val="969696"/>
            </a:solidFill>
            <a:prstDash val="dash"/>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defRPr/>
            </a:pPr>
            <a:r>
              <a:rPr lang="de-DE" altLang="en-US" sz="1400" b="1" smtClean="0">
                <a:ea typeface="华文细黑" pitchFamily="2" charset="-122"/>
              </a:rPr>
              <a:t>LOGO</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p:transition>
  <p:txStyles>
    <p:title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itchFamily="34" charset="0"/>
          <a:ea typeface="黑体" pitchFamily="2" charset="-122"/>
        </a:defRPr>
      </a:lvl2pPr>
      <a:lvl3pPr algn="r" rtl="0" eaLnBrk="1" fontAlgn="base" hangingPunct="1">
        <a:spcBef>
          <a:spcPct val="0"/>
        </a:spcBef>
        <a:spcAft>
          <a:spcPct val="0"/>
        </a:spcAft>
        <a:defRPr sz="2800">
          <a:solidFill>
            <a:schemeClr val="bg1"/>
          </a:solidFill>
          <a:latin typeface="Arial" pitchFamily="34" charset="0"/>
          <a:ea typeface="黑体" pitchFamily="2" charset="-122"/>
        </a:defRPr>
      </a:lvl3pPr>
      <a:lvl4pPr algn="r" rtl="0" eaLnBrk="1" fontAlgn="base" hangingPunct="1">
        <a:spcBef>
          <a:spcPct val="0"/>
        </a:spcBef>
        <a:spcAft>
          <a:spcPct val="0"/>
        </a:spcAft>
        <a:defRPr sz="2800">
          <a:solidFill>
            <a:schemeClr val="bg1"/>
          </a:solidFill>
          <a:latin typeface="Arial" pitchFamily="34" charset="0"/>
          <a:ea typeface="黑体" pitchFamily="2" charset="-122"/>
        </a:defRPr>
      </a:lvl4pPr>
      <a:lvl5pPr algn="r" rtl="0" eaLnBrk="1" fontAlgn="base" hangingPunct="1">
        <a:spcBef>
          <a:spcPct val="0"/>
        </a:spcBef>
        <a:spcAft>
          <a:spcPct val="0"/>
        </a:spcAft>
        <a:defRPr sz="2800">
          <a:solidFill>
            <a:schemeClr val="bg1"/>
          </a:solidFill>
          <a:latin typeface="Arial"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10/14/2016</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fade/>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833913"/>
            <a:ext cx="9289032" cy="1569660"/>
          </a:xfrm>
          <a:prstGeom prst="rect">
            <a:avLst/>
          </a:prstGeom>
          <a:noFill/>
        </p:spPr>
        <p:txBody>
          <a:bodyPr wrap="square" rtlCol="0">
            <a:spAutoFit/>
          </a:bodyPr>
          <a:lstStyle/>
          <a:p>
            <a:pPr algn="ctr"/>
            <a:r>
              <a:rPr lang="zh-TW" altLang="zh-TW" sz="4800" dirty="0">
                <a:solidFill>
                  <a:schemeClr val="bg1"/>
                </a:solidFill>
                <a:latin typeface="標楷體" pitchFamily="65" charset="-120"/>
                <a:ea typeface="標楷體" pitchFamily="65" charset="-120"/>
              </a:rPr>
              <a:t>情緒分析系統之研究</a:t>
            </a:r>
            <a:r>
              <a:rPr lang="zh-TW" altLang="zh-TW" sz="4800" dirty="0" smtClean="0">
                <a:solidFill>
                  <a:schemeClr val="bg1"/>
                </a:solidFill>
                <a:latin typeface="標楷體" pitchFamily="65" charset="-120"/>
                <a:ea typeface="標楷體" pitchFamily="65" charset="-120"/>
              </a:rPr>
              <a:t>－</a:t>
            </a:r>
            <a:endParaRPr lang="en-US" altLang="zh-TW" sz="4800" dirty="0" smtClean="0">
              <a:solidFill>
                <a:schemeClr val="bg1"/>
              </a:solidFill>
              <a:latin typeface="標楷體" pitchFamily="65" charset="-120"/>
              <a:ea typeface="標楷體" pitchFamily="65" charset="-120"/>
            </a:endParaRPr>
          </a:p>
          <a:p>
            <a:pPr algn="ctr"/>
            <a:r>
              <a:rPr lang="zh-TW" altLang="zh-TW" sz="4800" dirty="0" smtClean="0">
                <a:solidFill>
                  <a:schemeClr val="bg1"/>
                </a:solidFill>
                <a:latin typeface="標楷體" pitchFamily="65" charset="-120"/>
                <a:ea typeface="標楷體" pitchFamily="65" charset="-120"/>
              </a:rPr>
              <a:t>以</a:t>
            </a:r>
            <a:r>
              <a:rPr lang="zh-TW" altLang="zh-TW" sz="4800" dirty="0">
                <a:solidFill>
                  <a:schemeClr val="bg1"/>
                </a:solidFill>
                <a:latin typeface="標楷體" pitchFamily="65" charset="-120"/>
                <a:ea typeface="標楷體" pitchFamily="65" charset="-120"/>
              </a:rPr>
              <a:t>臉書粉絲團為例</a:t>
            </a:r>
            <a:endParaRPr lang="zh-TW" altLang="en-US" sz="4800" dirty="0">
              <a:solidFill>
                <a:schemeClr val="bg1"/>
              </a:solidFill>
              <a:latin typeface="標楷體" pitchFamily="65" charset="-120"/>
              <a:ea typeface="標楷體" pitchFamily="65" charset="-120"/>
            </a:endParaRPr>
          </a:p>
        </p:txBody>
      </p:sp>
      <p:sp>
        <p:nvSpPr>
          <p:cNvPr id="4" name="文字方塊 3"/>
          <p:cNvSpPr txBox="1"/>
          <p:nvPr/>
        </p:nvSpPr>
        <p:spPr>
          <a:xfrm>
            <a:off x="9533" y="4869160"/>
            <a:ext cx="5400600" cy="1200329"/>
          </a:xfrm>
          <a:prstGeom prst="rect">
            <a:avLst/>
          </a:prstGeom>
          <a:noFill/>
        </p:spPr>
        <p:txBody>
          <a:bodyPr wrap="square" rtlCol="0">
            <a:spAutoFit/>
          </a:bodyPr>
          <a:lstStyle/>
          <a:p>
            <a:r>
              <a:rPr lang="zh-TW" altLang="en-US" sz="2400" dirty="0" smtClean="0">
                <a:latin typeface="標楷體" pitchFamily="65" charset="-120"/>
                <a:ea typeface="標楷體" pitchFamily="65" charset="-120"/>
              </a:rPr>
              <a:t>組別</a:t>
            </a:r>
            <a:r>
              <a:rPr lang="zh-TW" altLang="en-US" sz="2400" dirty="0">
                <a:latin typeface="標楷體" pitchFamily="65" charset="-120"/>
                <a:ea typeface="標楷體" pitchFamily="65" charset="-120"/>
              </a:rPr>
              <a:t>：</a:t>
            </a:r>
            <a:r>
              <a:rPr lang="zh-TW" altLang="en-US" sz="2400" dirty="0" smtClean="0">
                <a:latin typeface="標楷體" pitchFamily="65" charset="-120"/>
                <a:ea typeface="標楷體" pitchFamily="65" charset="-120"/>
              </a:rPr>
              <a:t>第</a:t>
            </a:r>
            <a:r>
              <a:rPr lang="en-US" altLang="zh-TW" sz="2400" dirty="0" smtClean="0">
                <a:latin typeface="標楷體" pitchFamily="65" charset="-120"/>
                <a:ea typeface="標楷體" pitchFamily="65" charset="-120"/>
              </a:rPr>
              <a:t>20</a:t>
            </a:r>
            <a:r>
              <a:rPr lang="zh-TW" altLang="en-US" sz="2400" dirty="0" smtClean="0">
                <a:latin typeface="標楷體" pitchFamily="65" charset="-120"/>
                <a:ea typeface="標楷體" pitchFamily="65" charset="-120"/>
              </a:rPr>
              <a:t>組</a:t>
            </a:r>
            <a:endParaRPr lang="en-US" altLang="zh-TW" sz="2400" dirty="0" smtClean="0">
              <a:latin typeface="標楷體" pitchFamily="65" charset="-120"/>
              <a:ea typeface="標楷體" pitchFamily="65" charset="-120"/>
            </a:endParaRPr>
          </a:p>
          <a:p>
            <a:r>
              <a:rPr lang="zh-TW" altLang="en-US" sz="2400" dirty="0">
                <a:latin typeface="標楷體" pitchFamily="65" charset="-120"/>
                <a:ea typeface="標楷體" pitchFamily="65" charset="-120"/>
              </a:rPr>
              <a:t>指導</a:t>
            </a:r>
            <a:r>
              <a:rPr lang="zh-TW" altLang="en-US" sz="2400" dirty="0" smtClean="0">
                <a:latin typeface="標楷體" pitchFamily="65" charset="-120"/>
                <a:ea typeface="標楷體" pitchFamily="65" charset="-120"/>
              </a:rPr>
              <a:t>老師：王</a:t>
            </a:r>
            <a:r>
              <a:rPr lang="zh-TW" altLang="en-US" sz="2400" dirty="0">
                <a:latin typeface="標楷體" pitchFamily="65" charset="-120"/>
                <a:ea typeface="標楷體" pitchFamily="65" charset="-120"/>
              </a:rPr>
              <a:t>豐緒</a:t>
            </a:r>
            <a:endParaRPr lang="en-US" altLang="zh-TW" sz="2400" dirty="0" smtClean="0">
              <a:latin typeface="標楷體" pitchFamily="65" charset="-120"/>
              <a:ea typeface="標楷體" pitchFamily="65" charset="-120"/>
            </a:endParaRPr>
          </a:p>
          <a:p>
            <a:r>
              <a:rPr lang="zh-TW" altLang="en-US" sz="2400" dirty="0" smtClean="0">
                <a:latin typeface="標楷體" pitchFamily="65" charset="-120"/>
                <a:ea typeface="標楷體" pitchFamily="65" charset="-120"/>
              </a:rPr>
              <a:t>組員：周彥佑、陳勁瑋、張皓博</a:t>
            </a:r>
            <a:endParaRPr lang="zh-TW" altLang="en-US" sz="2400" dirty="0">
              <a:latin typeface="標楷體" pitchFamily="65" charset="-120"/>
              <a:ea typeface="標楷體" pitchFamily="65" charset="-120"/>
            </a:endParaRPr>
          </a:p>
        </p:txBody>
      </p:sp>
    </p:spTree>
    <p:extLst>
      <p:ext uri="{BB962C8B-B14F-4D97-AF65-F5344CB8AC3E}">
        <p14:creationId xmlns:p14="http://schemas.microsoft.com/office/powerpoint/2010/main" val="174302579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844824"/>
            <a:ext cx="8226660" cy="3240360"/>
          </a:xfrm>
        </p:spPr>
        <p:txBody>
          <a:bodyPr/>
          <a:lstStyle/>
          <a:p>
            <a:pPr algn="l"/>
            <a:r>
              <a:rPr lang="zh-TW" altLang="en-US" sz="3200" dirty="0">
                <a:solidFill>
                  <a:schemeClr val="tx1"/>
                </a:solidFill>
                <a:latin typeface="標楷體" pitchFamily="65" charset="-120"/>
                <a:ea typeface="標楷體" pitchFamily="65" charset="-120"/>
              </a:rPr>
              <a:t>二</a:t>
            </a:r>
            <a:r>
              <a:rPr lang="zh-TW" altLang="en-US" sz="3200" dirty="0" smtClean="0">
                <a:solidFill>
                  <a:schemeClr val="tx1"/>
                </a:solidFill>
                <a:latin typeface="標楷體" pitchFamily="65" charset="-120"/>
                <a:ea typeface="標楷體" pitchFamily="65" charset="-120"/>
              </a:rPr>
              <a:t>、使用工具</a:t>
            </a:r>
            <a:endParaRPr lang="en-US" altLang="zh-TW" sz="3200" dirty="0" smtClean="0">
              <a:solidFill>
                <a:schemeClr val="tx1"/>
              </a:solidFill>
              <a:latin typeface="標楷體" pitchFamily="65" charset="-120"/>
              <a:ea typeface="標楷體" pitchFamily="65" charset="-120"/>
            </a:endParaRPr>
          </a:p>
          <a:p>
            <a:pPr algn="l"/>
            <a:endParaRPr lang="en-US" altLang="zh-TW" sz="3200" dirty="0" smtClean="0">
              <a:solidFill>
                <a:schemeClr val="tx1"/>
              </a:solidFill>
              <a:latin typeface="標楷體" pitchFamily="65" charset="-120"/>
              <a:ea typeface="標楷體" pitchFamily="65" charset="-120"/>
            </a:endParaRPr>
          </a:p>
          <a:p>
            <a:pPr marL="457200" indent="-457200" algn="l">
              <a:buFont typeface="Arial" pitchFamily="34" charset="0"/>
              <a:buChar char="•"/>
            </a:pPr>
            <a:r>
              <a:rPr lang="en-US" altLang="zh-TW" sz="2800" dirty="0" smtClean="0">
                <a:solidFill>
                  <a:schemeClr val="tx1"/>
                </a:solidFill>
                <a:latin typeface="Times New Roman" pitchFamily="18" charset="0"/>
                <a:ea typeface="標楷體" pitchFamily="65" charset="-120"/>
                <a:cs typeface="Times New Roman" pitchFamily="18" charset="0"/>
              </a:rPr>
              <a:t>Python</a:t>
            </a:r>
            <a:r>
              <a:rPr lang="zh-TW" altLang="en-US" sz="2800" dirty="0" smtClean="0">
                <a:solidFill>
                  <a:schemeClr val="tx1"/>
                </a:solidFill>
                <a:latin typeface="Times New Roman" pitchFamily="18" charset="0"/>
                <a:ea typeface="標楷體" pitchFamily="65" charset="-120"/>
                <a:cs typeface="Times New Roman" pitchFamily="18" charset="0"/>
              </a:rPr>
              <a:t>負責</a:t>
            </a:r>
            <a:r>
              <a:rPr lang="zh-TW" altLang="zh-TW" sz="2800" dirty="0" smtClean="0">
                <a:solidFill>
                  <a:schemeClr val="tx1"/>
                </a:solidFill>
                <a:latin typeface="標楷體" pitchFamily="65" charset="-120"/>
                <a:ea typeface="標楷體" pitchFamily="65" charset="-120"/>
              </a:rPr>
              <a:t>資料抓取</a:t>
            </a:r>
            <a:endParaRPr lang="en-US" altLang="zh-TW"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TW" sz="2800" dirty="0" smtClean="0">
              <a:solidFill>
                <a:schemeClr val="tx1"/>
              </a:solidFill>
              <a:latin typeface="標楷體" pitchFamily="65" charset="-120"/>
              <a:ea typeface="標楷體" pitchFamily="65" charset="-120"/>
            </a:endParaRPr>
          </a:p>
          <a:p>
            <a:pPr marL="457200" indent="-457200" algn="l">
              <a:buFont typeface="Arial" pitchFamily="34" charset="0"/>
              <a:buChar char="•"/>
            </a:pPr>
            <a:r>
              <a:rPr lang="en-US" altLang="zh-TW" sz="2800" dirty="0">
                <a:solidFill>
                  <a:schemeClr val="tx1"/>
                </a:solidFill>
                <a:latin typeface="Times New Roman" pitchFamily="18" charset="0"/>
                <a:ea typeface="標楷體" pitchFamily="65" charset="-120"/>
                <a:cs typeface="Times New Roman" pitchFamily="18" charset="0"/>
              </a:rPr>
              <a:t>R</a:t>
            </a:r>
            <a:r>
              <a:rPr lang="zh-TW" altLang="en-US" sz="2800" dirty="0" smtClean="0">
                <a:solidFill>
                  <a:schemeClr val="tx1"/>
                </a:solidFill>
                <a:latin typeface="標楷體" pitchFamily="65" charset="-120"/>
                <a:ea typeface="標楷體" pitchFamily="65" charset="-120"/>
              </a:rPr>
              <a:t>語言</a:t>
            </a:r>
            <a:r>
              <a:rPr lang="zh-TW" altLang="en-US" sz="2800" dirty="0">
                <a:solidFill>
                  <a:schemeClr val="tx1"/>
                </a:solidFill>
                <a:latin typeface="標楷體" pitchFamily="65" charset="-120"/>
                <a:ea typeface="標楷體" pitchFamily="65" charset="-120"/>
              </a:rPr>
              <a:t>負責</a:t>
            </a:r>
            <a:r>
              <a:rPr lang="zh-CN" altLang="zh-TW" sz="2800" dirty="0" smtClean="0">
                <a:solidFill>
                  <a:schemeClr val="tx1"/>
                </a:solidFill>
                <a:latin typeface="標楷體" pitchFamily="65" charset="-120"/>
                <a:ea typeface="標楷體" pitchFamily="65" charset="-120"/>
              </a:rPr>
              <a:t>資料分析</a:t>
            </a: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r>
              <a:rPr lang="en-US" altLang="zh-TW" sz="2800" dirty="0">
                <a:solidFill>
                  <a:schemeClr val="tx1"/>
                </a:solidFill>
                <a:latin typeface="Times New Roman" pitchFamily="18" charset="0"/>
                <a:ea typeface="標楷體" pitchFamily="65" charset="-120"/>
                <a:cs typeface="Times New Roman" pitchFamily="18" charset="0"/>
              </a:rPr>
              <a:t>PHP</a:t>
            </a:r>
            <a:r>
              <a:rPr lang="zh-CN" altLang="zh-TW" sz="2800" dirty="0">
                <a:solidFill>
                  <a:schemeClr val="tx1"/>
                </a:solidFill>
                <a:latin typeface="Times New Roman" pitchFamily="18" charset="0"/>
                <a:ea typeface="標楷體" pitchFamily="65" charset="-120"/>
                <a:cs typeface="Times New Roman" pitchFamily="18" charset="0"/>
              </a:rPr>
              <a:t>、</a:t>
            </a:r>
            <a:r>
              <a:rPr lang="en-US" altLang="zh-TW" sz="2800" dirty="0">
                <a:solidFill>
                  <a:schemeClr val="tx1"/>
                </a:solidFill>
                <a:latin typeface="Times New Roman" pitchFamily="18" charset="0"/>
                <a:ea typeface="標楷體" pitchFamily="65" charset="-120"/>
                <a:cs typeface="Times New Roman" pitchFamily="18" charset="0"/>
              </a:rPr>
              <a:t>Html</a:t>
            </a:r>
            <a:r>
              <a:rPr lang="zh-CN" altLang="zh-TW" sz="2800" dirty="0">
                <a:solidFill>
                  <a:schemeClr val="tx1"/>
                </a:solidFill>
                <a:latin typeface="Times New Roman" pitchFamily="18" charset="0"/>
                <a:ea typeface="標楷體" pitchFamily="65" charset="-120"/>
                <a:cs typeface="Times New Roman" pitchFamily="18" charset="0"/>
              </a:rPr>
              <a:t>、</a:t>
            </a:r>
            <a:r>
              <a:rPr lang="en-US" altLang="zh-TW" sz="2800" dirty="0" err="1" smtClean="0">
                <a:solidFill>
                  <a:schemeClr val="tx1"/>
                </a:solidFill>
                <a:latin typeface="Times New Roman" pitchFamily="18" charset="0"/>
                <a:ea typeface="標楷體" pitchFamily="65" charset="-120"/>
                <a:cs typeface="Times New Roman" pitchFamily="18" charset="0"/>
              </a:rPr>
              <a:t>Javascript</a:t>
            </a:r>
            <a:r>
              <a:rPr lang="zh-TW" altLang="en-US" sz="2800" dirty="0" smtClean="0">
                <a:solidFill>
                  <a:schemeClr val="tx1"/>
                </a:solidFill>
                <a:latin typeface="標楷體" pitchFamily="65" charset="-120"/>
                <a:ea typeface="標楷體" pitchFamily="65" charset="-120"/>
              </a:rPr>
              <a:t>網站開發工具</a:t>
            </a: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TW" sz="2800" dirty="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322355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844824"/>
            <a:ext cx="8226660" cy="3240360"/>
          </a:xfrm>
        </p:spPr>
        <p:txBody>
          <a:bodyPr/>
          <a:lstStyle/>
          <a:p>
            <a:pPr algn="l"/>
            <a:r>
              <a:rPr lang="zh-TW" altLang="en-US" sz="3200" dirty="0">
                <a:solidFill>
                  <a:schemeClr val="tx1"/>
                </a:solidFill>
                <a:latin typeface="標楷體" pitchFamily="65" charset="-120"/>
                <a:ea typeface="標楷體" pitchFamily="65" charset="-120"/>
              </a:rPr>
              <a:t>三</a:t>
            </a:r>
            <a:r>
              <a:rPr lang="zh-TW" altLang="en-US" sz="3200" dirty="0" smtClean="0">
                <a:solidFill>
                  <a:schemeClr val="tx1"/>
                </a:solidFill>
              </a:rPr>
              <a:t>、</a:t>
            </a:r>
            <a:r>
              <a:rPr lang="zh-TW" altLang="zh-TW" sz="3200" dirty="0">
                <a:solidFill>
                  <a:schemeClr val="tx1"/>
                </a:solidFill>
                <a:latin typeface="標楷體" pitchFamily="65" charset="-120"/>
                <a:ea typeface="標楷體" pitchFamily="65" charset="-120"/>
              </a:rPr>
              <a:t>語料</a:t>
            </a:r>
            <a:r>
              <a:rPr lang="zh-TW" altLang="zh-TW" sz="3200" dirty="0" smtClean="0">
                <a:solidFill>
                  <a:schemeClr val="tx1"/>
                </a:solidFill>
                <a:latin typeface="標楷體" pitchFamily="65" charset="-120"/>
                <a:ea typeface="標楷體" pitchFamily="65" charset="-120"/>
              </a:rPr>
              <a:t>收集</a:t>
            </a:r>
            <a:endParaRPr lang="en-US" altLang="zh-TW" sz="32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r>
              <a:rPr lang="zh-TW" altLang="en-US" sz="2800" dirty="0" smtClean="0">
                <a:solidFill>
                  <a:schemeClr val="tx1"/>
                </a:solidFill>
                <a:latin typeface="標楷體" pitchFamily="65" charset="-120"/>
                <a:ea typeface="標楷體" pitchFamily="65" charset="-120"/>
              </a:rPr>
              <a:t>政治人物</a:t>
            </a:r>
            <a:r>
              <a:rPr lang="zh-CN" altLang="zh-TW" sz="2800" dirty="0" smtClean="0">
                <a:solidFill>
                  <a:schemeClr val="tx1"/>
                </a:solidFill>
                <a:latin typeface="標楷體" pitchFamily="65" charset="-120"/>
                <a:ea typeface="標楷體" pitchFamily="65" charset="-120"/>
              </a:rPr>
              <a:t>臉</a:t>
            </a:r>
            <a:r>
              <a:rPr lang="zh-CN" altLang="zh-TW" sz="2800" dirty="0">
                <a:solidFill>
                  <a:schemeClr val="tx1"/>
                </a:solidFill>
                <a:latin typeface="標楷體" pitchFamily="65" charset="-120"/>
                <a:ea typeface="標楷體" pitchFamily="65" charset="-120"/>
              </a:rPr>
              <a:t>書粉絲團</a:t>
            </a:r>
            <a:r>
              <a:rPr lang="zh-TW" altLang="zh-TW" sz="2800" dirty="0">
                <a:solidFill>
                  <a:schemeClr val="tx1"/>
                </a:solidFill>
                <a:latin typeface="標楷體" pitchFamily="65" charset="-120"/>
                <a:ea typeface="標楷體" pitchFamily="65" charset="-120"/>
              </a:rPr>
              <a:t>文章</a:t>
            </a:r>
            <a:r>
              <a:rPr lang="zh-TW" altLang="zh-TW" sz="2800">
                <a:solidFill>
                  <a:schemeClr val="tx1"/>
                </a:solidFill>
                <a:latin typeface="標楷體" pitchFamily="65" charset="-120"/>
                <a:ea typeface="標楷體" pitchFamily="65" charset="-120"/>
              </a:rPr>
              <a:t>之</a:t>
            </a:r>
            <a:r>
              <a:rPr lang="zh-TW" altLang="zh-TW" sz="2800" smtClean="0">
                <a:solidFill>
                  <a:schemeClr val="tx1"/>
                </a:solidFill>
                <a:latin typeface="標楷體" pitchFamily="65" charset="-120"/>
                <a:ea typeface="標楷體" pitchFamily="65" charset="-120"/>
              </a:rPr>
              <a:t>留言</a:t>
            </a:r>
            <a:r>
              <a:rPr lang="zh-CN" altLang="zh-TW" sz="2800" smtClean="0">
                <a:solidFill>
                  <a:schemeClr val="tx1"/>
                </a:solidFill>
                <a:latin typeface="標楷體" pitchFamily="65" charset="-120"/>
                <a:ea typeface="標楷體" pitchFamily="65" charset="-120"/>
              </a:rPr>
              <a:t>擷取</a:t>
            </a:r>
            <a:r>
              <a:rPr lang="zh-CN" altLang="zh-TW" sz="2800" dirty="0">
                <a:solidFill>
                  <a:schemeClr val="tx1"/>
                </a:solidFill>
                <a:latin typeface="標楷體" pitchFamily="65" charset="-120"/>
                <a:ea typeface="標楷體" pitchFamily="65" charset="-120"/>
              </a:rPr>
              <a:t>下來作為</a:t>
            </a:r>
            <a:r>
              <a:rPr lang="zh-CN" altLang="zh-TW" sz="2800" dirty="0" smtClean="0">
                <a:solidFill>
                  <a:schemeClr val="tx1"/>
                </a:solidFill>
                <a:latin typeface="標楷體" pitchFamily="65" charset="-120"/>
                <a:ea typeface="標楷體" pitchFamily="65" charset="-120"/>
              </a:rPr>
              <a:t>語料庫</a:t>
            </a:r>
            <a:endParaRPr lang="en-US" altLang="zh-CN" sz="2800" dirty="0" smtClean="0">
              <a:solidFill>
                <a:schemeClr val="tx1"/>
              </a:solidFill>
              <a:latin typeface="標楷體" pitchFamily="65" charset="-120"/>
              <a:ea typeface="標楷體" pitchFamily="65" charset="-120"/>
            </a:endParaRPr>
          </a:p>
          <a:p>
            <a:pPr algn="l"/>
            <a:endParaRPr lang="en-US" altLang="zh-TW" sz="2800" dirty="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598401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772816"/>
            <a:ext cx="8226660" cy="3240360"/>
          </a:xfrm>
        </p:spPr>
        <p:txBody>
          <a:bodyPr/>
          <a:lstStyle/>
          <a:p>
            <a:pPr algn="l"/>
            <a:r>
              <a:rPr lang="zh-TW" altLang="en-US" sz="3200" dirty="0">
                <a:solidFill>
                  <a:schemeClr val="tx1"/>
                </a:solidFill>
                <a:latin typeface="標楷體" pitchFamily="65" charset="-120"/>
                <a:ea typeface="標楷體" pitchFamily="65" charset="-120"/>
              </a:rPr>
              <a:t>三</a:t>
            </a:r>
            <a:r>
              <a:rPr lang="zh-TW" altLang="en-US" sz="3200" dirty="0" smtClean="0">
                <a:solidFill>
                  <a:schemeClr val="tx1"/>
                </a:solidFill>
              </a:rPr>
              <a:t>、</a:t>
            </a:r>
            <a:r>
              <a:rPr lang="zh-TW" altLang="zh-TW" sz="3200" dirty="0">
                <a:solidFill>
                  <a:schemeClr val="tx1"/>
                </a:solidFill>
                <a:latin typeface="標楷體" pitchFamily="65" charset="-120"/>
                <a:ea typeface="標楷體" pitchFamily="65" charset="-120"/>
              </a:rPr>
              <a:t>語料收集</a:t>
            </a:r>
            <a:endParaRPr lang="en-US" altLang="zh-TW" sz="32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TW" sz="2800" dirty="0">
              <a:solidFill>
                <a:schemeClr val="tx1"/>
              </a:solidFill>
              <a:latin typeface="標楷體" pitchFamily="65" charset="-120"/>
              <a:ea typeface="標楷體" pitchFamily="65" charset="-120"/>
            </a:endParaRPr>
          </a:p>
        </p:txBody>
      </p:sp>
      <p:pic>
        <p:nvPicPr>
          <p:cNvPr id="6" name="圖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48880"/>
            <a:ext cx="3960000" cy="4320000"/>
          </a:xfrm>
          <a:prstGeom prst="rect">
            <a:avLst/>
          </a:prstGeom>
          <a:noFill/>
        </p:spPr>
      </p:pic>
      <p:pic>
        <p:nvPicPr>
          <p:cNvPr id="7" name="圖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5120" y="2348880"/>
            <a:ext cx="3960000" cy="4320000"/>
          </a:xfrm>
          <a:prstGeom prst="rect">
            <a:avLst/>
          </a:prstGeom>
          <a:noFill/>
        </p:spPr>
      </p:pic>
    </p:spTree>
    <p:extLst>
      <p:ext uri="{BB962C8B-B14F-4D97-AF65-F5344CB8AC3E}">
        <p14:creationId xmlns:p14="http://schemas.microsoft.com/office/powerpoint/2010/main" val="1462705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772816"/>
            <a:ext cx="8226660" cy="3240360"/>
          </a:xfrm>
        </p:spPr>
        <p:txBody>
          <a:bodyPr/>
          <a:lstStyle/>
          <a:p>
            <a:pPr algn="l"/>
            <a:r>
              <a:rPr lang="zh-TW" altLang="en-US" sz="3200" dirty="0" smtClean="0">
                <a:solidFill>
                  <a:schemeClr val="tx1"/>
                </a:solidFill>
                <a:latin typeface="標楷體" pitchFamily="65" charset="-120"/>
                <a:ea typeface="標楷體" pitchFamily="65" charset="-120"/>
              </a:rPr>
              <a:t>四、</a:t>
            </a:r>
            <a:r>
              <a:rPr lang="zh-TW" altLang="zh-TW" sz="3200" dirty="0">
                <a:solidFill>
                  <a:schemeClr val="tx1"/>
                </a:solidFill>
                <a:latin typeface="標楷體" pitchFamily="65" charset="-120"/>
                <a:ea typeface="標楷體" pitchFamily="65" charset="-120"/>
              </a:rPr>
              <a:t>前處理與人工標記</a:t>
            </a:r>
            <a:r>
              <a:rPr lang="zh-TW" altLang="zh-TW" sz="3200" dirty="0" smtClean="0">
                <a:solidFill>
                  <a:schemeClr val="tx1"/>
                </a:solidFill>
                <a:latin typeface="標楷體" pitchFamily="65" charset="-120"/>
                <a:ea typeface="標楷體" pitchFamily="65" charset="-120"/>
              </a:rPr>
              <a:t>文章</a:t>
            </a:r>
            <a:endParaRPr lang="en-US" altLang="zh-TW" sz="3200" dirty="0" smtClean="0">
              <a:solidFill>
                <a:schemeClr val="tx1"/>
              </a:solidFill>
              <a:latin typeface="標楷體" pitchFamily="65" charset="-120"/>
              <a:ea typeface="標楷體" pitchFamily="65" charset="-120"/>
            </a:endParaRPr>
          </a:p>
          <a:p>
            <a:pPr algn="l"/>
            <a:endParaRPr lang="en-US" altLang="zh-TW" sz="3200" dirty="0" smtClean="0">
              <a:solidFill>
                <a:schemeClr val="tx1"/>
              </a:solidFill>
              <a:latin typeface="標楷體" pitchFamily="65" charset="-120"/>
              <a:ea typeface="標楷體" pitchFamily="65" charset="-120"/>
            </a:endParaRPr>
          </a:p>
          <a:p>
            <a:pPr marL="457200" indent="-457200" algn="l">
              <a:buFont typeface="Arial" pitchFamily="34" charset="0"/>
              <a:buChar char="•"/>
            </a:pPr>
            <a:r>
              <a:rPr lang="zh-TW" altLang="zh-TW" sz="2800" dirty="0">
                <a:solidFill>
                  <a:schemeClr val="tx1"/>
                </a:solidFill>
                <a:latin typeface="標楷體" pitchFamily="65" charset="-120"/>
                <a:ea typeface="標楷體" pitchFamily="65" charset="-120"/>
              </a:rPr>
              <a:t>將留言</a:t>
            </a:r>
            <a:r>
              <a:rPr lang="zh-TW" altLang="zh-TW" sz="2800" dirty="0" smtClean="0">
                <a:solidFill>
                  <a:schemeClr val="tx1"/>
                </a:solidFill>
                <a:latin typeface="標楷體" pitchFamily="65" charset="-120"/>
                <a:ea typeface="標楷體" pitchFamily="65" charset="-120"/>
              </a:rPr>
              <a:t>中英文</a:t>
            </a:r>
            <a:r>
              <a:rPr lang="zh-TW" altLang="zh-TW" sz="2800" dirty="0">
                <a:solidFill>
                  <a:schemeClr val="tx1"/>
                </a:solidFill>
                <a:latin typeface="標楷體" pitchFamily="65" charset="-120"/>
                <a:ea typeface="標楷體" pitchFamily="65" charset="-120"/>
              </a:rPr>
              <a:t>、標點符號和空白字元過濾</a:t>
            </a:r>
            <a:r>
              <a:rPr lang="zh-TW" altLang="zh-TW" sz="2800" dirty="0" smtClean="0">
                <a:solidFill>
                  <a:schemeClr val="tx1"/>
                </a:solidFill>
                <a:latin typeface="標楷體" pitchFamily="65" charset="-120"/>
                <a:ea typeface="標楷體" pitchFamily="65" charset="-120"/>
              </a:rPr>
              <a:t>掉</a:t>
            </a:r>
            <a:endParaRPr lang="en-US" altLang="zh-TW"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TW" sz="2800" dirty="0" smtClean="0">
              <a:solidFill>
                <a:schemeClr val="tx1"/>
              </a:solidFill>
              <a:latin typeface="標楷體" pitchFamily="65" charset="-120"/>
              <a:ea typeface="標楷體" pitchFamily="65" charset="-120"/>
            </a:endParaRPr>
          </a:p>
          <a:p>
            <a:pPr marL="457200" indent="-457200" algn="l">
              <a:buFont typeface="Arial" pitchFamily="34" charset="0"/>
              <a:buChar char="•"/>
            </a:pPr>
            <a:r>
              <a:rPr lang="zh-CN" altLang="zh-TW" sz="2800" dirty="0">
                <a:solidFill>
                  <a:schemeClr val="tx1"/>
                </a:solidFill>
                <a:latin typeface="標楷體" pitchFamily="65" charset="-120"/>
                <a:ea typeface="標楷體" pitchFamily="65" charset="-120"/>
              </a:rPr>
              <a:t>人工標記正、負面或無情緒傾向之類別</a:t>
            </a:r>
            <a:endParaRPr lang="en-US" altLang="zh-TW" sz="2800" dirty="0" smtClean="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1454846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700808"/>
            <a:ext cx="8226660" cy="3240360"/>
          </a:xfrm>
        </p:spPr>
        <p:txBody>
          <a:bodyPr/>
          <a:lstStyle/>
          <a:p>
            <a:pPr algn="l"/>
            <a:r>
              <a:rPr lang="zh-TW" altLang="en-US" sz="3200" dirty="0" smtClean="0">
                <a:solidFill>
                  <a:schemeClr val="tx1"/>
                </a:solidFill>
                <a:latin typeface="標楷體" pitchFamily="65" charset="-120"/>
                <a:ea typeface="標楷體" pitchFamily="65" charset="-120"/>
              </a:rPr>
              <a:t>四、</a:t>
            </a:r>
            <a:r>
              <a:rPr lang="zh-TW" altLang="zh-TW" sz="3200" dirty="0">
                <a:solidFill>
                  <a:schemeClr val="tx1"/>
                </a:solidFill>
                <a:latin typeface="標楷體" pitchFamily="65" charset="-120"/>
                <a:ea typeface="標楷體" pitchFamily="65" charset="-120"/>
              </a:rPr>
              <a:t>前處理與人工</a:t>
            </a:r>
            <a:r>
              <a:rPr lang="zh-TW" altLang="zh-TW" sz="3200" dirty="0" smtClean="0">
                <a:solidFill>
                  <a:schemeClr val="tx1"/>
                </a:solidFill>
                <a:latin typeface="標楷體" pitchFamily="65" charset="-120"/>
                <a:ea typeface="標楷體" pitchFamily="65" charset="-120"/>
              </a:rPr>
              <a:t>標記</a:t>
            </a:r>
            <a:r>
              <a:rPr lang="zh-TW" altLang="en-US" sz="3200" dirty="0">
                <a:solidFill>
                  <a:schemeClr val="tx1"/>
                </a:solidFill>
                <a:latin typeface="標楷體" pitchFamily="65" charset="-120"/>
                <a:ea typeface="標楷體" pitchFamily="65" charset="-120"/>
              </a:rPr>
              <a:t>留言</a:t>
            </a:r>
            <a:endParaRPr lang="en-US" altLang="zh-TW" sz="3200" dirty="0" smtClean="0">
              <a:solidFill>
                <a:schemeClr val="tx1"/>
              </a:solidFill>
              <a:latin typeface="標楷體" pitchFamily="65" charset="-120"/>
              <a:ea typeface="標楷體" pitchFamily="65" charset="-12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230" y="2231152"/>
            <a:ext cx="5447531" cy="4294192"/>
          </a:xfrm>
          <a:prstGeom prst="rect">
            <a:avLst/>
          </a:prstGeom>
        </p:spPr>
      </p:pic>
    </p:spTree>
    <p:extLst>
      <p:ext uri="{BB962C8B-B14F-4D97-AF65-F5344CB8AC3E}">
        <p14:creationId xmlns:p14="http://schemas.microsoft.com/office/powerpoint/2010/main" val="1277074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700808"/>
            <a:ext cx="8226660" cy="3240360"/>
          </a:xfrm>
        </p:spPr>
        <p:txBody>
          <a:bodyPr/>
          <a:lstStyle/>
          <a:p>
            <a:pPr lvl="0" algn="l"/>
            <a:r>
              <a:rPr lang="zh-TW" altLang="en-US" sz="3200" dirty="0">
                <a:solidFill>
                  <a:schemeClr val="tx1"/>
                </a:solidFill>
                <a:latin typeface="標楷體" pitchFamily="65" charset="-120"/>
                <a:ea typeface="標楷體" pitchFamily="65" charset="-120"/>
              </a:rPr>
              <a:t>五</a:t>
            </a:r>
            <a:r>
              <a:rPr lang="zh-TW" altLang="en-US" sz="3200" dirty="0" smtClean="0">
                <a:solidFill>
                  <a:schemeClr val="tx1"/>
                </a:solidFill>
                <a:latin typeface="標楷體" pitchFamily="65" charset="-120"/>
                <a:ea typeface="標楷體" pitchFamily="65" charset="-120"/>
              </a:rPr>
              <a:t>、</a:t>
            </a:r>
            <a:r>
              <a:rPr lang="zh-TW" altLang="zh-TW" sz="3200" dirty="0">
                <a:solidFill>
                  <a:schemeClr val="tx1"/>
                </a:solidFill>
                <a:latin typeface="標楷體" pitchFamily="65" charset="-120"/>
                <a:ea typeface="標楷體" pitchFamily="65" charset="-120"/>
              </a:rPr>
              <a:t>詞彙篩選與建置情緒</a:t>
            </a:r>
            <a:r>
              <a:rPr lang="zh-TW" altLang="zh-TW" sz="3200" dirty="0" smtClean="0">
                <a:solidFill>
                  <a:schemeClr val="tx1"/>
                </a:solidFill>
                <a:latin typeface="標楷體" pitchFamily="65" charset="-120"/>
                <a:ea typeface="標楷體" pitchFamily="65" charset="-120"/>
              </a:rPr>
              <a:t>辭典</a:t>
            </a:r>
          </a:p>
          <a:p>
            <a:pPr algn="l">
              <a:lnSpc>
                <a:spcPct val="150000"/>
              </a:lnSpc>
            </a:pPr>
            <a:r>
              <a:rPr lang="zh-TW" altLang="en-US" sz="2800" dirty="0" smtClean="0">
                <a:solidFill>
                  <a:schemeClr val="tx1"/>
                </a:solidFill>
                <a:latin typeface="標楷體" pitchFamily="65" charset="-120"/>
                <a:ea typeface="標楷體" pitchFamily="65" charset="-120"/>
              </a:rPr>
              <a:t>特殊詞彙</a:t>
            </a:r>
            <a:r>
              <a:rPr lang="en-US" altLang="zh-TW" sz="2800" dirty="0" smtClean="0">
                <a:solidFill>
                  <a:schemeClr val="tx1"/>
                </a:solidFill>
                <a:latin typeface="標楷體" pitchFamily="65" charset="-120"/>
                <a:ea typeface="標楷體" pitchFamily="65" charset="-120"/>
              </a:rPr>
              <a:t>:</a:t>
            </a:r>
          </a:p>
          <a:p>
            <a:pPr algn="l">
              <a:lnSpc>
                <a:spcPct val="150000"/>
              </a:lnSpc>
            </a:pPr>
            <a:r>
              <a:rPr lang="zh-CN" altLang="zh-TW" sz="2800" dirty="0" smtClean="0">
                <a:solidFill>
                  <a:schemeClr val="tx1"/>
                </a:solidFill>
                <a:latin typeface="標楷體" pitchFamily="65" charset="-120"/>
                <a:ea typeface="標楷體" pitchFamily="65" charset="-120"/>
              </a:rPr>
              <a:t>將</a:t>
            </a:r>
            <a:r>
              <a:rPr lang="en-US" altLang="zh-TW" sz="2800" dirty="0">
                <a:solidFill>
                  <a:schemeClr val="tx1"/>
                </a:solidFill>
                <a:latin typeface="標楷體" pitchFamily="65" charset="-120"/>
                <a:ea typeface="標楷體" pitchFamily="65" charset="-120"/>
              </a:rPr>
              <a:t>R</a:t>
            </a:r>
            <a:r>
              <a:rPr lang="zh-CN" altLang="zh-TW" sz="2800" dirty="0">
                <a:solidFill>
                  <a:schemeClr val="tx1"/>
                </a:solidFill>
                <a:latin typeface="標楷體" pitchFamily="65" charset="-120"/>
                <a:ea typeface="標楷體" pitchFamily="65" charset="-120"/>
              </a:rPr>
              <a:t>語言現有的詞彙</a:t>
            </a:r>
            <a:r>
              <a:rPr lang="zh-TW" altLang="zh-TW" sz="2800" dirty="0">
                <a:solidFill>
                  <a:schemeClr val="tx1"/>
                </a:solidFill>
                <a:latin typeface="標楷體" pitchFamily="65" charset="-120"/>
                <a:ea typeface="標楷體" pitchFamily="65" charset="-120"/>
              </a:rPr>
              <a:t>加入部分</a:t>
            </a:r>
            <a:r>
              <a:rPr lang="zh-CN" altLang="zh-TW" sz="2800" dirty="0">
                <a:solidFill>
                  <a:schemeClr val="tx1"/>
                </a:solidFill>
                <a:latin typeface="標楷體" pitchFamily="65" charset="-120"/>
                <a:ea typeface="標楷體" pitchFamily="65" charset="-120"/>
              </a:rPr>
              <a:t>特殊</a:t>
            </a:r>
            <a:r>
              <a:rPr lang="zh-TW" altLang="zh-TW" sz="2800" dirty="0">
                <a:solidFill>
                  <a:schemeClr val="tx1"/>
                </a:solidFill>
                <a:latin typeface="標楷體" pitchFamily="65" charset="-120"/>
                <a:ea typeface="標楷體" pitchFamily="65" charset="-120"/>
              </a:rPr>
              <a:t>的</a:t>
            </a:r>
            <a:r>
              <a:rPr lang="zh-CN" altLang="zh-TW" sz="2800" dirty="0">
                <a:solidFill>
                  <a:schemeClr val="tx1"/>
                </a:solidFill>
                <a:latin typeface="標楷體" pitchFamily="65" charset="-120"/>
                <a:ea typeface="標楷體" pitchFamily="65" charset="-120"/>
              </a:rPr>
              <a:t>詞彙</a:t>
            </a:r>
            <a:r>
              <a:rPr lang="zh-TW" altLang="zh-TW" sz="2800" dirty="0">
                <a:solidFill>
                  <a:schemeClr val="tx1"/>
                </a:solidFill>
                <a:latin typeface="標楷體" pitchFamily="65" charset="-120"/>
                <a:ea typeface="標楷體" pitchFamily="65" charset="-120"/>
              </a:rPr>
              <a:t>一起斷詞</a:t>
            </a:r>
            <a:endParaRPr lang="en-US" altLang="zh-TW" sz="2800" dirty="0" smtClean="0">
              <a:solidFill>
                <a:schemeClr val="tx1"/>
              </a:solidFill>
              <a:latin typeface="標楷體" pitchFamily="65" charset="-120"/>
              <a:ea typeface="標楷體" pitchFamily="65" charset="-120"/>
            </a:endParaRPr>
          </a:p>
        </p:txBody>
      </p:sp>
      <p:pic>
        <p:nvPicPr>
          <p:cNvPr id="8" name="圖片 7"/>
          <p:cNvPicPr/>
          <p:nvPr/>
        </p:nvPicPr>
        <p:blipFill>
          <a:blip r:embed="rId2" cstate="print">
            <a:extLst>
              <a:ext uri="{28A0092B-C50C-407E-A947-70E740481C1C}">
                <a14:useLocalDpi xmlns:a14="http://schemas.microsoft.com/office/drawing/2010/main" val="0"/>
              </a:ext>
            </a:extLst>
          </a:blip>
          <a:stretch>
            <a:fillRect/>
          </a:stretch>
        </p:blipFill>
        <p:spPr>
          <a:xfrm>
            <a:off x="1979712" y="3645024"/>
            <a:ext cx="4824536" cy="3024336"/>
          </a:xfrm>
          <a:prstGeom prst="rect">
            <a:avLst/>
          </a:prstGeom>
        </p:spPr>
      </p:pic>
    </p:spTree>
    <p:extLst>
      <p:ext uri="{BB962C8B-B14F-4D97-AF65-F5344CB8AC3E}">
        <p14:creationId xmlns:p14="http://schemas.microsoft.com/office/powerpoint/2010/main" val="3093850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628800"/>
            <a:ext cx="8226660" cy="3240360"/>
          </a:xfrm>
        </p:spPr>
        <p:txBody>
          <a:bodyPr/>
          <a:lstStyle/>
          <a:p>
            <a:pPr lvl="0" algn="l"/>
            <a:r>
              <a:rPr lang="zh-TW" altLang="en-US" sz="3200" dirty="0">
                <a:solidFill>
                  <a:schemeClr val="tx1"/>
                </a:solidFill>
                <a:latin typeface="標楷體" pitchFamily="65" charset="-120"/>
                <a:ea typeface="標楷體" pitchFamily="65" charset="-120"/>
              </a:rPr>
              <a:t>五</a:t>
            </a:r>
            <a:r>
              <a:rPr lang="zh-TW" altLang="en-US" sz="3200" dirty="0" smtClean="0">
                <a:solidFill>
                  <a:schemeClr val="tx1"/>
                </a:solidFill>
                <a:latin typeface="標楷體" pitchFamily="65" charset="-120"/>
                <a:ea typeface="標楷體" pitchFamily="65" charset="-120"/>
              </a:rPr>
              <a:t>、</a:t>
            </a:r>
            <a:r>
              <a:rPr lang="zh-TW" altLang="zh-TW" sz="3200" dirty="0">
                <a:solidFill>
                  <a:schemeClr val="tx1"/>
                </a:solidFill>
                <a:latin typeface="標楷體" pitchFamily="65" charset="-120"/>
                <a:ea typeface="標楷體" pitchFamily="65" charset="-120"/>
              </a:rPr>
              <a:t>詞彙篩選與建置情緒</a:t>
            </a:r>
            <a:r>
              <a:rPr lang="zh-TW" altLang="zh-TW" sz="3200" dirty="0" smtClean="0">
                <a:solidFill>
                  <a:schemeClr val="tx1"/>
                </a:solidFill>
                <a:latin typeface="標楷體" pitchFamily="65" charset="-120"/>
                <a:ea typeface="標楷體" pitchFamily="65" charset="-120"/>
              </a:rPr>
              <a:t>辭典</a:t>
            </a:r>
          </a:p>
          <a:p>
            <a:pPr algn="l">
              <a:lnSpc>
                <a:spcPct val="150000"/>
              </a:lnSpc>
            </a:pPr>
            <a:r>
              <a:rPr lang="zh-TW" altLang="en-US" sz="2800" dirty="0">
                <a:solidFill>
                  <a:schemeClr val="tx1"/>
                </a:solidFill>
                <a:latin typeface="標楷體" pitchFamily="65" charset="-120"/>
                <a:ea typeface="標楷體" pitchFamily="65" charset="-120"/>
              </a:rPr>
              <a:t>停止</a:t>
            </a:r>
            <a:r>
              <a:rPr lang="zh-TW" altLang="zh-TW" sz="2800" dirty="0" smtClean="0">
                <a:solidFill>
                  <a:schemeClr val="tx1"/>
                </a:solidFill>
                <a:latin typeface="標楷體" pitchFamily="65" charset="-120"/>
                <a:ea typeface="標楷體" pitchFamily="65" charset="-120"/>
              </a:rPr>
              <a:t>詞</a:t>
            </a:r>
            <a:r>
              <a:rPr lang="en-US" altLang="zh-TW" sz="2800" dirty="0" smtClean="0">
                <a:solidFill>
                  <a:schemeClr val="tx1"/>
                </a:solidFill>
                <a:latin typeface="標楷體" pitchFamily="65" charset="-120"/>
                <a:ea typeface="標楷體" pitchFamily="65" charset="-120"/>
              </a:rPr>
              <a:t>:</a:t>
            </a:r>
          </a:p>
          <a:p>
            <a:pPr algn="l">
              <a:lnSpc>
                <a:spcPct val="150000"/>
              </a:lnSpc>
            </a:pPr>
            <a:r>
              <a:rPr lang="zh-CN" altLang="zh-TW" sz="2800" dirty="0">
                <a:solidFill>
                  <a:schemeClr val="tx1"/>
                </a:solidFill>
                <a:latin typeface="標楷體" pitchFamily="65" charset="-120"/>
                <a:ea typeface="標楷體" pitchFamily="65" charset="-120"/>
              </a:rPr>
              <a:t>去除一些文本中出現</a:t>
            </a:r>
            <a:r>
              <a:rPr lang="zh-CN" altLang="zh-TW" sz="2800" dirty="0" smtClean="0">
                <a:solidFill>
                  <a:schemeClr val="tx1"/>
                </a:solidFill>
                <a:latin typeface="標楷體" pitchFamily="65" charset="-120"/>
                <a:ea typeface="標楷體" pitchFamily="65" charset="-120"/>
              </a:rPr>
              <a:t>頻率高，</a:t>
            </a:r>
            <a:r>
              <a:rPr lang="zh-TW" altLang="en-US" sz="2800" dirty="0" smtClean="0">
                <a:solidFill>
                  <a:schemeClr val="tx1"/>
                </a:solidFill>
                <a:latin typeface="標楷體" pitchFamily="65" charset="-120"/>
                <a:ea typeface="標楷體" pitchFamily="65" charset="-120"/>
              </a:rPr>
              <a:t>且</a:t>
            </a:r>
            <a:r>
              <a:rPr lang="zh-CN" altLang="zh-TW" sz="2800" dirty="0" smtClean="0">
                <a:solidFill>
                  <a:schemeClr val="tx1"/>
                </a:solidFill>
                <a:latin typeface="標楷體" pitchFamily="65" charset="-120"/>
                <a:ea typeface="標楷體" pitchFamily="65" charset="-120"/>
              </a:rPr>
              <a:t>對</a:t>
            </a:r>
            <a:r>
              <a:rPr lang="zh-CN" altLang="zh-TW" sz="2800" dirty="0">
                <a:solidFill>
                  <a:schemeClr val="tx1"/>
                </a:solidFill>
                <a:latin typeface="標楷體" pitchFamily="65" charset="-120"/>
                <a:ea typeface="標楷體" pitchFamily="65" charset="-120"/>
              </a:rPr>
              <a:t>文本的意義沒有實質影響</a:t>
            </a:r>
            <a:r>
              <a:rPr lang="zh-CN" altLang="zh-TW" sz="2800" dirty="0" smtClean="0">
                <a:solidFill>
                  <a:schemeClr val="tx1"/>
                </a:solidFill>
                <a:latin typeface="標楷體" pitchFamily="65" charset="-120"/>
                <a:ea typeface="標楷體" pitchFamily="65" charset="-120"/>
              </a:rPr>
              <a:t>的</a:t>
            </a:r>
            <a:r>
              <a:rPr lang="zh-TW" altLang="en-US" sz="2800" dirty="0" smtClean="0">
                <a:solidFill>
                  <a:schemeClr val="tx1"/>
                </a:solidFill>
                <a:latin typeface="標楷體" pitchFamily="65" charset="-120"/>
                <a:ea typeface="標楷體" pitchFamily="65" charset="-120"/>
              </a:rPr>
              <a:t>字詞</a:t>
            </a:r>
            <a:endParaRPr lang="en-US" altLang="zh-TW" sz="2800" dirty="0" smtClean="0">
              <a:solidFill>
                <a:schemeClr val="tx1"/>
              </a:solidFill>
              <a:latin typeface="標楷體" pitchFamily="65" charset="-120"/>
              <a:ea typeface="標楷體" pitchFamily="65" charset="-120"/>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3848" y="3573016"/>
            <a:ext cx="4824000" cy="3081453"/>
          </a:xfrm>
          <a:prstGeom prst="rect">
            <a:avLst/>
          </a:prstGeom>
        </p:spPr>
      </p:pic>
    </p:spTree>
    <p:extLst>
      <p:ext uri="{BB962C8B-B14F-4D97-AF65-F5344CB8AC3E}">
        <p14:creationId xmlns:p14="http://schemas.microsoft.com/office/powerpoint/2010/main" val="121208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628800"/>
            <a:ext cx="8226660" cy="3240360"/>
          </a:xfrm>
        </p:spPr>
        <p:txBody>
          <a:bodyPr/>
          <a:lstStyle/>
          <a:p>
            <a:pPr lvl="0" algn="l"/>
            <a:r>
              <a:rPr lang="zh-TW" altLang="en-US" sz="3200" dirty="0" smtClean="0">
                <a:solidFill>
                  <a:schemeClr val="tx1"/>
                </a:solidFill>
                <a:latin typeface="標楷體" pitchFamily="65" charset="-120"/>
                <a:ea typeface="標楷體" pitchFamily="65" charset="-120"/>
              </a:rPr>
              <a:t>六、斷詞方法</a:t>
            </a:r>
            <a:endParaRPr lang="en-US" altLang="zh-TW" sz="3200" dirty="0" smtClean="0">
              <a:solidFill>
                <a:schemeClr val="tx1"/>
              </a:solidFill>
              <a:latin typeface="標楷體" pitchFamily="65" charset="-120"/>
              <a:ea typeface="標楷體" pitchFamily="65" charset="-120"/>
            </a:endParaRPr>
          </a:p>
          <a:p>
            <a:pPr lvl="0" algn="l"/>
            <a:endParaRPr lang="zh-TW" altLang="zh-TW" sz="3200" dirty="0" smtClean="0">
              <a:solidFill>
                <a:schemeClr val="tx1"/>
              </a:solidFill>
              <a:latin typeface="標楷體" pitchFamily="65" charset="-120"/>
              <a:ea typeface="標楷體" pitchFamily="65" charset="-120"/>
            </a:endParaRPr>
          </a:p>
          <a:p>
            <a:pPr marL="457200" indent="-457200" algn="l">
              <a:buFont typeface="Arial" pitchFamily="34" charset="0"/>
              <a:buChar char="•"/>
            </a:pPr>
            <a:r>
              <a:rPr lang="zh-TW" altLang="zh-TW" sz="2800" dirty="0">
                <a:solidFill>
                  <a:schemeClr val="tx1"/>
                </a:solidFill>
                <a:latin typeface="標楷體" pitchFamily="65" charset="-120"/>
                <a:ea typeface="標楷體" pitchFamily="65" charset="-120"/>
              </a:rPr>
              <a:t>一元詞彙</a:t>
            </a:r>
            <a:r>
              <a:rPr lang="zh-CN" altLang="zh-TW" sz="2800" dirty="0">
                <a:solidFill>
                  <a:schemeClr val="tx1"/>
                </a:solidFill>
                <a:latin typeface="標楷體" pitchFamily="65" charset="-120"/>
                <a:ea typeface="標楷體" pitchFamily="65" charset="-120"/>
              </a:rPr>
              <a:t>選用形容詞</a:t>
            </a:r>
            <a:r>
              <a:rPr lang="zh-TW" altLang="zh-TW" sz="2800" dirty="0">
                <a:solidFill>
                  <a:schemeClr val="tx1"/>
                </a:solidFill>
                <a:latin typeface="標楷體" pitchFamily="65" charset="-120"/>
                <a:ea typeface="標楷體" pitchFamily="65" charset="-120"/>
              </a:rPr>
              <a:t>和</a:t>
            </a:r>
            <a:r>
              <a:rPr lang="zh-CN" altLang="zh-TW" sz="2800" dirty="0" smtClean="0">
                <a:solidFill>
                  <a:schemeClr val="tx1"/>
                </a:solidFill>
                <a:latin typeface="標楷體" pitchFamily="65" charset="-120"/>
                <a:ea typeface="標楷體" pitchFamily="65" charset="-120"/>
              </a:rPr>
              <a:t>名詞</a:t>
            </a:r>
            <a:endParaRPr lang="en-US" altLang="zh-CN" sz="2800" dirty="0" smtClean="0">
              <a:solidFill>
                <a:schemeClr val="tx1"/>
              </a:solidFill>
              <a:latin typeface="標楷體" pitchFamily="65" charset="-120"/>
              <a:ea typeface="標楷體" pitchFamily="65" charset="-120"/>
            </a:endParaRPr>
          </a:p>
          <a:p>
            <a:pPr algn="l"/>
            <a:endParaRPr lang="en-US" altLang="zh-CN" sz="2800" dirty="0">
              <a:solidFill>
                <a:schemeClr val="tx1"/>
              </a:solidFill>
              <a:latin typeface="標楷體" pitchFamily="65" charset="-120"/>
              <a:ea typeface="標楷體" pitchFamily="65" charset="-120"/>
            </a:endParaRPr>
          </a:p>
          <a:p>
            <a:pPr marL="457200" indent="-457200" algn="l">
              <a:lnSpc>
                <a:spcPct val="150000"/>
              </a:lnSpc>
              <a:buFont typeface="Arial" pitchFamily="34" charset="0"/>
              <a:buChar char="•"/>
            </a:pPr>
            <a:r>
              <a:rPr lang="zh-TW" altLang="zh-TW" sz="2800" dirty="0" smtClean="0">
                <a:solidFill>
                  <a:schemeClr val="tx1"/>
                </a:solidFill>
                <a:latin typeface="標楷體" pitchFamily="65" charset="-120"/>
                <a:ea typeface="標楷體" pitchFamily="65" charset="-120"/>
              </a:rPr>
              <a:t>二元</a:t>
            </a:r>
            <a:r>
              <a:rPr lang="zh-TW" altLang="zh-TW" sz="2800" dirty="0">
                <a:solidFill>
                  <a:schemeClr val="tx1"/>
                </a:solidFill>
                <a:latin typeface="標楷體" pitchFamily="65" charset="-120"/>
                <a:ea typeface="標楷體" pitchFamily="65" charset="-120"/>
              </a:rPr>
              <a:t>或二元以上詞彙</a:t>
            </a:r>
            <a:r>
              <a:rPr lang="zh-CN" altLang="zh-TW" sz="2800" dirty="0">
                <a:solidFill>
                  <a:schemeClr val="tx1"/>
                </a:solidFill>
                <a:latin typeface="標楷體" pitchFamily="65" charset="-120"/>
                <a:ea typeface="標楷體" pitchFamily="65" charset="-120"/>
              </a:rPr>
              <a:t>選用形容詞、動詞、名詞、副詞、名形詞、副形詞、</a:t>
            </a:r>
            <a:r>
              <a:rPr lang="zh-CN" altLang="zh-TW" sz="2800" dirty="0" smtClean="0">
                <a:solidFill>
                  <a:schemeClr val="tx1"/>
                </a:solidFill>
                <a:latin typeface="標楷體" pitchFamily="65" charset="-120"/>
                <a:ea typeface="標楷體" pitchFamily="65" charset="-120"/>
              </a:rPr>
              <a:t>動名詞</a:t>
            </a:r>
            <a:endParaRPr lang="en-US" altLang="zh-TW" sz="2800" dirty="0" smtClean="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2148123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628800"/>
            <a:ext cx="8226660" cy="3240360"/>
          </a:xfrm>
        </p:spPr>
        <p:txBody>
          <a:bodyPr/>
          <a:lstStyle/>
          <a:p>
            <a:pPr lvl="0" algn="l"/>
            <a:r>
              <a:rPr lang="zh-TW" altLang="en-US" sz="3200" dirty="0" smtClean="0">
                <a:solidFill>
                  <a:schemeClr val="tx1"/>
                </a:solidFill>
                <a:latin typeface="標楷體" pitchFamily="65" charset="-120"/>
                <a:ea typeface="標楷體" pitchFamily="65" charset="-120"/>
              </a:rPr>
              <a:t>六、斷詞結果</a:t>
            </a:r>
            <a:endParaRPr lang="en-US" altLang="zh-TW" sz="3200" dirty="0" smtClean="0">
              <a:solidFill>
                <a:schemeClr val="tx1"/>
              </a:solidFill>
              <a:latin typeface="標楷體" pitchFamily="65" charset="-120"/>
              <a:ea typeface="標楷體" pitchFamily="65" charset="-120"/>
            </a:endParaRPr>
          </a:p>
          <a:p>
            <a:pPr lvl="0" algn="l"/>
            <a:endParaRPr lang="zh-TW" altLang="zh-TW" sz="3200" dirty="0" smtClean="0">
              <a:solidFill>
                <a:schemeClr val="tx1"/>
              </a:solidFill>
              <a:latin typeface="標楷體" pitchFamily="65" charset="-12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749043890"/>
              </p:ext>
            </p:extLst>
          </p:nvPr>
        </p:nvGraphicFramePr>
        <p:xfrm>
          <a:off x="107504" y="2204864"/>
          <a:ext cx="8950848" cy="4392488"/>
        </p:xfrm>
        <a:graphic>
          <a:graphicData uri="http://schemas.openxmlformats.org/drawingml/2006/table">
            <a:tbl>
              <a:tblPr firstRow="1" bandRow="1">
                <a:tableStyleId>{5C22544A-7EE6-4342-B048-85BDC9FD1C3A}</a:tableStyleId>
              </a:tblPr>
              <a:tblGrid>
                <a:gridCol w="4475424"/>
                <a:gridCol w="4475424"/>
              </a:tblGrid>
              <a:tr h="4392488">
                <a:tc>
                  <a:txBody>
                    <a:bodyPr/>
                    <a:lstStyle/>
                    <a:p>
                      <a:r>
                        <a:rPr lang="zh-CN" altLang="zh-TW" sz="2400" b="0" kern="1200" dirty="0" smtClean="0">
                          <a:solidFill>
                            <a:schemeClr val="tx1"/>
                          </a:solidFill>
                          <a:effectLst/>
                          <a:latin typeface="標楷體" pitchFamily="65" charset="-120"/>
                          <a:ea typeface="標楷體" pitchFamily="65" charset="-120"/>
                          <a:cs typeface="+mn-cs"/>
                        </a:rPr>
                        <a:t>蔡總統：</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死者為大！！</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菩薩面前沒有國籍！！</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身為領導人應有寬宏的度量！</a:t>
                      </a:r>
                      <a:r>
                        <a:rPr lang="en-US" altLang="zh-TW" sz="2400" b="0" kern="1200" dirty="0" smtClean="0">
                          <a:solidFill>
                            <a:schemeClr val="tx1"/>
                          </a:solidFill>
                          <a:effectLst/>
                          <a:latin typeface="標楷體" pitchFamily="65" charset="-120"/>
                          <a:ea typeface="標楷體" pitchFamily="65" charset="-120"/>
                          <a:cs typeface="+mn-cs"/>
                        </a:rPr>
                        <a:t>!</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可是您於事發後，</a:t>
                      </a:r>
                      <a:endParaRPr lang="en-US" altLang="zh-CN"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不僅表現對大陸罹難者的</a:t>
                      </a:r>
                      <a:endParaRPr lang="en-US" altLang="zh-CN"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不聞不問也未出席，</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更只對鄭姓臺灣導遊致送輓聯…是非不分的行為令人咋舌！！</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可恥！！</a:t>
                      </a:r>
                      <a:endParaRPr lang="zh-TW" altLang="en-US" sz="2400" b="0" dirty="0">
                        <a:solidFill>
                          <a:schemeClr val="tx1"/>
                        </a:solidFill>
                        <a:latin typeface="標楷體" pitchFamily="65" charset="-120"/>
                        <a:ea typeface="標楷體" pitchFamily="65" charset="-120"/>
                      </a:endParaRPr>
                    </a:p>
                  </a:txBody>
                  <a:tcPr/>
                </a:tc>
                <a:tc>
                  <a:txBody>
                    <a:bodyPr/>
                    <a:lstStyle/>
                    <a:p>
                      <a:r>
                        <a:rPr lang="zh-CN" altLang="zh-TW" sz="2400" b="0" kern="1200" dirty="0" smtClean="0">
                          <a:solidFill>
                            <a:schemeClr val="tx1"/>
                          </a:solidFill>
                          <a:effectLst/>
                          <a:latin typeface="標楷體" pitchFamily="65" charset="-120"/>
                          <a:ea typeface="標楷體" pitchFamily="65" charset="-120"/>
                          <a:cs typeface="+mn-cs"/>
                        </a:rPr>
                        <a:t>總統</a:t>
                      </a:r>
                      <a:r>
                        <a:rPr lang="en-US" altLang="zh-TW" sz="2400" b="0" kern="1200" dirty="0" smtClean="0">
                          <a:solidFill>
                            <a:schemeClr val="tx1"/>
                          </a:solidFill>
                          <a:effectLst/>
                          <a:latin typeface="標楷體" pitchFamily="65" charset="-120"/>
                          <a:ea typeface="標楷體" pitchFamily="65" charset="-120"/>
                          <a:cs typeface="+mn-cs"/>
                        </a:rPr>
                        <a:t>(n)</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死者</a:t>
                      </a:r>
                      <a:r>
                        <a:rPr lang="en-US" altLang="zh-TW" sz="2400" b="0" kern="1200" dirty="0" smtClean="0">
                          <a:solidFill>
                            <a:schemeClr val="tx1"/>
                          </a:solidFill>
                          <a:effectLst/>
                          <a:latin typeface="標楷體" pitchFamily="65" charset="-120"/>
                          <a:ea typeface="標楷體" pitchFamily="65" charset="-120"/>
                          <a:cs typeface="+mn-cs"/>
                        </a:rPr>
                        <a:t>(n) </a:t>
                      </a:r>
                      <a:r>
                        <a:rPr lang="zh-CN" altLang="zh-TW" sz="2400" b="0" kern="1200" dirty="0" smtClean="0">
                          <a:solidFill>
                            <a:schemeClr val="tx1"/>
                          </a:solidFill>
                          <a:effectLst/>
                          <a:latin typeface="標楷體" pitchFamily="65" charset="-120"/>
                          <a:ea typeface="標楷體" pitchFamily="65" charset="-120"/>
                          <a:cs typeface="+mn-cs"/>
                        </a:rPr>
                        <a:t>大</a:t>
                      </a:r>
                      <a:r>
                        <a:rPr lang="en-US" altLang="zh-TW" sz="2400" b="0" kern="1200" dirty="0" smtClean="0">
                          <a:solidFill>
                            <a:schemeClr val="tx1"/>
                          </a:solidFill>
                          <a:effectLst/>
                          <a:latin typeface="標楷體" pitchFamily="65" charset="-120"/>
                          <a:ea typeface="標楷體" pitchFamily="65" charset="-120"/>
                          <a:cs typeface="+mn-cs"/>
                        </a:rPr>
                        <a:t>(a) </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菩薩</a:t>
                      </a:r>
                      <a:r>
                        <a:rPr lang="en-US" altLang="zh-TW" sz="2400" b="0" kern="1200" dirty="0" smtClean="0">
                          <a:solidFill>
                            <a:schemeClr val="tx1"/>
                          </a:solidFill>
                          <a:effectLst/>
                          <a:latin typeface="標楷體" pitchFamily="65" charset="-120"/>
                          <a:ea typeface="標楷體" pitchFamily="65" charset="-120"/>
                          <a:cs typeface="+mn-cs"/>
                        </a:rPr>
                        <a:t>(n) </a:t>
                      </a:r>
                      <a:r>
                        <a:rPr lang="zh-CN" altLang="zh-TW" sz="2400" b="0" kern="1200" dirty="0" smtClean="0">
                          <a:solidFill>
                            <a:schemeClr val="tx1"/>
                          </a:solidFill>
                          <a:effectLst/>
                          <a:latin typeface="標楷體" pitchFamily="65" charset="-120"/>
                          <a:ea typeface="標楷體" pitchFamily="65" charset="-120"/>
                          <a:cs typeface="+mn-cs"/>
                        </a:rPr>
                        <a:t>沒有</a:t>
                      </a:r>
                      <a:r>
                        <a:rPr lang="en-US" altLang="zh-TW" sz="2400" b="0" kern="1200" dirty="0" smtClean="0">
                          <a:solidFill>
                            <a:schemeClr val="tx1"/>
                          </a:solidFill>
                          <a:effectLst/>
                          <a:latin typeface="標楷體" pitchFamily="65" charset="-120"/>
                          <a:ea typeface="標楷體" pitchFamily="65" charset="-120"/>
                          <a:cs typeface="+mn-cs"/>
                        </a:rPr>
                        <a:t>(v) </a:t>
                      </a:r>
                      <a:r>
                        <a:rPr lang="zh-CN" altLang="zh-TW" sz="2400" b="0" kern="1200" dirty="0" smtClean="0">
                          <a:solidFill>
                            <a:schemeClr val="tx1"/>
                          </a:solidFill>
                          <a:effectLst/>
                          <a:latin typeface="標楷體" pitchFamily="65" charset="-120"/>
                          <a:ea typeface="標楷體" pitchFamily="65" charset="-120"/>
                          <a:cs typeface="+mn-cs"/>
                        </a:rPr>
                        <a:t>國籍</a:t>
                      </a:r>
                      <a:r>
                        <a:rPr lang="en-US" altLang="zh-TW" sz="2400" b="0" kern="1200" dirty="0" smtClean="0">
                          <a:solidFill>
                            <a:schemeClr val="tx1"/>
                          </a:solidFill>
                          <a:effectLst/>
                          <a:latin typeface="標楷體" pitchFamily="65" charset="-120"/>
                          <a:ea typeface="標楷體" pitchFamily="65" charset="-120"/>
                          <a:cs typeface="+mn-cs"/>
                        </a:rPr>
                        <a:t>(n) </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領導人</a:t>
                      </a:r>
                      <a:r>
                        <a:rPr lang="en-US" altLang="zh-TW" sz="2400" b="0" kern="1200" dirty="0" smtClean="0">
                          <a:solidFill>
                            <a:schemeClr val="tx1"/>
                          </a:solidFill>
                          <a:effectLst/>
                          <a:latin typeface="標楷體" pitchFamily="65" charset="-120"/>
                          <a:ea typeface="標楷體" pitchFamily="65" charset="-120"/>
                          <a:cs typeface="+mn-cs"/>
                        </a:rPr>
                        <a:t>(n) </a:t>
                      </a:r>
                      <a:r>
                        <a:rPr lang="zh-CN" altLang="zh-TW" sz="2400" b="0" kern="1200" dirty="0" smtClean="0">
                          <a:solidFill>
                            <a:schemeClr val="tx1"/>
                          </a:solidFill>
                          <a:effectLst/>
                          <a:latin typeface="標楷體" pitchFamily="65" charset="-120"/>
                          <a:ea typeface="標楷體" pitchFamily="65" charset="-120"/>
                          <a:cs typeface="+mn-cs"/>
                        </a:rPr>
                        <a:t>寬</a:t>
                      </a:r>
                      <a:r>
                        <a:rPr lang="en-US" altLang="zh-TW" sz="2400" b="0" kern="1200" dirty="0" smtClean="0">
                          <a:solidFill>
                            <a:schemeClr val="tx1"/>
                          </a:solidFill>
                          <a:effectLst/>
                          <a:latin typeface="標楷體" pitchFamily="65" charset="-120"/>
                          <a:ea typeface="標楷體" pitchFamily="65" charset="-120"/>
                          <a:cs typeface="+mn-cs"/>
                        </a:rPr>
                        <a:t>(a) </a:t>
                      </a:r>
                      <a:r>
                        <a:rPr lang="zh-CN" altLang="zh-TW" sz="2400" b="0" kern="1200" dirty="0" smtClean="0">
                          <a:solidFill>
                            <a:schemeClr val="tx1"/>
                          </a:solidFill>
                          <a:effectLst/>
                          <a:latin typeface="標楷體" pitchFamily="65" charset="-120"/>
                          <a:ea typeface="標楷體" pitchFamily="65" charset="-120"/>
                          <a:cs typeface="+mn-cs"/>
                        </a:rPr>
                        <a:t>度量</a:t>
                      </a:r>
                      <a:r>
                        <a:rPr lang="en-US" altLang="zh-TW" sz="2400" b="0" kern="1200" dirty="0" smtClean="0">
                          <a:solidFill>
                            <a:schemeClr val="tx1"/>
                          </a:solidFill>
                          <a:effectLst/>
                          <a:latin typeface="標楷體" pitchFamily="65" charset="-120"/>
                          <a:ea typeface="標楷體" pitchFamily="65" charset="-120"/>
                          <a:cs typeface="+mn-cs"/>
                        </a:rPr>
                        <a:t>(n) </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事發</a:t>
                      </a:r>
                      <a:r>
                        <a:rPr lang="en-US" altLang="zh-TW" sz="2400" b="0" kern="1200" dirty="0" smtClean="0">
                          <a:solidFill>
                            <a:schemeClr val="tx1"/>
                          </a:solidFill>
                          <a:effectLst/>
                          <a:latin typeface="標楷體" pitchFamily="65" charset="-120"/>
                          <a:ea typeface="標楷體" pitchFamily="65" charset="-120"/>
                          <a:cs typeface="+mn-cs"/>
                        </a:rPr>
                        <a:t>(v) </a:t>
                      </a:r>
                    </a:p>
                    <a:p>
                      <a:r>
                        <a:rPr lang="zh-CN" altLang="zh-TW" sz="2400" b="0" kern="1200" dirty="0" smtClean="0">
                          <a:solidFill>
                            <a:schemeClr val="tx1"/>
                          </a:solidFill>
                          <a:effectLst/>
                          <a:latin typeface="標楷體" pitchFamily="65" charset="-120"/>
                          <a:ea typeface="標楷體" pitchFamily="65" charset="-120"/>
                          <a:cs typeface="+mn-cs"/>
                        </a:rPr>
                        <a:t>表現</a:t>
                      </a:r>
                      <a:r>
                        <a:rPr lang="en-US" altLang="zh-TW" sz="2400" b="0" kern="1200" dirty="0" smtClean="0">
                          <a:solidFill>
                            <a:schemeClr val="tx1"/>
                          </a:solidFill>
                          <a:effectLst/>
                          <a:latin typeface="標楷體" pitchFamily="65" charset="-120"/>
                          <a:ea typeface="標楷體" pitchFamily="65" charset="-120"/>
                          <a:cs typeface="+mn-cs"/>
                        </a:rPr>
                        <a:t>(v) </a:t>
                      </a:r>
                      <a:r>
                        <a:rPr lang="zh-CN" altLang="zh-TW" sz="2400" b="0" kern="1200" dirty="0" smtClean="0">
                          <a:solidFill>
                            <a:schemeClr val="tx1"/>
                          </a:solidFill>
                          <a:effectLst/>
                          <a:latin typeface="標楷體" pitchFamily="65" charset="-120"/>
                          <a:ea typeface="標楷體" pitchFamily="65" charset="-120"/>
                          <a:cs typeface="+mn-cs"/>
                        </a:rPr>
                        <a:t>大陸</a:t>
                      </a:r>
                      <a:r>
                        <a:rPr lang="en-US" altLang="zh-TW" sz="2400" b="0" kern="1200" dirty="0" smtClean="0">
                          <a:solidFill>
                            <a:schemeClr val="tx1"/>
                          </a:solidFill>
                          <a:effectLst/>
                          <a:latin typeface="標楷體" pitchFamily="65" charset="-120"/>
                          <a:ea typeface="標楷體" pitchFamily="65" charset="-120"/>
                          <a:cs typeface="+mn-cs"/>
                        </a:rPr>
                        <a:t>(n) </a:t>
                      </a:r>
                      <a:r>
                        <a:rPr lang="zh-CN" altLang="zh-TW" sz="2400" b="0" kern="1200" dirty="0" smtClean="0">
                          <a:solidFill>
                            <a:schemeClr val="tx1"/>
                          </a:solidFill>
                          <a:effectLst/>
                          <a:latin typeface="標楷體" pitchFamily="65" charset="-120"/>
                          <a:ea typeface="標楷體" pitchFamily="65" charset="-120"/>
                          <a:cs typeface="+mn-cs"/>
                        </a:rPr>
                        <a:t>罹難者</a:t>
                      </a:r>
                      <a:r>
                        <a:rPr lang="en-US" altLang="zh-TW" sz="2400" b="0" kern="1200" dirty="0" smtClean="0">
                          <a:solidFill>
                            <a:schemeClr val="tx1"/>
                          </a:solidFill>
                          <a:effectLst/>
                          <a:latin typeface="標楷體" pitchFamily="65" charset="-120"/>
                          <a:ea typeface="標楷體" pitchFamily="65" charset="-120"/>
                          <a:cs typeface="+mn-cs"/>
                        </a:rPr>
                        <a:t>(n) </a:t>
                      </a:r>
                    </a:p>
                    <a:p>
                      <a:r>
                        <a:rPr lang="zh-CN" altLang="zh-TW" sz="2400" b="0" kern="1200" dirty="0" smtClean="0">
                          <a:solidFill>
                            <a:schemeClr val="tx1"/>
                          </a:solidFill>
                          <a:effectLst/>
                          <a:latin typeface="標楷體" pitchFamily="65" charset="-120"/>
                          <a:ea typeface="標楷體" pitchFamily="65" charset="-120"/>
                          <a:cs typeface="+mn-cs"/>
                        </a:rPr>
                        <a:t>不聞不問</a:t>
                      </a:r>
                      <a:r>
                        <a:rPr lang="en-US" altLang="zh-TW" sz="2400" b="0" kern="1200" dirty="0" smtClean="0">
                          <a:solidFill>
                            <a:schemeClr val="tx1"/>
                          </a:solidFill>
                          <a:effectLst/>
                          <a:latin typeface="標楷體" pitchFamily="65" charset="-120"/>
                          <a:ea typeface="標楷體" pitchFamily="65" charset="-120"/>
                          <a:cs typeface="+mn-cs"/>
                        </a:rPr>
                        <a:t>(i) </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輓聯</a:t>
                      </a:r>
                      <a:r>
                        <a:rPr lang="en-US" altLang="zh-TW" sz="2400" b="0" kern="1200" dirty="0" smtClean="0">
                          <a:solidFill>
                            <a:schemeClr val="tx1"/>
                          </a:solidFill>
                          <a:effectLst/>
                          <a:latin typeface="標楷體" pitchFamily="65" charset="-120"/>
                          <a:ea typeface="標楷體" pitchFamily="65" charset="-120"/>
                          <a:cs typeface="+mn-cs"/>
                        </a:rPr>
                        <a:t>(n) </a:t>
                      </a:r>
                    </a:p>
                    <a:p>
                      <a:r>
                        <a:rPr lang="zh-CN" altLang="zh-TW" sz="2400" b="0" kern="1200" dirty="0" smtClean="0">
                          <a:solidFill>
                            <a:schemeClr val="tx1"/>
                          </a:solidFill>
                          <a:effectLst/>
                          <a:latin typeface="標楷體" pitchFamily="65" charset="-120"/>
                          <a:ea typeface="標楷體" pitchFamily="65" charset="-120"/>
                          <a:cs typeface="+mn-cs"/>
                        </a:rPr>
                        <a:t>是非不分</a:t>
                      </a:r>
                      <a:r>
                        <a:rPr lang="en-US" altLang="zh-TW" sz="2400" b="0" kern="1200" dirty="0" smtClean="0">
                          <a:solidFill>
                            <a:schemeClr val="tx1"/>
                          </a:solidFill>
                          <a:effectLst/>
                          <a:latin typeface="標楷體" pitchFamily="65" charset="-120"/>
                          <a:ea typeface="標楷體" pitchFamily="65" charset="-120"/>
                          <a:cs typeface="+mn-cs"/>
                        </a:rPr>
                        <a:t>(</a:t>
                      </a:r>
                      <a:r>
                        <a:rPr lang="en-US" altLang="zh-TW" sz="2400" b="0" kern="1200" dirty="0" err="1" smtClean="0">
                          <a:solidFill>
                            <a:schemeClr val="tx1"/>
                          </a:solidFill>
                          <a:effectLst/>
                          <a:latin typeface="標楷體" pitchFamily="65" charset="-120"/>
                          <a:ea typeface="標楷體" pitchFamily="65" charset="-120"/>
                          <a:cs typeface="+mn-cs"/>
                        </a:rPr>
                        <a:t>userDefine</a:t>
                      </a:r>
                      <a:r>
                        <a:rPr lang="en-US" altLang="zh-TW" sz="2400" b="0" kern="1200" dirty="0" smtClean="0">
                          <a:solidFill>
                            <a:schemeClr val="tx1"/>
                          </a:solidFill>
                          <a:effectLst/>
                          <a:latin typeface="標楷體" pitchFamily="65" charset="-120"/>
                          <a:ea typeface="標楷體" pitchFamily="65" charset="-120"/>
                          <a:cs typeface="+mn-cs"/>
                        </a:rPr>
                        <a:t>) </a:t>
                      </a:r>
                      <a:r>
                        <a:rPr lang="zh-CN" altLang="zh-TW" sz="2400" b="0" kern="1200" dirty="0" smtClean="0">
                          <a:solidFill>
                            <a:schemeClr val="tx1"/>
                          </a:solidFill>
                          <a:effectLst/>
                          <a:latin typeface="標楷體" pitchFamily="65" charset="-120"/>
                          <a:ea typeface="標楷體" pitchFamily="65" charset="-120"/>
                          <a:cs typeface="+mn-cs"/>
                        </a:rPr>
                        <a:t>行為</a:t>
                      </a:r>
                      <a:r>
                        <a:rPr lang="en-US" altLang="zh-TW" sz="2400" b="0" kern="1200" dirty="0" smtClean="0">
                          <a:solidFill>
                            <a:schemeClr val="tx1"/>
                          </a:solidFill>
                          <a:effectLst/>
                          <a:latin typeface="標楷體" pitchFamily="65" charset="-120"/>
                          <a:ea typeface="標楷體" pitchFamily="65" charset="-120"/>
                          <a:cs typeface="+mn-cs"/>
                        </a:rPr>
                        <a:t>(n) </a:t>
                      </a:r>
                      <a:r>
                        <a:rPr lang="zh-CN" altLang="zh-TW" sz="2400" b="0" kern="1200" dirty="0" smtClean="0">
                          <a:solidFill>
                            <a:schemeClr val="tx1"/>
                          </a:solidFill>
                          <a:effectLst/>
                          <a:latin typeface="標楷體" pitchFamily="65" charset="-120"/>
                          <a:ea typeface="標楷體" pitchFamily="65" charset="-120"/>
                          <a:cs typeface="+mn-cs"/>
                        </a:rPr>
                        <a:t>人</a:t>
                      </a:r>
                      <a:r>
                        <a:rPr lang="en-US" altLang="zh-TW" sz="2400" b="0" kern="1200" dirty="0" smtClean="0">
                          <a:solidFill>
                            <a:schemeClr val="tx1"/>
                          </a:solidFill>
                          <a:effectLst/>
                          <a:latin typeface="標楷體" pitchFamily="65" charset="-120"/>
                          <a:ea typeface="標楷體" pitchFamily="65" charset="-120"/>
                          <a:cs typeface="+mn-cs"/>
                        </a:rPr>
                        <a:t>(n) </a:t>
                      </a:r>
                      <a:r>
                        <a:rPr lang="zh-CN" altLang="zh-TW" sz="2400" b="0" kern="1200" dirty="0" smtClean="0">
                          <a:solidFill>
                            <a:schemeClr val="tx1"/>
                          </a:solidFill>
                          <a:effectLst/>
                          <a:latin typeface="標楷體" pitchFamily="65" charset="-120"/>
                          <a:ea typeface="標楷體" pitchFamily="65" charset="-120"/>
                          <a:cs typeface="+mn-cs"/>
                        </a:rPr>
                        <a:t>咋舌</a:t>
                      </a:r>
                      <a:r>
                        <a:rPr lang="en-US" altLang="zh-TW" sz="2400" b="0" kern="1200" dirty="0" smtClean="0">
                          <a:solidFill>
                            <a:schemeClr val="tx1"/>
                          </a:solidFill>
                          <a:effectLst/>
                          <a:latin typeface="標楷體" pitchFamily="65" charset="-120"/>
                          <a:ea typeface="標楷體" pitchFamily="65" charset="-120"/>
                          <a:cs typeface="+mn-cs"/>
                        </a:rPr>
                        <a:t>(v)</a:t>
                      </a:r>
                      <a:endParaRPr lang="zh-TW" altLang="zh-TW" sz="2400" b="0" kern="1200" dirty="0" smtClean="0">
                        <a:solidFill>
                          <a:schemeClr val="tx1"/>
                        </a:solidFill>
                        <a:effectLst/>
                        <a:latin typeface="標楷體" pitchFamily="65" charset="-120"/>
                        <a:ea typeface="標楷體" pitchFamily="65" charset="-120"/>
                        <a:cs typeface="+mn-cs"/>
                      </a:endParaRPr>
                    </a:p>
                    <a:p>
                      <a:r>
                        <a:rPr lang="zh-CN" altLang="zh-TW" sz="2400" b="0" kern="1200" dirty="0" smtClean="0">
                          <a:solidFill>
                            <a:schemeClr val="tx1"/>
                          </a:solidFill>
                          <a:effectLst/>
                          <a:latin typeface="標楷體" pitchFamily="65" charset="-120"/>
                          <a:ea typeface="標楷體" pitchFamily="65" charset="-120"/>
                          <a:cs typeface="+mn-cs"/>
                        </a:rPr>
                        <a:t>可恥</a:t>
                      </a:r>
                      <a:r>
                        <a:rPr lang="en-US" altLang="zh-TW" sz="2400" b="0" kern="1200" dirty="0" smtClean="0">
                          <a:solidFill>
                            <a:schemeClr val="tx1"/>
                          </a:solidFill>
                          <a:effectLst/>
                          <a:latin typeface="標楷體" pitchFamily="65" charset="-120"/>
                          <a:ea typeface="標楷體" pitchFamily="65" charset="-120"/>
                          <a:cs typeface="+mn-cs"/>
                        </a:rPr>
                        <a:t>(</a:t>
                      </a:r>
                      <a:r>
                        <a:rPr lang="en-US" altLang="zh-TW" sz="2400" b="0" kern="1200" dirty="0" err="1" smtClean="0">
                          <a:solidFill>
                            <a:schemeClr val="tx1"/>
                          </a:solidFill>
                          <a:effectLst/>
                          <a:latin typeface="標楷體" pitchFamily="65" charset="-120"/>
                          <a:ea typeface="標楷體" pitchFamily="65" charset="-120"/>
                          <a:cs typeface="+mn-cs"/>
                        </a:rPr>
                        <a:t>userDefine</a:t>
                      </a:r>
                      <a:r>
                        <a:rPr lang="en-US" altLang="zh-TW" sz="2400" b="0" kern="1200" dirty="0" smtClean="0">
                          <a:solidFill>
                            <a:schemeClr val="tx1"/>
                          </a:solidFill>
                          <a:effectLst/>
                          <a:latin typeface="標楷體" pitchFamily="65" charset="-120"/>
                          <a:ea typeface="標楷體" pitchFamily="65" charset="-120"/>
                          <a:cs typeface="+mn-cs"/>
                        </a:rPr>
                        <a:t>)</a:t>
                      </a:r>
                      <a:endParaRPr lang="zh-TW" altLang="en-US" sz="2400" b="0" dirty="0">
                        <a:solidFill>
                          <a:schemeClr val="tx1"/>
                        </a:solidFill>
                        <a:latin typeface="標楷體" pitchFamily="65" charset="-120"/>
                        <a:ea typeface="標楷體" pitchFamily="65" charset="-120"/>
                      </a:endParaRPr>
                    </a:p>
                  </a:txBody>
                  <a:tcPr>
                    <a:solidFill>
                      <a:srgbClr val="FFC000"/>
                    </a:solidFill>
                  </a:tcPr>
                </a:tc>
              </a:tr>
            </a:tbl>
          </a:graphicData>
        </a:graphic>
      </p:graphicFrame>
    </p:spTree>
    <p:extLst>
      <p:ext uri="{BB962C8B-B14F-4D97-AF65-F5344CB8AC3E}">
        <p14:creationId xmlns:p14="http://schemas.microsoft.com/office/powerpoint/2010/main" val="2595155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628800"/>
            <a:ext cx="8226660" cy="3240360"/>
          </a:xfrm>
        </p:spPr>
        <p:txBody>
          <a:bodyPr/>
          <a:lstStyle/>
          <a:p>
            <a:pPr algn="l"/>
            <a:r>
              <a:rPr lang="zh-TW" altLang="en-US" sz="3200" dirty="0" smtClean="0">
                <a:solidFill>
                  <a:schemeClr val="tx1"/>
                </a:solidFill>
                <a:latin typeface="標楷體" pitchFamily="65" charset="-120"/>
                <a:ea typeface="標楷體" pitchFamily="65" charset="-120"/>
              </a:rPr>
              <a:t>七、</a:t>
            </a:r>
            <a:r>
              <a:rPr lang="zh-TW" altLang="zh-TW" sz="3200" dirty="0">
                <a:solidFill>
                  <a:schemeClr val="tx1"/>
                </a:solidFill>
                <a:latin typeface="標楷體" pitchFamily="65" charset="-120"/>
                <a:ea typeface="標楷體" pitchFamily="65" charset="-120"/>
              </a:rPr>
              <a:t>情緒加權值計算</a:t>
            </a:r>
            <a:r>
              <a:rPr lang="zh-TW" altLang="zh-TW" sz="3200" dirty="0" smtClean="0">
                <a:solidFill>
                  <a:schemeClr val="tx1"/>
                </a:solidFill>
                <a:latin typeface="標楷體" pitchFamily="65" charset="-120"/>
                <a:ea typeface="標楷體" pitchFamily="65" charset="-120"/>
              </a:rPr>
              <a:t>與</a:t>
            </a:r>
            <a:r>
              <a:rPr lang="zh-TW" altLang="en-US" sz="3200" dirty="0" smtClean="0">
                <a:solidFill>
                  <a:schemeClr val="tx1"/>
                </a:solidFill>
                <a:latin typeface="標楷體" pitchFamily="65" charset="-120"/>
                <a:ea typeface="標楷體" pitchFamily="65" charset="-120"/>
              </a:rPr>
              <a:t>留言情緒</a:t>
            </a:r>
            <a:r>
              <a:rPr lang="zh-TW" altLang="zh-TW" sz="3200" dirty="0" smtClean="0">
                <a:solidFill>
                  <a:schemeClr val="tx1"/>
                </a:solidFill>
                <a:latin typeface="標楷體" pitchFamily="65" charset="-120"/>
                <a:ea typeface="標楷體" pitchFamily="65" charset="-120"/>
              </a:rPr>
              <a:t>分類</a:t>
            </a:r>
            <a:endParaRPr lang="en-US" altLang="zh-TW" sz="3200" dirty="0" smtClean="0">
              <a:solidFill>
                <a:schemeClr val="tx1"/>
              </a:solidFill>
              <a:latin typeface="標楷體" pitchFamily="65" charset="-120"/>
              <a:ea typeface="標楷體" pitchFamily="65" charset="-120"/>
            </a:endParaRPr>
          </a:p>
          <a:p>
            <a:pPr algn="l"/>
            <a:endParaRPr lang="zh-TW" altLang="zh-TW" sz="3200" dirty="0">
              <a:solidFill>
                <a:schemeClr val="tx1"/>
              </a:solidFill>
              <a:latin typeface="標楷體" pitchFamily="65" charset="-120"/>
              <a:ea typeface="標楷體" pitchFamily="65" charset="-120"/>
            </a:endParaRPr>
          </a:p>
          <a:p>
            <a:pPr lvl="0" algn="l"/>
            <a:endParaRPr lang="en-US" altLang="zh-TW" sz="3200" dirty="0" smtClean="0">
              <a:solidFill>
                <a:schemeClr val="tx1"/>
              </a:solidFill>
              <a:latin typeface="標楷體" pitchFamily="65" charset="-120"/>
              <a:ea typeface="標楷體" pitchFamily="65" charset="-120"/>
            </a:endParaRPr>
          </a:p>
          <a:p>
            <a:pPr lvl="0" algn="l"/>
            <a:endParaRPr lang="zh-TW" altLang="zh-TW" sz="3200" dirty="0" smtClean="0">
              <a:solidFill>
                <a:schemeClr val="tx1"/>
              </a:solidFill>
              <a:latin typeface="標楷體" pitchFamily="65" charset="-120"/>
              <a:ea typeface="標楷體" pitchFamily="65" charset="-120"/>
            </a:endParaRPr>
          </a:p>
        </p:txBody>
      </p:sp>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4294360316"/>
                  </p:ext>
                </p:extLst>
              </p:nvPr>
            </p:nvGraphicFramePr>
            <p:xfrm>
              <a:off x="251520" y="2636912"/>
              <a:ext cx="8568952" cy="3384376"/>
            </p:xfrm>
            <a:graphic>
              <a:graphicData uri="http://schemas.openxmlformats.org/drawingml/2006/table">
                <a:tbl>
                  <a:tblPr firstRow="1" bandRow="1">
                    <a:tableStyleId>{5C22544A-7EE6-4342-B048-85BDC9FD1C3A}</a:tableStyleId>
                  </a:tblPr>
                  <a:tblGrid>
                    <a:gridCol w="3530126"/>
                    <a:gridCol w="5038826"/>
                  </a:tblGrid>
                  <a:tr h="3384376">
                    <a:tc>
                      <a:txBody>
                        <a:bodyPr/>
                        <a:lstStyle/>
                        <a:p>
                          <a:pPr algn="ctr">
                            <a:lnSpc>
                              <a:spcPct val="25000"/>
                            </a:lnSpc>
                            <a:spcBef>
                              <a:spcPts val="250"/>
                            </a:spcBef>
                            <a:spcAft>
                              <a:spcPts val="250"/>
                            </a:spcAft>
                          </a:pPr>
                          <a:endParaRPr lang="en-US" sz="2600" kern="100" dirty="0" smtClean="0">
                            <a:solidFill>
                              <a:schemeClr val="tx1"/>
                            </a:solidFill>
                            <a:effectLst/>
                            <a:latin typeface="標楷體" pitchFamily="65" charset="-120"/>
                            <a:ea typeface="標楷體" pitchFamily="65" charset="-120"/>
                            <a:cs typeface="Times New Roman"/>
                          </a:endParaRPr>
                        </a:p>
                        <a:p>
                          <a:pPr algn="ctr">
                            <a:lnSpc>
                              <a:spcPct val="25000"/>
                            </a:lnSpc>
                            <a:spcBef>
                              <a:spcPts val="250"/>
                            </a:spcBef>
                            <a:spcAft>
                              <a:spcPts val="250"/>
                            </a:spcAft>
                          </a:pPr>
                          <a:r>
                            <a:rPr lang="en-US" sz="2600" kern="100" dirty="0" smtClean="0">
                              <a:solidFill>
                                <a:schemeClr val="tx1"/>
                              </a:solidFill>
                              <a:effectLst/>
                              <a:latin typeface="標楷體" pitchFamily="65" charset="-120"/>
                              <a:ea typeface="標楷體" pitchFamily="65" charset="-120"/>
                              <a:cs typeface="Times New Roman"/>
                            </a:rPr>
                            <a:t>TF-RF-IDF</a:t>
                          </a:r>
                          <a:endParaRPr lang="zh-TW" sz="2600" kern="100" dirty="0">
                            <a:solidFill>
                              <a:schemeClr val="tx1"/>
                            </a:solidFill>
                            <a:effectLst/>
                            <a:latin typeface="標楷體" pitchFamily="65" charset="-120"/>
                            <a:ea typeface="標楷體" pitchFamily="65" charset="-120"/>
                            <a:cs typeface="Times New Roman"/>
                          </a:endParaRPr>
                        </a:p>
                      </a:txBody>
                      <a:tcPr marL="68580" marR="68580" marT="0" marB="0" anchor="ctr">
                        <a:solidFill>
                          <a:schemeClr val="accent1">
                            <a:lumMod val="90000"/>
                          </a:schemeClr>
                        </a:solidFill>
                      </a:tcPr>
                    </a:tc>
                    <a:tc>
                      <a:txBody>
                        <a:bodyPr/>
                        <a:lstStyle/>
                        <a:p>
                          <a:pPr algn="ctr"/>
                          <a:r>
                            <a:rPr lang="en-US" altLang="zh-TW" sz="2600" b="0" kern="1200" dirty="0" smtClean="0">
                              <a:solidFill>
                                <a:schemeClr val="tx1"/>
                              </a:solidFill>
                              <a:effectLst/>
                              <a:latin typeface="Times New Roman" pitchFamily="18" charset="0"/>
                              <a:ea typeface="標楷體" pitchFamily="65" charset="-120"/>
                              <a:cs typeface="Times New Roman" pitchFamily="18" charset="0"/>
                            </a:rPr>
                            <a:t>TF</a:t>
                          </a:r>
                          <a14:m>
                            <m:oMath xmlns:m="http://schemas.openxmlformats.org/officeDocument/2006/math">
                              <m:r>
                                <a:rPr lang="en-US" altLang="zh-TW" sz="2600" b="1" kern="1200" smtClean="0">
                                  <a:solidFill>
                                    <a:schemeClr val="tx1"/>
                                  </a:solidFill>
                                  <a:effectLst/>
                                  <a:latin typeface="Cambria Math"/>
                                  <a:ea typeface="+mn-ea"/>
                                  <a:cs typeface="+mn-cs"/>
                                </a:rPr>
                                <m:t>×</m:t>
                              </m:r>
                              <m:sSub>
                                <m:sSubPr>
                                  <m:ctrlPr>
                                    <a:rPr lang="zh-TW" altLang="zh-TW" sz="2600" b="1" i="1" kern="1200" smtClean="0">
                                      <a:solidFill>
                                        <a:schemeClr val="tx1"/>
                                      </a:solidFill>
                                      <a:effectLst/>
                                      <a:latin typeface="Cambria Math"/>
                                      <a:ea typeface="+mn-ea"/>
                                      <a:cs typeface="+mn-cs"/>
                                    </a:rPr>
                                  </m:ctrlPr>
                                </m:sSubPr>
                                <m:e>
                                  <m:r>
                                    <a:rPr lang="en-US" altLang="zh-TW" sz="2600" b="1" i="1" kern="1200">
                                      <a:solidFill>
                                        <a:schemeClr val="tx1"/>
                                      </a:solidFill>
                                      <a:effectLst/>
                                      <a:latin typeface="Cambria Math"/>
                                      <a:ea typeface="+mn-ea"/>
                                      <a:cs typeface="+mn-cs"/>
                                    </a:rPr>
                                    <m:t>𝑙𝑜𝑔</m:t>
                                  </m:r>
                                </m:e>
                                <m:sub>
                                  <m:r>
                                    <a:rPr lang="en-US" altLang="zh-TW" sz="2600" b="1" i="1" kern="1200">
                                      <a:solidFill>
                                        <a:schemeClr val="tx1"/>
                                      </a:solidFill>
                                      <a:effectLst/>
                                      <a:latin typeface="Cambria Math"/>
                                      <a:ea typeface="+mn-ea"/>
                                      <a:cs typeface="+mn-cs"/>
                                    </a:rPr>
                                    <m:t>𝑒</m:t>
                                  </m:r>
                                  <m:r>
                                    <a:rPr lang="en-US" altLang="zh-TW" sz="2600" b="1" i="1" kern="1200">
                                      <a:solidFill>
                                        <a:schemeClr val="tx1"/>
                                      </a:solidFill>
                                      <a:effectLst/>
                                      <a:latin typeface="Cambria Math"/>
                                      <a:ea typeface="+mn-ea"/>
                                      <a:cs typeface="+mn-cs"/>
                                    </a:rPr>
                                    <m:t> </m:t>
                                  </m:r>
                                </m:sub>
                              </m:sSub>
                              <m:r>
                                <a:rPr lang="en-US" altLang="zh-TW" sz="2600" b="1" i="1" kern="1200">
                                  <a:solidFill>
                                    <a:schemeClr val="tx1"/>
                                  </a:solidFill>
                                  <a:effectLst/>
                                  <a:latin typeface="Cambria Math"/>
                                  <a:ea typeface="+mn-ea"/>
                                  <a:cs typeface="+mn-cs"/>
                                </a:rPr>
                                <m:t>(</m:t>
                              </m:r>
                              <m:f>
                                <m:fPr>
                                  <m:ctrlPr>
                                    <a:rPr lang="zh-TW" altLang="zh-TW" sz="2600" b="1" i="1" kern="1200">
                                      <a:solidFill>
                                        <a:schemeClr val="tx1"/>
                                      </a:solidFill>
                                      <a:effectLst/>
                                      <a:latin typeface="Cambria Math"/>
                                      <a:ea typeface="+mn-ea"/>
                                      <a:cs typeface="+mn-cs"/>
                                    </a:rPr>
                                  </m:ctrlPr>
                                </m:fPr>
                                <m:num>
                                  <m:d>
                                    <m:dPr>
                                      <m:begChr m:val="|"/>
                                      <m:endChr m:val="|"/>
                                      <m:ctrlPr>
                                        <a:rPr lang="zh-TW" altLang="zh-TW" sz="2600" b="1" i="1" kern="1200">
                                          <a:solidFill>
                                            <a:schemeClr val="tx1"/>
                                          </a:solidFill>
                                          <a:effectLst/>
                                          <a:latin typeface="Cambria Math"/>
                                          <a:ea typeface="+mn-ea"/>
                                          <a:cs typeface="+mn-cs"/>
                                        </a:rPr>
                                      </m:ctrlPr>
                                    </m:dPr>
                                    <m:e>
                                      <m:sSub>
                                        <m:sSubPr>
                                          <m:ctrlPr>
                                            <a:rPr lang="zh-TW" altLang="zh-TW" sz="2600" b="1" i="1" kern="1200">
                                              <a:solidFill>
                                                <a:schemeClr val="tx1"/>
                                              </a:solidFill>
                                              <a:effectLst/>
                                              <a:latin typeface="Cambria Math"/>
                                              <a:ea typeface="+mn-ea"/>
                                              <a:cs typeface="+mn-cs"/>
                                            </a:rPr>
                                          </m:ctrlPr>
                                        </m:sSubPr>
                                        <m:e>
                                          <m:r>
                                            <a:rPr lang="en-US" altLang="zh-TW" sz="2600" b="1" i="1" kern="1200">
                                              <a:solidFill>
                                                <a:schemeClr val="tx1"/>
                                              </a:solidFill>
                                              <a:effectLst/>
                                              <a:latin typeface="Cambria Math"/>
                                              <a:ea typeface="+mn-ea"/>
                                              <a:cs typeface="+mn-cs"/>
                                            </a:rPr>
                                            <m:t>𝐷</m:t>
                                          </m:r>
                                        </m:e>
                                        <m:sub>
                                          <m:r>
                                            <a:rPr lang="en-US" altLang="zh-TW" sz="2600" b="1" i="1" kern="1200">
                                              <a:solidFill>
                                                <a:schemeClr val="tx1"/>
                                              </a:solidFill>
                                              <a:effectLst/>
                                              <a:latin typeface="Cambria Math"/>
                                              <a:ea typeface="+mn-ea"/>
                                              <a:cs typeface="+mn-cs"/>
                                            </a:rPr>
                                            <m:t>𝑤</m:t>
                                          </m:r>
                                          <m:r>
                                            <a:rPr lang="en-US" altLang="zh-TW" sz="2600" b="1" i="1" kern="1200">
                                              <a:solidFill>
                                                <a:schemeClr val="tx1"/>
                                              </a:solidFill>
                                              <a:effectLst/>
                                              <a:latin typeface="Cambria Math"/>
                                              <a:ea typeface="+mn-ea"/>
                                              <a:cs typeface="+mn-cs"/>
                                            </a:rPr>
                                            <m:t> </m:t>
                                          </m:r>
                                          <m:r>
                                            <a:rPr lang="en-US" altLang="zh-TW" sz="2600" b="1" i="1" kern="1200">
                                              <a:solidFill>
                                                <a:schemeClr val="tx1"/>
                                              </a:solidFill>
                                              <a:effectLst/>
                                              <a:latin typeface="Cambria Math"/>
                                              <a:ea typeface="+mn-ea"/>
                                              <a:cs typeface="+mn-cs"/>
                                            </a:rPr>
                                            <m:t>𝑖𝑛</m:t>
                                          </m:r>
                                          <m:r>
                                            <a:rPr lang="en-US" altLang="zh-TW" sz="2600" b="1" i="1" kern="1200">
                                              <a:solidFill>
                                                <a:schemeClr val="tx1"/>
                                              </a:solidFill>
                                              <a:effectLst/>
                                              <a:latin typeface="Cambria Math"/>
                                              <a:ea typeface="+mn-ea"/>
                                              <a:cs typeface="+mn-cs"/>
                                            </a:rPr>
                                            <m:t> </m:t>
                                          </m:r>
                                          <m:r>
                                            <a:rPr lang="en-US" altLang="zh-TW" sz="2600" b="1" i="1" kern="1200">
                                              <a:solidFill>
                                                <a:schemeClr val="tx1"/>
                                              </a:solidFill>
                                              <a:effectLst/>
                                              <a:latin typeface="Cambria Math"/>
                                              <a:ea typeface="+mn-ea"/>
                                              <a:cs typeface="+mn-cs"/>
                                            </a:rPr>
                                            <m:t>𝑃</m:t>
                                          </m:r>
                                        </m:sub>
                                      </m:sSub>
                                    </m:e>
                                  </m:d>
                                </m:num>
                                <m:den>
                                  <m:d>
                                    <m:dPr>
                                      <m:begChr m:val="|"/>
                                      <m:endChr m:val="|"/>
                                      <m:ctrlPr>
                                        <a:rPr lang="zh-TW" altLang="zh-TW" sz="2600" b="1" i="1" kern="1200">
                                          <a:solidFill>
                                            <a:schemeClr val="tx1"/>
                                          </a:solidFill>
                                          <a:effectLst/>
                                          <a:latin typeface="Cambria Math"/>
                                          <a:ea typeface="+mn-ea"/>
                                          <a:cs typeface="+mn-cs"/>
                                        </a:rPr>
                                      </m:ctrlPr>
                                    </m:dPr>
                                    <m:e>
                                      <m:sSub>
                                        <m:sSubPr>
                                          <m:ctrlPr>
                                            <a:rPr lang="zh-TW" altLang="zh-TW" sz="2600" b="1" i="1" kern="1200">
                                              <a:solidFill>
                                                <a:schemeClr val="tx1"/>
                                              </a:solidFill>
                                              <a:effectLst/>
                                              <a:latin typeface="Cambria Math"/>
                                              <a:ea typeface="+mn-ea"/>
                                              <a:cs typeface="+mn-cs"/>
                                            </a:rPr>
                                          </m:ctrlPr>
                                        </m:sSubPr>
                                        <m:e>
                                          <m:r>
                                            <a:rPr lang="en-US" altLang="zh-TW" sz="2600" b="1" i="1" kern="1200">
                                              <a:solidFill>
                                                <a:schemeClr val="tx1"/>
                                              </a:solidFill>
                                              <a:effectLst/>
                                              <a:latin typeface="Cambria Math"/>
                                              <a:ea typeface="+mn-ea"/>
                                              <a:cs typeface="+mn-cs"/>
                                            </a:rPr>
                                            <m:t>𝐷</m:t>
                                          </m:r>
                                        </m:e>
                                        <m:sub>
                                          <m:r>
                                            <a:rPr lang="en-US" altLang="zh-TW" sz="2600" b="1" i="1" kern="1200">
                                              <a:solidFill>
                                                <a:schemeClr val="tx1"/>
                                              </a:solidFill>
                                              <a:effectLst/>
                                              <a:latin typeface="Cambria Math"/>
                                              <a:ea typeface="+mn-ea"/>
                                              <a:cs typeface="+mn-cs"/>
                                            </a:rPr>
                                            <m:t>𝑤</m:t>
                                          </m:r>
                                          <m:r>
                                            <a:rPr lang="en-US" altLang="zh-TW" sz="2600" b="1" i="1" kern="1200">
                                              <a:solidFill>
                                                <a:schemeClr val="tx1"/>
                                              </a:solidFill>
                                              <a:effectLst/>
                                              <a:latin typeface="Cambria Math"/>
                                              <a:ea typeface="+mn-ea"/>
                                              <a:cs typeface="+mn-cs"/>
                                            </a:rPr>
                                            <m:t> </m:t>
                                          </m:r>
                                          <m:r>
                                            <a:rPr lang="en-US" altLang="zh-TW" sz="2600" b="1" i="1" kern="1200">
                                              <a:solidFill>
                                                <a:schemeClr val="tx1"/>
                                              </a:solidFill>
                                              <a:effectLst/>
                                              <a:latin typeface="Cambria Math"/>
                                              <a:ea typeface="+mn-ea"/>
                                              <a:cs typeface="+mn-cs"/>
                                            </a:rPr>
                                            <m:t>𝑖𝑛</m:t>
                                          </m:r>
                                          <m:r>
                                            <a:rPr lang="en-US" altLang="zh-TW" sz="2600" b="1" i="1" kern="1200">
                                              <a:solidFill>
                                                <a:schemeClr val="tx1"/>
                                              </a:solidFill>
                                              <a:effectLst/>
                                              <a:latin typeface="Cambria Math"/>
                                              <a:ea typeface="+mn-ea"/>
                                              <a:cs typeface="+mn-cs"/>
                                            </a:rPr>
                                            <m:t> </m:t>
                                          </m:r>
                                          <m:r>
                                            <a:rPr lang="en-US" altLang="zh-TW" sz="2600" b="1" i="1" kern="1200">
                                              <a:solidFill>
                                                <a:schemeClr val="tx1"/>
                                              </a:solidFill>
                                              <a:effectLst/>
                                              <a:latin typeface="Cambria Math"/>
                                              <a:ea typeface="+mn-ea"/>
                                              <a:cs typeface="+mn-cs"/>
                                            </a:rPr>
                                            <m:t>𝑁</m:t>
                                          </m:r>
                                        </m:sub>
                                      </m:sSub>
                                    </m:e>
                                  </m:d>
                                </m:den>
                              </m:f>
                              <m:r>
                                <a:rPr lang="en-US" altLang="zh-TW" sz="2600" b="1" i="1" kern="1200">
                                  <a:solidFill>
                                    <a:schemeClr val="tx1"/>
                                  </a:solidFill>
                                  <a:effectLst/>
                                  <a:latin typeface="Cambria Math"/>
                                  <a:ea typeface="+mn-ea"/>
                                  <a:cs typeface="+mn-cs"/>
                                </a:rPr>
                                <m:t>+</m:t>
                              </m:r>
                              <m:r>
                                <a:rPr lang="en-US" altLang="zh-TW" sz="2600" b="1" i="1" kern="1200">
                                  <a:solidFill>
                                    <a:schemeClr val="tx1"/>
                                  </a:solidFill>
                                  <a:effectLst/>
                                  <a:latin typeface="Cambria Math"/>
                                  <a:ea typeface="+mn-ea"/>
                                  <a:cs typeface="+mn-cs"/>
                                </a:rPr>
                                <m:t>𝑒</m:t>
                              </m:r>
                              <m:r>
                                <a:rPr lang="en-US" altLang="zh-TW" sz="2600" b="1" i="1" kern="1200">
                                  <a:solidFill>
                                    <a:schemeClr val="tx1"/>
                                  </a:solidFill>
                                  <a:effectLst/>
                                  <a:latin typeface="Cambria Math"/>
                                  <a:ea typeface="+mn-ea"/>
                                  <a:cs typeface="+mn-cs"/>
                                </a:rPr>
                                <m:t>)</m:t>
                              </m:r>
                              <m:r>
                                <a:rPr lang="en-US" altLang="zh-TW" sz="2600" b="1" kern="1200">
                                  <a:solidFill>
                                    <a:schemeClr val="tx1"/>
                                  </a:solidFill>
                                  <a:effectLst/>
                                  <a:latin typeface="Cambria Math"/>
                                  <a:ea typeface="+mn-ea"/>
                                  <a:cs typeface="+mn-cs"/>
                                </a:rPr>
                                <m:t>×</m:t>
                              </m:r>
                              <m:sSub>
                                <m:sSubPr>
                                  <m:ctrlPr>
                                    <a:rPr lang="zh-TW" altLang="zh-TW" sz="2600" b="1" i="1" kern="1200">
                                      <a:solidFill>
                                        <a:schemeClr val="tx1"/>
                                      </a:solidFill>
                                      <a:effectLst/>
                                      <a:latin typeface="Cambria Math"/>
                                      <a:ea typeface="+mn-ea"/>
                                      <a:cs typeface="+mn-cs"/>
                                    </a:rPr>
                                  </m:ctrlPr>
                                </m:sSubPr>
                                <m:e>
                                  <m:r>
                                    <a:rPr lang="en-US" altLang="zh-TW" sz="2600" b="1" i="1" kern="1200">
                                      <a:solidFill>
                                        <a:schemeClr val="tx1"/>
                                      </a:solidFill>
                                      <a:effectLst/>
                                      <a:latin typeface="Cambria Math"/>
                                      <a:ea typeface="+mn-ea"/>
                                      <a:cs typeface="+mn-cs"/>
                                    </a:rPr>
                                    <m:t>𝑙𝑜𝑔</m:t>
                                  </m:r>
                                </m:e>
                                <m:sub>
                                  <m:r>
                                    <a:rPr lang="en-US" altLang="zh-TW" sz="2600" b="1" i="1" kern="1200">
                                      <a:solidFill>
                                        <a:schemeClr val="tx1"/>
                                      </a:solidFill>
                                      <a:effectLst/>
                                      <a:latin typeface="Cambria Math"/>
                                      <a:ea typeface="+mn-ea"/>
                                      <a:cs typeface="+mn-cs"/>
                                    </a:rPr>
                                    <m:t>𝑒</m:t>
                                  </m:r>
                                </m:sub>
                              </m:sSub>
                              <m:r>
                                <a:rPr lang="en-US" altLang="zh-TW" sz="2600" b="1" i="1" kern="1200">
                                  <a:solidFill>
                                    <a:schemeClr val="tx1"/>
                                  </a:solidFill>
                                  <a:effectLst/>
                                  <a:latin typeface="Cambria Math"/>
                                  <a:ea typeface="+mn-ea"/>
                                  <a:cs typeface="+mn-cs"/>
                                </a:rPr>
                                <m:t>(</m:t>
                              </m:r>
                              <m:f>
                                <m:fPr>
                                  <m:ctrlPr>
                                    <a:rPr lang="zh-TW" altLang="zh-TW" sz="2600" b="1" i="1" kern="1200">
                                      <a:solidFill>
                                        <a:schemeClr val="tx1"/>
                                      </a:solidFill>
                                      <a:effectLst/>
                                      <a:latin typeface="Cambria Math"/>
                                      <a:ea typeface="+mn-ea"/>
                                      <a:cs typeface="+mn-cs"/>
                                    </a:rPr>
                                  </m:ctrlPr>
                                </m:fPr>
                                <m:num>
                                  <m:r>
                                    <a:rPr lang="en-US" altLang="zh-TW" sz="2600" b="1" i="1" kern="1200">
                                      <a:solidFill>
                                        <a:schemeClr val="tx1"/>
                                      </a:solidFill>
                                      <a:effectLst/>
                                      <a:latin typeface="Cambria Math"/>
                                      <a:ea typeface="+mn-ea"/>
                                      <a:cs typeface="+mn-cs"/>
                                    </a:rPr>
                                    <m:t>|</m:t>
                                  </m:r>
                                  <m:r>
                                    <a:rPr lang="en-US" altLang="zh-TW" sz="2600" b="1" i="1" kern="1200">
                                      <a:solidFill>
                                        <a:schemeClr val="tx1"/>
                                      </a:solidFill>
                                      <a:effectLst/>
                                      <a:latin typeface="Cambria Math"/>
                                      <a:ea typeface="+mn-ea"/>
                                      <a:cs typeface="+mn-cs"/>
                                    </a:rPr>
                                    <m:t>𝐷</m:t>
                                  </m:r>
                                  <m:r>
                                    <a:rPr lang="en-US" altLang="zh-TW" sz="2600" b="1" i="1" kern="1200">
                                      <a:solidFill>
                                        <a:schemeClr val="tx1"/>
                                      </a:solidFill>
                                      <a:effectLst/>
                                      <a:latin typeface="Cambria Math"/>
                                      <a:ea typeface="+mn-ea"/>
                                      <a:cs typeface="+mn-cs"/>
                                    </a:rPr>
                                    <m:t>|</m:t>
                                  </m:r>
                                </m:num>
                                <m:den>
                                  <m:r>
                                    <a:rPr lang="en-US" altLang="zh-TW" sz="2600" b="1" i="1" kern="1200">
                                      <a:solidFill>
                                        <a:schemeClr val="tx1"/>
                                      </a:solidFill>
                                      <a:effectLst/>
                                      <a:latin typeface="Cambria Math"/>
                                      <a:ea typeface="+mn-ea"/>
                                      <a:cs typeface="+mn-cs"/>
                                    </a:rPr>
                                    <m:t>𝐷𝐹</m:t>
                                  </m:r>
                                </m:den>
                              </m:f>
                              <m:r>
                                <a:rPr lang="en-US" altLang="zh-TW" sz="2600" b="1" i="1" kern="1200">
                                  <a:solidFill>
                                    <a:schemeClr val="tx1"/>
                                  </a:solidFill>
                                  <a:effectLst/>
                                  <a:latin typeface="Cambria Math"/>
                                  <a:ea typeface="+mn-ea"/>
                                  <a:cs typeface="+mn-cs"/>
                                </a:rPr>
                                <m:t>)</m:t>
                              </m:r>
                            </m:oMath>
                          </a14:m>
                          <a:endParaRPr lang="zh-TW" altLang="en-US" sz="2600" dirty="0">
                            <a:solidFill>
                              <a:schemeClr val="tx1"/>
                            </a:solidFill>
                            <a:latin typeface="Times New Roman" pitchFamily="18" charset="0"/>
                            <a:ea typeface="標楷體" pitchFamily="65" charset="-120"/>
                            <a:cs typeface="Times New Roman" pitchFamily="18" charset="0"/>
                          </a:endParaRPr>
                        </a:p>
                      </a:txBody>
                      <a:tcPr anchor="ctr">
                        <a:solidFill>
                          <a:srgbClr val="FFC000"/>
                        </a:solidFill>
                      </a:tcPr>
                    </a:tc>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4294360316"/>
                  </p:ext>
                </p:extLst>
              </p:nvPr>
            </p:nvGraphicFramePr>
            <p:xfrm>
              <a:off x="251520" y="2636912"/>
              <a:ext cx="8568952" cy="3384376"/>
            </p:xfrm>
            <a:graphic>
              <a:graphicData uri="http://schemas.openxmlformats.org/drawingml/2006/table">
                <a:tbl>
                  <a:tblPr firstRow="1" bandRow="1">
                    <a:tableStyleId>{5C22544A-7EE6-4342-B048-85BDC9FD1C3A}</a:tableStyleId>
                  </a:tblPr>
                  <a:tblGrid>
                    <a:gridCol w="3530126"/>
                    <a:gridCol w="5038826"/>
                  </a:tblGrid>
                  <a:tr h="3384376">
                    <a:tc>
                      <a:txBody>
                        <a:bodyPr/>
                        <a:lstStyle/>
                        <a:p>
                          <a:pPr algn="ctr">
                            <a:lnSpc>
                              <a:spcPct val="25000"/>
                            </a:lnSpc>
                            <a:spcBef>
                              <a:spcPts val="250"/>
                            </a:spcBef>
                            <a:spcAft>
                              <a:spcPts val="250"/>
                            </a:spcAft>
                          </a:pPr>
                          <a:endParaRPr lang="en-US" sz="2600" kern="100" dirty="0" smtClean="0">
                            <a:solidFill>
                              <a:schemeClr val="tx1"/>
                            </a:solidFill>
                            <a:effectLst/>
                            <a:latin typeface="標楷體" pitchFamily="65" charset="-120"/>
                            <a:ea typeface="標楷體" pitchFamily="65" charset="-120"/>
                            <a:cs typeface="Times New Roman"/>
                          </a:endParaRPr>
                        </a:p>
                        <a:p>
                          <a:pPr algn="ctr">
                            <a:lnSpc>
                              <a:spcPct val="25000"/>
                            </a:lnSpc>
                            <a:spcBef>
                              <a:spcPts val="250"/>
                            </a:spcBef>
                            <a:spcAft>
                              <a:spcPts val="250"/>
                            </a:spcAft>
                          </a:pPr>
                          <a:r>
                            <a:rPr lang="en-US" sz="2600" kern="100" dirty="0" smtClean="0">
                              <a:solidFill>
                                <a:schemeClr val="tx1"/>
                              </a:solidFill>
                              <a:effectLst/>
                              <a:latin typeface="標楷體" pitchFamily="65" charset="-120"/>
                              <a:ea typeface="標楷體" pitchFamily="65" charset="-120"/>
                              <a:cs typeface="Times New Roman"/>
                            </a:rPr>
                            <a:t>TF-RF-IDF</a:t>
                          </a:r>
                          <a:endParaRPr lang="zh-TW" sz="2600" kern="100" dirty="0">
                            <a:solidFill>
                              <a:schemeClr val="tx1"/>
                            </a:solidFill>
                            <a:effectLst/>
                            <a:latin typeface="標楷體" pitchFamily="65" charset="-120"/>
                            <a:ea typeface="標楷體" pitchFamily="65" charset="-120"/>
                            <a:cs typeface="Times New Roman"/>
                          </a:endParaRPr>
                        </a:p>
                      </a:txBody>
                      <a:tcPr marL="68580" marR="68580" marT="0" marB="0" anchor="ctr">
                        <a:solidFill>
                          <a:schemeClr val="accent1">
                            <a:lumMod val="90000"/>
                          </a:schemeClr>
                        </a:solidFill>
                      </a:tcPr>
                    </a:tc>
                    <a:tc>
                      <a:txBody>
                        <a:bodyPr/>
                        <a:lstStyle/>
                        <a:p>
                          <a:endParaRPr lang="zh-TW"/>
                        </a:p>
                      </a:txBody>
                      <a:tcPr anchor="ctr">
                        <a:blipFill rotWithShape="1">
                          <a:blip r:embed="rId2"/>
                          <a:stretch>
                            <a:fillRect l="-70012" t="-180"/>
                          </a:stretch>
                        </a:blipFill>
                      </a:tcPr>
                    </a:tc>
                  </a:tr>
                </a:tbl>
              </a:graphicData>
            </a:graphic>
          </p:graphicFrame>
        </mc:Fallback>
      </mc:AlternateContent>
    </p:spTree>
    <p:extLst>
      <p:ext uri="{BB962C8B-B14F-4D97-AF65-F5344CB8AC3E}">
        <p14:creationId xmlns:p14="http://schemas.microsoft.com/office/powerpoint/2010/main" val="553893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p:cNvSpPr>
            <a:spLocks noGrp="1"/>
          </p:cNvSpPr>
          <p:nvPr>
            <p:ph type="subTitle" idx="1"/>
          </p:nvPr>
        </p:nvSpPr>
        <p:spPr>
          <a:xfrm>
            <a:off x="467544" y="2276872"/>
            <a:ext cx="8226660" cy="3240360"/>
          </a:xfrm>
        </p:spPr>
        <p:txBody>
          <a:bodyPr/>
          <a:lstStyle/>
          <a:p>
            <a:pPr marL="457200" indent="-457200" algn="l">
              <a:buFont typeface="Arial" pitchFamily="34" charset="0"/>
              <a:buChar char="•"/>
            </a:pPr>
            <a:r>
              <a:rPr lang="zh-CN" altLang="zh-TW" sz="2800" dirty="0" smtClean="0">
                <a:solidFill>
                  <a:schemeClr val="tx1"/>
                </a:solidFill>
                <a:latin typeface="標楷體" pitchFamily="65" charset="-120"/>
                <a:ea typeface="標楷體" pitchFamily="65" charset="-120"/>
              </a:rPr>
              <a:t>社</a:t>
            </a:r>
            <a:r>
              <a:rPr lang="zh-CN" altLang="zh-TW" sz="2800" dirty="0">
                <a:solidFill>
                  <a:schemeClr val="tx1"/>
                </a:solidFill>
                <a:latin typeface="標楷體" pitchFamily="65" charset="-120"/>
                <a:ea typeface="標楷體" pitchFamily="65" charset="-120"/>
              </a:rPr>
              <a:t>群</a:t>
            </a:r>
            <a:r>
              <a:rPr lang="zh-CN" altLang="zh-TW" sz="2800" dirty="0" smtClean="0">
                <a:solidFill>
                  <a:schemeClr val="tx1"/>
                </a:solidFill>
                <a:latin typeface="標楷體" pitchFamily="65" charset="-120"/>
                <a:ea typeface="標楷體" pitchFamily="65" charset="-120"/>
              </a:rPr>
              <a:t>網站</a:t>
            </a:r>
            <a:r>
              <a:rPr lang="zh-TW" altLang="en-US" sz="2800" dirty="0" smtClean="0">
                <a:solidFill>
                  <a:schemeClr val="tx1"/>
                </a:solidFill>
                <a:latin typeface="標楷體" pitchFamily="65" charset="-120"/>
                <a:ea typeface="標楷體" pitchFamily="65" charset="-120"/>
              </a:rPr>
              <a:t>的普及</a:t>
            </a:r>
            <a:endParaRPr lang="en-US" altLang="zh-TW" sz="2800" dirty="0" smtClean="0">
              <a:solidFill>
                <a:schemeClr val="tx1"/>
              </a:solidFill>
              <a:latin typeface="標楷體" pitchFamily="65" charset="-120"/>
              <a:ea typeface="標楷體" pitchFamily="65" charset="-120"/>
            </a:endParaRPr>
          </a:p>
          <a:p>
            <a:pPr algn="l"/>
            <a:endParaRPr lang="en-US" altLang="zh-TW" sz="2800" dirty="0" smtClean="0">
              <a:solidFill>
                <a:schemeClr val="tx1"/>
              </a:solidFill>
              <a:latin typeface="標楷體" pitchFamily="65" charset="-120"/>
              <a:ea typeface="標楷體" pitchFamily="65" charset="-120"/>
            </a:endParaRPr>
          </a:p>
          <a:p>
            <a:pPr marL="457200" indent="-457200" algn="l">
              <a:buFont typeface="Arial" pitchFamily="34" charset="0"/>
              <a:buChar char="•"/>
            </a:pPr>
            <a:r>
              <a:rPr lang="zh-CN" altLang="zh-TW" sz="2800" dirty="0">
                <a:solidFill>
                  <a:schemeClr val="tx1"/>
                </a:solidFill>
                <a:latin typeface="標楷體" pitchFamily="65" charset="-120"/>
                <a:ea typeface="標楷體" pitchFamily="65" charset="-120"/>
              </a:rPr>
              <a:t>數量龐大的網路</a:t>
            </a:r>
            <a:r>
              <a:rPr lang="zh-CN" altLang="zh-TW" sz="2800" dirty="0" smtClean="0">
                <a:solidFill>
                  <a:schemeClr val="tx1"/>
                </a:solidFill>
                <a:latin typeface="標楷體" pitchFamily="65" charset="-120"/>
                <a:ea typeface="標楷體" pitchFamily="65" charset="-120"/>
              </a:rPr>
              <a:t>意見</a:t>
            </a:r>
            <a:endParaRPr lang="en-US" altLang="zh-CN" sz="2800" dirty="0" smtClean="0">
              <a:solidFill>
                <a:schemeClr val="tx1"/>
              </a:solidFill>
              <a:latin typeface="標楷體" pitchFamily="65" charset="-120"/>
              <a:ea typeface="標楷體" pitchFamily="65" charset="-120"/>
            </a:endParaRPr>
          </a:p>
          <a:p>
            <a:pPr algn="l"/>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r>
              <a:rPr lang="zh-CN" altLang="zh-TW" sz="2800" dirty="0" smtClean="0">
                <a:solidFill>
                  <a:schemeClr val="tx1"/>
                </a:solidFill>
                <a:latin typeface="標楷體" pitchFamily="65" charset="-120"/>
                <a:ea typeface="標楷體" pitchFamily="65" charset="-120"/>
              </a:rPr>
              <a:t>快速</a:t>
            </a:r>
            <a:r>
              <a:rPr lang="zh-CN" altLang="zh-TW" sz="2800" dirty="0">
                <a:solidFill>
                  <a:schemeClr val="tx1"/>
                </a:solidFill>
                <a:latin typeface="標楷體" pitchFamily="65" charset="-120"/>
                <a:ea typeface="標楷體" pitchFamily="65" charset="-120"/>
              </a:rPr>
              <a:t>地取得他人對特定事件的看法</a:t>
            </a: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zh-TW" altLang="en-US" sz="2800" dirty="0">
              <a:solidFill>
                <a:schemeClr val="tx1"/>
              </a:solidFill>
            </a:endParaRPr>
          </a:p>
        </p:txBody>
      </p:sp>
    </p:spTree>
    <p:extLst>
      <p:ext uri="{BB962C8B-B14F-4D97-AF65-F5344CB8AC3E}">
        <p14:creationId xmlns:p14="http://schemas.microsoft.com/office/powerpoint/2010/main" val="1026102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179512" y="1628800"/>
            <a:ext cx="8856984" cy="3240360"/>
          </a:xfrm>
        </p:spPr>
        <p:txBody>
          <a:bodyPr/>
          <a:lstStyle/>
          <a:p>
            <a:pPr algn="l"/>
            <a:r>
              <a:rPr lang="zh-TW" altLang="en-US" sz="3200" dirty="0">
                <a:solidFill>
                  <a:schemeClr val="tx1"/>
                </a:solidFill>
                <a:latin typeface="標楷體" pitchFamily="65" charset="-120"/>
                <a:ea typeface="標楷體" pitchFamily="65" charset="-120"/>
              </a:rPr>
              <a:t>七、</a:t>
            </a:r>
            <a:r>
              <a:rPr lang="zh-TW" altLang="zh-TW" sz="3200" dirty="0">
                <a:solidFill>
                  <a:schemeClr val="tx1"/>
                </a:solidFill>
                <a:latin typeface="標楷體" pitchFamily="65" charset="-120"/>
                <a:ea typeface="標楷體" pitchFamily="65" charset="-120"/>
              </a:rPr>
              <a:t>情緒加權值計算</a:t>
            </a:r>
            <a:r>
              <a:rPr lang="zh-TW" altLang="zh-TW" sz="3200" dirty="0" smtClean="0">
                <a:solidFill>
                  <a:schemeClr val="tx1"/>
                </a:solidFill>
                <a:latin typeface="標楷體" pitchFamily="65" charset="-120"/>
                <a:ea typeface="標楷體" pitchFamily="65" charset="-120"/>
              </a:rPr>
              <a:t>與</a:t>
            </a:r>
            <a:r>
              <a:rPr lang="zh-TW" altLang="en-US" sz="3200" dirty="0" smtClean="0">
                <a:solidFill>
                  <a:schemeClr val="tx1"/>
                </a:solidFill>
                <a:latin typeface="標楷體" pitchFamily="65" charset="-120"/>
                <a:ea typeface="標楷體" pitchFamily="65" charset="-120"/>
              </a:rPr>
              <a:t>留言情緒</a:t>
            </a:r>
            <a:r>
              <a:rPr lang="zh-TW" altLang="zh-TW" sz="3200" dirty="0" smtClean="0">
                <a:solidFill>
                  <a:schemeClr val="tx1"/>
                </a:solidFill>
                <a:latin typeface="標楷體" pitchFamily="65" charset="-120"/>
                <a:ea typeface="標楷體" pitchFamily="65" charset="-120"/>
              </a:rPr>
              <a:t>分類</a:t>
            </a:r>
            <a:endParaRPr lang="en-US" altLang="zh-TW" sz="3200" dirty="0">
              <a:solidFill>
                <a:schemeClr val="tx1"/>
              </a:solidFill>
              <a:latin typeface="標楷體" pitchFamily="65" charset="-120"/>
              <a:ea typeface="標楷體" pitchFamily="65" charset="-120"/>
            </a:endParaRPr>
          </a:p>
          <a:p>
            <a:pPr marL="457200" lvl="0" indent="-457200" algn="l">
              <a:buFont typeface="Arial" pitchFamily="34" charset="0"/>
              <a:buChar char="•"/>
            </a:pPr>
            <a:endParaRPr lang="en-US" altLang="zh-TW" sz="2800" dirty="0">
              <a:solidFill>
                <a:schemeClr val="tx1"/>
              </a:solidFill>
              <a:latin typeface="標楷體" pitchFamily="65" charset="-120"/>
              <a:ea typeface="標楷體" pitchFamily="65" charset="-120"/>
            </a:endParaRPr>
          </a:p>
          <a:p>
            <a:pPr marL="457200" lvl="0" indent="-457200" algn="l">
              <a:buFont typeface="Arial" pitchFamily="34" charset="0"/>
              <a:buChar char="•"/>
            </a:pPr>
            <a:r>
              <a:rPr lang="zh-CN" altLang="zh-TW" sz="2800" dirty="0">
                <a:solidFill>
                  <a:schemeClr val="tx1"/>
                </a:solidFill>
                <a:latin typeface="標楷體" pitchFamily="65" charset="-120"/>
                <a:ea typeface="標楷體" pitchFamily="65" charset="-120"/>
              </a:rPr>
              <a:t>隨機從文本中</a:t>
            </a:r>
            <a:r>
              <a:rPr lang="zh-CN" altLang="zh-TW" sz="2800" dirty="0" smtClean="0">
                <a:solidFill>
                  <a:schemeClr val="tx1"/>
                </a:solidFill>
                <a:latin typeface="標楷體" pitchFamily="65" charset="-120"/>
                <a:ea typeface="標楷體" pitchFamily="65" charset="-120"/>
              </a:rPr>
              <a:t>取</a:t>
            </a:r>
            <a:r>
              <a:rPr lang="en-US" altLang="zh-TW" sz="2800" dirty="0">
                <a:solidFill>
                  <a:schemeClr val="tx1"/>
                </a:solidFill>
                <a:latin typeface="標楷體" pitchFamily="65" charset="-120"/>
                <a:ea typeface="標楷體" pitchFamily="65" charset="-120"/>
              </a:rPr>
              <a:t>80%</a:t>
            </a:r>
            <a:r>
              <a:rPr lang="zh-TW" altLang="zh-TW" sz="2800" dirty="0">
                <a:solidFill>
                  <a:schemeClr val="tx1"/>
                </a:solidFill>
                <a:latin typeface="標楷體" pitchFamily="65" charset="-120"/>
                <a:ea typeface="標楷體" pitchFamily="65" charset="-120"/>
              </a:rPr>
              <a:t>作</a:t>
            </a:r>
            <a:r>
              <a:rPr lang="zh-CN" altLang="zh-TW" sz="2800" dirty="0">
                <a:solidFill>
                  <a:schemeClr val="tx1"/>
                </a:solidFill>
                <a:latin typeface="標楷體" pitchFamily="65" charset="-120"/>
                <a:ea typeface="標楷體" pitchFamily="65" charset="-120"/>
              </a:rPr>
              <a:t>為訓練</a:t>
            </a:r>
            <a:r>
              <a:rPr lang="zh-CN" altLang="zh-TW" sz="2800" dirty="0" smtClean="0">
                <a:solidFill>
                  <a:schemeClr val="tx1"/>
                </a:solidFill>
                <a:latin typeface="標楷體" pitchFamily="65" charset="-120"/>
                <a:ea typeface="標楷體" pitchFamily="65" charset="-120"/>
              </a:rPr>
              <a:t>語料，</a:t>
            </a:r>
            <a:r>
              <a:rPr lang="en-US" altLang="zh-TW" sz="2800" dirty="0" smtClean="0">
                <a:solidFill>
                  <a:schemeClr val="tx1"/>
                </a:solidFill>
                <a:latin typeface="標楷體" pitchFamily="65" charset="-120"/>
                <a:ea typeface="標楷體" pitchFamily="65" charset="-120"/>
              </a:rPr>
              <a:t>20</a:t>
            </a:r>
            <a:r>
              <a:rPr lang="en-US" altLang="zh-TW" sz="2800" dirty="0">
                <a:solidFill>
                  <a:schemeClr val="tx1"/>
                </a:solidFill>
                <a:latin typeface="標楷體" pitchFamily="65" charset="-120"/>
                <a:ea typeface="標楷體" pitchFamily="65" charset="-120"/>
              </a:rPr>
              <a:t>%</a:t>
            </a:r>
            <a:r>
              <a:rPr lang="zh-CN" altLang="zh-TW" sz="2800" dirty="0">
                <a:solidFill>
                  <a:schemeClr val="tx1"/>
                </a:solidFill>
                <a:latin typeface="標楷體" pitchFamily="65" charset="-120"/>
                <a:ea typeface="標楷體" pitchFamily="65" charset="-120"/>
              </a:rPr>
              <a:t>作為測試</a:t>
            </a:r>
            <a:r>
              <a:rPr lang="zh-CN" altLang="zh-TW" sz="2800" dirty="0" smtClean="0">
                <a:solidFill>
                  <a:schemeClr val="tx1"/>
                </a:solidFill>
                <a:latin typeface="標楷體" pitchFamily="65" charset="-120"/>
                <a:ea typeface="標楷體" pitchFamily="65" charset="-120"/>
              </a:rPr>
              <a:t>語料</a:t>
            </a:r>
            <a:endParaRPr lang="zh-TW" altLang="zh-TW" sz="2800" dirty="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a:solidFill>
                <a:schemeClr val="tx1"/>
              </a:solidFill>
              <a:latin typeface="標楷體" pitchFamily="65" charset="-120"/>
              <a:ea typeface="標楷體" pitchFamily="65" charset="-120"/>
            </a:endParaRPr>
          </a:p>
          <a:p>
            <a:pPr marL="457200" indent="-457200" algn="l">
              <a:buFont typeface="Arial" pitchFamily="34" charset="0"/>
              <a:buChar char="•"/>
            </a:pPr>
            <a:r>
              <a:rPr lang="zh-TW" altLang="zh-TW" sz="2800" dirty="0" smtClean="0">
                <a:solidFill>
                  <a:schemeClr val="tx1"/>
                </a:solidFill>
                <a:latin typeface="標楷體" pitchFamily="65" charset="-120"/>
                <a:ea typeface="標楷體" pitchFamily="65" charset="-120"/>
              </a:rPr>
              <a:t>藉</a:t>
            </a:r>
            <a:r>
              <a:rPr lang="zh-TW" altLang="zh-TW" sz="2800" dirty="0">
                <a:solidFill>
                  <a:schemeClr val="tx1"/>
                </a:solidFill>
                <a:latin typeface="標楷體" pitchFamily="65" charset="-120"/>
                <a:ea typeface="標楷體" pitchFamily="65" charset="-120"/>
              </a:rPr>
              <a:t>由</a:t>
            </a:r>
            <a:r>
              <a:rPr lang="zh-CN" altLang="zh-TW" sz="2800" dirty="0">
                <a:solidFill>
                  <a:schemeClr val="tx1"/>
                </a:solidFill>
                <a:latin typeface="標楷體" pitchFamily="65" charset="-120"/>
                <a:ea typeface="標楷體" pitchFamily="65" charset="-120"/>
              </a:rPr>
              <a:t>支持向量機</a:t>
            </a:r>
            <a:r>
              <a:rPr lang="en-US" altLang="zh-TW" sz="2800" dirty="0">
                <a:solidFill>
                  <a:schemeClr val="tx1"/>
                </a:solidFill>
                <a:latin typeface="標楷體" pitchFamily="65" charset="-120"/>
                <a:ea typeface="標楷體" pitchFamily="65" charset="-120"/>
              </a:rPr>
              <a:t>(</a:t>
            </a:r>
            <a:r>
              <a:rPr lang="en-US" altLang="zh-TW" sz="2800" dirty="0">
                <a:solidFill>
                  <a:schemeClr val="tx1"/>
                </a:solidFill>
                <a:latin typeface="Times New Roman" pitchFamily="18" charset="0"/>
                <a:ea typeface="標楷體" pitchFamily="65" charset="-120"/>
                <a:cs typeface="Times New Roman" pitchFamily="18" charset="0"/>
              </a:rPr>
              <a:t>SVM</a:t>
            </a:r>
            <a:r>
              <a:rPr lang="en-US" altLang="zh-TW" sz="2800" dirty="0">
                <a:solidFill>
                  <a:schemeClr val="tx1"/>
                </a:solidFill>
                <a:latin typeface="標楷體" pitchFamily="65" charset="-120"/>
                <a:ea typeface="標楷體" pitchFamily="65" charset="-120"/>
              </a:rPr>
              <a:t>)</a:t>
            </a:r>
            <a:r>
              <a:rPr lang="zh-CN" altLang="zh-TW" sz="2800" dirty="0" smtClean="0">
                <a:solidFill>
                  <a:schemeClr val="tx1"/>
                </a:solidFill>
                <a:latin typeface="標楷體" pitchFamily="65" charset="-120"/>
                <a:ea typeface="標楷體" pitchFamily="65" charset="-120"/>
              </a:rPr>
              <a:t>分類法</a:t>
            </a:r>
            <a:r>
              <a:rPr lang="zh-CN" altLang="zh-TW" sz="2800" dirty="0">
                <a:solidFill>
                  <a:schemeClr val="tx1"/>
                </a:solidFill>
                <a:latin typeface="標楷體" pitchFamily="65" charset="-120"/>
                <a:ea typeface="標楷體" pitchFamily="65" charset="-120"/>
              </a:rPr>
              <a:t>對文本進行</a:t>
            </a:r>
            <a:r>
              <a:rPr lang="zh-CN" altLang="zh-TW" sz="2800" dirty="0" smtClean="0">
                <a:solidFill>
                  <a:schemeClr val="tx1"/>
                </a:solidFill>
                <a:latin typeface="標楷體" pitchFamily="65" charset="-120"/>
                <a:ea typeface="標楷體" pitchFamily="65" charset="-120"/>
              </a:rPr>
              <a:t>分類</a:t>
            </a: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2154637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研究資料</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179512" y="1628800"/>
            <a:ext cx="8856984" cy="3240360"/>
          </a:xfrm>
        </p:spPr>
        <p:txBody>
          <a:bodyPr/>
          <a:lstStyle/>
          <a:p>
            <a:pPr algn="l"/>
            <a:r>
              <a:rPr lang="zh-TW" altLang="en-US" sz="3200" dirty="0" smtClean="0">
                <a:solidFill>
                  <a:schemeClr val="tx1"/>
                </a:solidFill>
                <a:latin typeface="標楷體" pitchFamily="65" charset="-120"/>
                <a:ea typeface="標楷體" pitchFamily="65" charset="-120"/>
              </a:rPr>
              <a:t>八、研究對象</a:t>
            </a:r>
            <a:endParaRPr lang="en-US" altLang="zh-TW" sz="3200" dirty="0">
              <a:solidFill>
                <a:schemeClr val="tx1"/>
              </a:solidFill>
              <a:latin typeface="標楷體" pitchFamily="65" charset="-120"/>
              <a:ea typeface="標楷體" pitchFamily="65" charset="-120"/>
            </a:endParaRPr>
          </a:p>
          <a:p>
            <a:pPr marL="1200150" lvl="1" indent="-457200">
              <a:buFont typeface="Arial" pitchFamily="34" charset="0"/>
              <a:buChar char="•"/>
            </a:pPr>
            <a:endParaRPr lang="zh-TW" altLang="zh-TW" sz="2400" dirty="0">
              <a:solidFill>
                <a:srgbClr val="FF0000"/>
              </a:solidFill>
              <a:latin typeface="標楷體" pitchFamily="65" charset="-120"/>
              <a:ea typeface="標楷體" pitchFamily="65" charset="-120"/>
            </a:endParaRPr>
          </a:p>
          <a:p>
            <a:pPr marL="457200" indent="-457200" algn="l">
              <a:buFont typeface="Arial" pitchFamily="34" charset="0"/>
              <a:buChar char="•"/>
            </a:pPr>
            <a:r>
              <a:rPr lang="zh-TW" altLang="en-US" sz="2800" dirty="0" smtClean="0">
                <a:solidFill>
                  <a:schemeClr val="tx1"/>
                </a:solidFill>
                <a:latin typeface="標楷體" pitchFamily="65" charset="-120"/>
                <a:ea typeface="標楷體" pitchFamily="65" charset="-120"/>
              </a:rPr>
              <a:t>資料筆數皆以隨機的方式從資料庫抽取</a:t>
            </a:r>
            <a:endParaRPr lang="en-US" altLang="zh-TW" sz="2800" dirty="0" smtClean="0">
              <a:solidFill>
                <a:schemeClr val="tx1"/>
              </a:solidFill>
              <a:latin typeface="標楷體" pitchFamily="65" charset="-120"/>
              <a:ea typeface="標楷體" pitchFamily="65" charset="-120"/>
            </a:endParaRPr>
          </a:p>
          <a:p>
            <a:pPr marL="1200150" lvl="1" indent="-457200">
              <a:buFont typeface="Wingdings" pitchFamily="2" charset="2"/>
              <a:buChar char="Ø"/>
            </a:pPr>
            <a:r>
              <a:rPr lang="zh-TW" altLang="en-US" sz="2400" dirty="0">
                <a:solidFill>
                  <a:schemeClr val="tx1"/>
                </a:solidFill>
                <a:latin typeface="標楷體" pitchFamily="65" charset="-120"/>
                <a:ea typeface="標楷體" pitchFamily="65" charset="-120"/>
              </a:rPr>
              <a:t>對象一</a:t>
            </a:r>
            <a:r>
              <a:rPr lang="en-US" altLang="zh-TW" sz="2400" dirty="0" smtClean="0">
                <a:solidFill>
                  <a:schemeClr val="tx1"/>
                </a:solidFill>
                <a:latin typeface="標楷體" pitchFamily="65" charset="-120"/>
                <a:ea typeface="標楷體" pitchFamily="65" charset="-120"/>
              </a:rPr>
              <a:t>(</a:t>
            </a:r>
            <a:r>
              <a:rPr lang="zh-TW" altLang="en-US" sz="2400" dirty="0">
                <a:latin typeface="標楷體" pitchFamily="65" charset="-120"/>
                <a:ea typeface="標楷體" pitchFamily="65" charset="-120"/>
              </a:rPr>
              <a:t>陳菊</a:t>
            </a:r>
            <a:r>
              <a:rPr lang="en-US" altLang="zh-TW" sz="2400" dirty="0" smtClean="0">
                <a:solidFill>
                  <a:schemeClr val="tx1"/>
                </a:solidFill>
                <a:latin typeface="標楷體" pitchFamily="65" charset="-120"/>
                <a:ea typeface="標楷體" pitchFamily="65" charset="-120"/>
              </a:rPr>
              <a:t>):</a:t>
            </a:r>
            <a:r>
              <a:rPr lang="zh-TW" altLang="zh-TW" sz="2400" dirty="0">
                <a:solidFill>
                  <a:schemeClr val="tx1"/>
                </a:solidFill>
                <a:latin typeface="標楷體" pitchFamily="65" charset="-120"/>
                <a:ea typeface="標楷體" pitchFamily="65" charset="-120"/>
              </a:rPr>
              <a:t>留言</a:t>
            </a:r>
            <a:r>
              <a:rPr lang="en-US" altLang="zh-TW" sz="2400" dirty="0">
                <a:solidFill>
                  <a:schemeClr val="tx1"/>
                </a:solidFill>
                <a:latin typeface="標楷體" pitchFamily="65" charset="-120"/>
                <a:ea typeface="標楷體" pitchFamily="65" charset="-120"/>
              </a:rPr>
              <a:t>63106</a:t>
            </a:r>
            <a:r>
              <a:rPr lang="zh-TW" altLang="zh-TW" sz="2400" dirty="0">
                <a:solidFill>
                  <a:schemeClr val="tx1"/>
                </a:solidFill>
                <a:latin typeface="標楷體" pitchFamily="65" charset="-120"/>
                <a:ea typeface="標楷體" pitchFamily="65" charset="-120"/>
              </a:rPr>
              <a:t>筆</a:t>
            </a:r>
            <a:endParaRPr lang="en-US" altLang="zh-TW" sz="2400" dirty="0">
              <a:solidFill>
                <a:schemeClr val="tx1"/>
              </a:solidFill>
              <a:latin typeface="標楷體" pitchFamily="65" charset="-120"/>
              <a:ea typeface="標楷體" pitchFamily="65" charset="-120"/>
            </a:endParaRPr>
          </a:p>
          <a:p>
            <a:pPr marL="1200150" lvl="1" indent="-457200">
              <a:buFont typeface="Wingdings" pitchFamily="2" charset="2"/>
              <a:buChar char="Ø"/>
            </a:pPr>
            <a:r>
              <a:rPr lang="zh-TW" altLang="en-US" sz="2400" dirty="0" smtClean="0">
                <a:solidFill>
                  <a:schemeClr val="tx1"/>
                </a:solidFill>
                <a:latin typeface="標楷體" pitchFamily="65" charset="-120"/>
                <a:ea typeface="標楷體" pitchFamily="65" charset="-120"/>
              </a:rPr>
              <a:t>對象</a:t>
            </a:r>
            <a:r>
              <a:rPr lang="zh-TW" altLang="en-US" sz="2400" dirty="0">
                <a:solidFill>
                  <a:schemeClr val="tx1"/>
                </a:solidFill>
                <a:latin typeface="標楷體" pitchFamily="65" charset="-120"/>
                <a:ea typeface="標楷體" pitchFamily="65" charset="-120"/>
              </a:rPr>
              <a:t>二</a:t>
            </a:r>
            <a:r>
              <a:rPr lang="en-US" altLang="zh-TW" sz="2400" dirty="0">
                <a:solidFill>
                  <a:schemeClr val="tx1"/>
                </a:solidFill>
                <a:latin typeface="標楷體" pitchFamily="65" charset="-120"/>
                <a:ea typeface="標楷體" pitchFamily="65" charset="-120"/>
              </a:rPr>
              <a:t>(</a:t>
            </a:r>
            <a:r>
              <a:rPr lang="zh-TW" altLang="en-US" sz="2400" dirty="0">
                <a:solidFill>
                  <a:schemeClr val="tx1"/>
                </a:solidFill>
                <a:latin typeface="標楷體" pitchFamily="65" charset="-120"/>
                <a:ea typeface="標楷體" pitchFamily="65" charset="-120"/>
              </a:rPr>
              <a:t>蔡英文</a:t>
            </a:r>
            <a:r>
              <a:rPr lang="en-US" altLang="zh-TW" sz="2400" dirty="0" smtClean="0">
                <a:solidFill>
                  <a:schemeClr val="tx1"/>
                </a:solidFill>
                <a:latin typeface="標楷體" pitchFamily="65" charset="-120"/>
                <a:ea typeface="標楷體" pitchFamily="65" charset="-120"/>
              </a:rPr>
              <a:t>):</a:t>
            </a:r>
            <a:r>
              <a:rPr lang="zh-TW" altLang="zh-TW" sz="2400" dirty="0">
                <a:solidFill>
                  <a:schemeClr val="tx1"/>
                </a:solidFill>
                <a:latin typeface="標楷體" pitchFamily="65" charset="-120"/>
                <a:ea typeface="標楷體" pitchFamily="65" charset="-120"/>
              </a:rPr>
              <a:t>留言</a:t>
            </a:r>
            <a:r>
              <a:rPr lang="en-US" altLang="zh-TW" sz="2400" dirty="0">
                <a:solidFill>
                  <a:schemeClr val="tx1"/>
                </a:solidFill>
                <a:latin typeface="標楷體" pitchFamily="65" charset="-120"/>
                <a:ea typeface="標楷體" pitchFamily="65" charset="-120"/>
              </a:rPr>
              <a:t>159144</a:t>
            </a:r>
            <a:r>
              <a:rPr lang="zh-TW" altLang="zh-TW" sz="2400" dirty="0">
                <a:latin typeface="標楷體" pitchFamily="65" charset="-120"/>
                <a:ea typeface="標楷體" pitchFamily="65" charset="-120"/>
              </a:rPr>
              <a:t>筆</a:t>
            </a:r>
            <a:endParaRPr lang="en-US" altLang="zh-TW" sz="2400" dirty="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a:solidFill>
                <a:schemeClr val="tx1"/>
              </a:solidFill>
              <a:latin typeface="標楷體" pitchFamily="65" charset="-120"/>
              <a:ea typeface="標楷體"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2643374040"/>
              </p:ext>
            </p:extLst>
          </p:nvPr>
        </p:nvGraphicFramePr>
        <p:xfrm>
          <a:off x="539552" y="4221088"/>
          <a:ext cx="7848873" cy="1188720"/>
        </p:xfrm>
        <a:graphic>
          <a:graphicData uri="http://schemas.openxmlformats.org/drawingml/2006/table">
            <a:tbl>
              <a:tblPr firstRow="1" bandRow="1">
                <a:tableStyleId>{00A15C55-8517-42AA-B614-E9B94910E393}</a:tableStyleId>
              </a:tblPr>
              <a:tblGrid>
                <a:gridCol w="1962218"/>
                <a:gridCol w="1962218"/>
                <a:gridCol w="1243381"/>
                <a:gridCol w="1646175"/>
                <a:gridCol w="103488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t>研究對象</a:t>
                      </a:r>
                      <a:endParaRPr lang="en-US" altLang="zh-TW" sz="2000" dirty="0" smtClean="0">
                        <a:solidFill>
                          <a:srgbClr val="FF0000"/>
                        </a:solidFill>
                        <a:latin typeface="標楷體" pitchFamily="65" charset="-120"/>
                        <a:ea typeface="標楷體" pitchFamily="65" charset="-120"/>
                      </a:endParaRPr>
                    </a:p>
                  </a:txBody>
                  <a:tcPr/>
                </a:tc>
                <a:tc>
                  <a:txBody>
                    <a:bodyPr/>
                    <a:lstStyle/>
                    <a:p>
                      <a:pPr algn="ctr"/>
                      <a:r>
                        <a:rPr lang="zh-TW" altLang="en-US" sz="2000" dirty="0" smtClean="0"/>
                        <a:t>資料筆數</a:t>
                      </a:r>
                      <a:endParaRPr lang="zh-TW" altLang="en-US" sz="2000" dirty="0">
                        <a:solidFill>
                          <a:srgbClr val="FF0000"/>
                        </a:solidFill>
                        <a:latin typeface="標楷體" pitchFamily="65" charset="-120"/>
                        <a:ea typeface="標楷體" pitchFamily="65" charset="-120"/>
                      </a:endParaRPr>
                    </a:p>
                  </a:txBody>
                  <a:tcPr/>
                </a:tc>
                <a:tc>
                  <a:txBody>
                    <a:bodyPr/>
                    <a:lstStyle/>
                    <a:p>
                      <a:pPr algn="ctr"/>
                      <a:r>
                        <a:rPr lang="zh-TW" altLang="en-US" sz="2000" dirty="0" smtClean="0"/>
                        <a:t>正</a:t>
                      </a:r>
                      <a:endParaRPr lang="zh-TW" altLang="en-US" sz="2000" dirty="0">
                        <a:solidFill>
                          <a:srgbClr val="FF0000"/>
                        </a:solidFill>
                        <a:latin typeface="標楷體" pitchFamily="65" charset="-120"/>
                        <a:ea typeface="標楷體" pitchFamily="65" charset="-120"/>
                      </a:endParaRPr>
                    </a:p>
                  </a:txBody>
                  <a:tcPr/>
                </a:tc>
                <a:tc>
                  <a:txBody>
                    <a:bodyPr/>
                    <a:lstStyle/>
                    <a:p>
                      <a:pPr algn="ctr"/>
                      <a:r>
                        <a:rPr lang="zh-TW" altLang="en-US" sz="2000" dirty="0" smtClean="0"/>
                        <a:t>無</a:t>
                      </a:r>
                      <a:endParaRPr lang="zh-TW" altLang="en-US" sz="2000" dirty="0">
                        <a:solidFill>
                          <a:srgbClr val="FF0000"/>
                        </a:solidFill>
                        <a:latin typeface="標楷體" pitchFamily="65" charset="-120"/>
                        <a:ea typeface="標楷體" pitchFamily="65" charset="-120"/>
                      </a:endParaRPr>
                    </a:p>
                  </a:txBody>
                  <a:tcPr/>
                </a:tc>
                <a:tc>
                  <a:txBody>
                    <a:bodyPr/>
                    <a:lstStyle/>
                    <a:p>
                      <a:pPr algn="ctr"/>
                      <a:r>
                        <a:rPr lang="zh-TW" altLang="en-US" sz="2000" dirty="0" smtClean="0"/>
                        <a:t>負</a:t>
                      </a:r>
                      <a:endParaRPr lang="zh-TW" altLang="en-US" sz="2000" dirty="0">
                        <a:solidFill>
                          <a:srgbClr val="FF0000"/>
                        </a:solidFill>
                        <a:latin typeface="標楷體" pitchFamily="65" charset="-120"/>
                        <a:ea typeface="標楷體" pitchFamily="65" charset="-12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t>對象一</a:t>
                      </a:r>
                      <a:r>
                        <a:rPr lang="en-US" altLang="zh-TW" sz="2000" dirty="0" smtClean="0"/>
                        <a:t>(</a:t>
                      </a:r>
                      <a:r>
                        <a:rPr lang="zh-TW" altLang="en-US" sz="2000" dirty="0" smtClean="0"/>
                        <a:t>陳菊</a:t>
                      </a:r>
                      <a:r>
                        <a:rPr lang="en-US" altLang="zh-TW" sz="2000" dirty="0" smtClean="0"/>
                        <a:t>)</a:t>
                      </a:r>
                      <a:endParaRPr lang="en-US" altLang="zh-TW" sz="2000" dirty="0" smtClean="0">
                        <a:solidFill>
                          <a:srgbClr val="FF0000"/>
                        </a:solidFill>
                        <a:latin typeface="標楷體" pitchFamily="65" charset="-120"/>
                        <a:ea typeface="標楷體" pitchFamily="65" charset="-120"/>
                      </a:endParaRPr>
                    </a:p>
                  </a:txBody>
                  <a:tcPr/>
                </a:tc>
                <a:tc>
                  <a:txBody>
                    <a:bodyPr/>
                    <a:lstStyle/>
                    <a:p>
                      <a:pPr algn="ctr"/>
                      <a:r>
                        <a:rPr lang="en-US" altLang="zh-TW" sz="2000" dirty="0" smtClean="0"/>
                        <a:t>1775</a:t>
                      </a:r>
                      <a:endParaRPr lang="zh-TW" altLang="en-US" sz="2000" dirty="0">
                        <a:solidFill>
                          <a:schemeClr val="tx1"/>
                        </a:solidFill>
                        <a:latin typeface="標楷體" pitchFamily="65" charset="-120"/>
                        <a:ea typeface="標楷體" pitchFamily="65" charset="-12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t>1169</a:t>
                      </a:r>
                      <a:endParaRPr lang="zh-TW" altLang="en-US" sz="2000" dirty="0">
                        <a:solidFill>
                          <a:schemeClr val="tx1"/>
                        </a:solidFill>
                        <a:latin typeface="標楷體" pitchFamily="65" charset="-120"/>
                        <a:ea typeface="標楷體" pitchFamily="65" charset="-12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t>511</a:t>
                      </a:r>
                      <a:endParaRPr lang="zh-TW" altLang="en-US" sz="2000" dirty="0">
                        <a:solidFill>
                          <a:schemeClr val="tx1"/>
                        </a:solidFill>
                        <a:latin typeface="標楷體" pitchFamily="65" charset="-120"/>
                        <a:ea typeface="標楷體" pitchFamily="65" charset="-12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t>95</a:t>
                      </a:r>
                      <a:endParaRPr lang="zh-TW" altLang="en-US" sz="2000" dirty="0">
                        <a:solidFill>
                          <a:schemeClr val="tx1"/>
                        </a:solidFill>
                        <a:latin typeface="標楷體" pitchFamily="65" charset="-120"/>
                        <a:ea typeface="標楷體" pitchFamily="65" charset="-12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t>對象二</a:t>
                      </a:r>
                      <a:r>
                        <a:rPr lang="en-US" altLang="zh-TW" sz="2000" dirty="0" smtClean="0"/>
                        <a:t>(</a:t>
                      </a:r>
                      <a:r>
                        <a:rPr lang="zh-TW" altLang="en-US" sz="2000" dirty="0" smtClean="0"/>
                        <a:t>蔡英文</a:t>
                      </a:r>
                      <a:r>
                        <a:rPr lang="en-US" altLang="zh-TW" sz="2000" dirty="0" smtClean="0"/>
                        <a:t>)</a:t>
                      </a:r>
                      <a:endParaRPr lang="en-US" altLang="zh-TW" sz="2000" dirty="0" smtClean="0">
                        <a:solidFill>
                          <a:srgbClr val="FF0000"/>
                        </a:solidFill>
                        <a:latin typeface="標楷體" pitchFamily="65" charset="-120"/>
                        <a:ea typeface="標楷體" pitchFamily="65" charset="-120"/>
                      </a:endParaRPr>
                    </a:p>
                  </a:txBody>
                  <a:tcPr/>
                </a:tc>
                <a:tc>
                  <a:txBody>
                    <a:bodyPr/>
                    <a:lstStyle/>
                    <a:p>
                      <a:pPr algn="ctr"/>
                      <a:r>
                        <a:rPr lang="en-US" altLang="zh-TW" sz="2000" dirty="0" smtClean="0"/>
                        <a:t>1700</a:t>
                      </a:r>
                      <a:endParaRPr lang="zh-TW" altLang="en-US" sz="2000" dirty="0">
                        <a:solidFill>
                          <a:schemeClr val="tx1"/>
                        </a:solidFill>
                        <a:latin typeface="標楷體" pitchFamily="65" charset="-120"/>
                        <a:ea typeface="標楷體" pitchFamily="65" charset="-120"/>
                      </a:endParaRPr>
                    </a:p>
                  </a:txBody>
                  <a:tcPr/>
                </a:tc>
                <a:tc>
                  <a:txBody>
                    <a:bodyPr/>
                    <a:lstStyle/>
                    <a:p>
                      <a:pPr algn="ctr"/>
                      <a:r>
                        <a:rPr lang="en-US" altLang="zh-TW" sz="2000" dirty="0" smtClean="0"/>
                        <a:t>266</a:t>
                      </a:r>
                      <a:endParaRPr lang="zh-TW" altLang="en-US" sz="2000" dirty="0">
                        <a:solidFill>
                          <a:schemeClr val="tx1"/>
                        </a:solidFill>
                        <a:latin typeface="標楷體" pitchFamily="65" charset="-120"/>
                        <a:ea typeface="標楷體" pitchFamily="65" charset="-12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t>911</a:t>
                      </a:r>
                      <a:endParaRPr lang="zh-TW" altLang="en-US" sz="2000" dirty="0">
                        <a:solidFill>
                          <a:schemeClr val="tx1"/>
                        </a:solidFill>
                        <a:latin typeface="標楷體" pitchFamily="65" charset="-120"/>
                        <a:ea typeface="標楷體" pitchFamily="65" charset="-120"/>
                      </a:endParaRPr>
                    </a:p>
                  </a:txBody>
                  <a:tcPr/>
                </a:tc>
                <a:tc>
                  <a:txBody>
                    <a:bodyPr/>
                    <a:lstStyle/>
                    <a:p>
                      <a:pPr algn="ctr"/>
                      <a:r>
                        <a:rPr lang="en-US" altLang="zh-TW" sz="2000" dirty="0" smtClean="0"/>
                        <a:t>523</a:t>
                      </a:r>
                      <a:endParaRPr lang="zh-TW" altLang="en-US" sz="2000" dirty="0">
                        <a:solidFill>
                          <a:schemeClr val="tx1"/>
                        </a:solidFill>
                        <a:latin typeface="標楷體" pitchFamily="65" charset="-120"/>
                        <a:ea typeface="標楷體" pitchFamily="65" charset="-120"/>
                      </a:endParaRPr>
                    </a:p>
                  </a:txBody>
                  <a:tcPr/>
                </a:tc>
              </a:tr>
            </a:tbl>
          </a:graphicData>
        </a:graphic>
      </p:graphicFrame>
    </p:spTree>
    <p:extLst>
      <p:ext uri="{BB962C8B-B14F-4D97-AF65-F5344CB8AC3E}">
        <p14:creationId xmlns:p14="http://schemas.microsoft.com/office/powerpoint/2010/main" val="1821512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比較方法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179512" y="2060848"/>
            <a:ext cx="8856984" cy="4176464"/>
          </a:xfrm>
        </p:spPr>
        <p:txBody>
          <a:bodyPr anchor="ctr"/>
          <a:lstStyle/>
          <a:p>
            <a:pPr marL="1200150" lvl="1" indent="-457200">
              <a:buNone/>
            </a:pPr>
            <a:endParaRPr lang="en-US" altLang="zh-TW" sz="2800" dirty="0" smtClean="0">
              <a:latin typeface="Times New Roman" pitchFamily="18" charset="0"/>
              <a:ea typeface="標楷體" pitchFamily="65" charset="-120"/>
              <a:cs typeface="Times New Roman" pitchFamily="18" charset="0"/>
            </a:endParaRPr>
          </a:p>
          <a:p>
            <a:pPr marL="1200150" lvl="1" indent="-457200">
              <a:buFont typeface="Arial" pitchFamily="34" charset="0"/>
              <a:buChar char="•"/>
            </a:pPr>
            <a:r>
              <a:rPr lang="en-US" altLang="zh-TW" sz="2800" dirty="0" smtClean="0">
                <a:latin typeface="Times New Roman" pitchFamily="18" charset="0"/>
                <a:ea typeface="標楷體" pitchFamily="65" charset="-120"/>
                <a:cs typeface="Times New Roman" pitchFamily="18" charset="0"/>
              </a:rPr>
              <a:t>TF-RF-IDF</a:t>
            </a:r>
            <a:r>
              <a:rPr lang="zh-TW" altLang="en-US" sz="2800" dirty="0" smtClean="0">
                <a:latin typeface="Times New Roman" pitchFamily="18" charset="0"/>
                <a:ea typeface="標楷體" pitchFamily="65" charset="-120"/>
                <a:cs typeface="Times New Roman" pitchFamily="18" charset="0"/>
              </a:rPr>
              <a:t>權重計算方式</a:t>
            </a:r>
            <a:r>
              <a:rPr lang="zh-TW" altLang="en-US" sz="2800" dirty="0" smtClean="0">
                <a:latin typeface="標楷體" pitchFamily="65" charset="-120"/>
                <a:ea typeface="標楷體" pitchFamily="65" charset="-120"/>
              </a:rPr>
              <a:t> </a:t>
            </a:r>
            <a:r>
              <a:rPr lang="en-US" altLang="zh-TW" sz="2800" dirty="0" smtClean="0">
                <a:latin typeface="標楷體" pitchFamily="65" charset="-120"/>
                <a:ea typeface="標楷體" pitchFamily="65" charset="-120"/>
              </a:rPr>
              <a:t>(</a:t>
            </a:r>
            <a:r>
              <a:rPr lang="zh-TW" altLang="en-US" sz="2800" dirty="0" smtClean="0">
                <a:latin typeface="標楷體" pitchFamily="65" charset="-120"/>
                <a:ea typeface="標楷體" pitchFamily="65" charset="-120"/>
              </a:rPr>
              <a:t>趙妤瑄</a:t>
            </a:r>
            <a:r>
              <a:rPr lang="zh-TW" altLang="en-US" sz="2800" dirty="0">
                <a:latin typeface="標楷體" pitchFamily="65" charset="-120"/>
                <a:ea typeface="標楷體" pitchFamily="65" charset="-120"/>
              </a:rPr>
              <a:t>，</a:t>
            </a:r>
            <a:r>
              <a:rPr lang="en-US" altLang="zh-TW" sz="2800" dirty="0" smtClean="0">
                <a:latin typeface="標楷體" pitchFamily="65" charset="-120"/>
                <a:ea typeface="標楷體" pitchFamily="65" charset="-120"/>
              </a:rPr>
              <a:t>2016)</a:t>
            </a:r>
          </a:p>
          <a:p>
            <a:pPr marL="1200150" lvl="1" indent="-457200">
              <a:buFont typeface="Arial" pitchFamily="34" charset="0"/>
              <a:buChar char="•"/>
            </a:pPr>
            <a:endParaRPr lang="en-US" altLang="zh-TW" sz="2800" dirty="0">
              <a:latin typeface="標楷體" pitchFamily="65" charset="-120"/>
              <a:ea typeface="標楷體" pitchFamily="65" charset="-120"/>
            </a:endParaRPr>
          </a:p>
          <a:p>
            <a:pPr marL="1200150" lvl="1" indent="-457200">
              <a:buFont typeface="Arial" pitchFamily="34" charset="0"/>
              <a:buChar char="•"/>
            </a:pPr>
            <a:r>
              <a:rPr lang="zh-CN" altLang="zh-TW" sz="2800" dirty="0">
                <a:latin typeface="標楷體" pitchFamily="65" charset="-120"/>
                <a:ea typeface="標楷體" pitchFamily="65" charset="-120"/>
              </a:rPr>
              <a:t>新增停止詞與特殊</a:t>
            </a:r>
            <a:r>
              <a:rPr lang="zh-CN" altLang="zh-TW" sz="2800" dirty="0" smtClean="0">
                <a:latin typeface="標楷體" pitchFamily="65" charset="-120"/>
                <a:ea typeface="標楷體" pitchFamily="65" charset="-120"/>
              </a:rPr>
              <a:t>詞彙</a:t>
            </a:r>
            <a:endParaRPr lang="en-US" altLang="zh-CN" sz="2800" dirty="0" smtClean="0">
              <a:latin typeface="標楷體" pitchFamily="65" charset="-120"/>
              <a:ea typeface="標楷體" pitchFamily="65" charset="-120"/>
            </a:endParaRPr>
          </a:p>
          <a:p>
            <a:pPr marL="1200150" lvl="1" indent="-457200">
              <a:buFont typeface="Arial" pitchFamily="34" charset="0"/>
              <a:buChar char="•"/>
            </a:pPr>
            <a:endParaRPr lang="en-US" altLang="zh-CN" sz="2800" dirty="0" smtClean="0">
              <a:latin typeface="標楷體" pitchFamily="65" charset="-120"/>
              <a:ea typeface="標楷體" pitchFamily="65" charset="-120"/>
            </a:endParaRPr>
          </a:p>
          <a:p>
            <a:pPr marL="1200150" lvl="1" indent="-457200">
              <a:buFont typeface="Arial" pitchFamily="34" charset="0"/>
              <a:buChar char="•"/>
            </a:pPr>
            <a:r>
              <a:rPr lang="zh-CN" altLang="zh-TW" sz="2800" dirty="0" smtClean="0">
                <a:latin typeface="標楷體" pitchFamily="65" charset="-120"/>
                <a:ea typeface="標楷體" pitchFamily="65" charset="-120"/>
              </a:rPr>
              <a:t>回饋機制</a:t>
            </a:r>
            <a:endParaRPr lang="en-US" altLang="zh-CN" sz="2800" dirty="0" smtClean="0">
              <a:latin typeface="標楷體" pitchFamily="65" charset="-120"/>
              <a:ea typeface="標楷體" pitchFamily="65" charset="-120"/>
            </a:endParaRPr>
          </a:p>
          <a:p>
            <a:pPr marL="1200150" lvl="1" indent="-457200">
              <a:buNone/>
            </a:pPr>
            <a:endParaRPr lang="en-US" altLang="zh-CN" sz="2800" dirty="0" smtClean="0">
              <a:latin typeface="標楷體" pitchFamily="65" charset="-120"/>
              <a:ea typeface="標楷體" pitchFamily="65" charset="-120"/>
            </a:endParaRPr>
          </a:p>
          <a:p>
            <a:pPr marL="457200" indent="-457200" algn="l">
              <a:buFont typeface="Arial" pitchFamily="34" charset="0"/>
              <a:buChar char="•"/>
            </a:pP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3987939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比較方法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179512" y="1628800"/>
            <a:ext cx="8856984" cy="4608512"/>
          </a:xfrm>
        </p:spPr>
        <p:txBody>
          <a:bodyPr anchor="ctr"/>
          <a:lstStyle/>
          <a:p>
            <a:pPr marL="1200150" lvl="1" indent="-457200">
              <a:lnSpc>
                <a:spcPct val="150000"/>
              </a:lnSpc>
              <a:buFont typeface="Arial" pitchFamily="34" charset="0"/>
              <a:buChar char="•"/>
            </a:pPr>
            <a:r>
              <a:rPr lang="en-US" altLang="zh-TW" sz="2800" dirty="0" smtClean="0">
                <a:latin typeface="Times New Roman" pitchFamily="18" charset="0"/>
                <a:ea typeface="標楷體" pitchFamily="65" charset="-120"/>
                <a:cs typeface="Times New Roman" pitchFamily="18" charset="0"/>
              </a:rPr>
              <a:t>TF-RF-IDF</a:t>
            </a:r>
            <a:r>
              <a:rPr lang="zh-TW" altLang="en-US" sz="2800" dirty="0" smtClean="0">
                <a:latin typeface="Times New Roman" pitchFamily="18" charset="0"/>
                <a:ea typeface="標楷體" pitchFamily="65" charset="-120"/>
                <a:cs typeface="Times New Roman" pitchFamily="18" charset="0"/>
              </a:rPr>
              <a:t>權重計算方式</a:t>
            </a:r>
            <a:r>
              <a:rPr lang="zh-TW" altLang="en-US" sz="2800" dirty="0" smtClean="0">
                <a:latin typeface="標楷體" pitchFamily="65" charset="-120"/>
                <a:ea typeface="標楷體" pitchFamily="65" charset="-120"/>
              </a:rPr>
              <a:t> </a:t>
            </a:r>
            <a:r>
              <a:rPr lang="en-US" altLang="zh-TW" sz="2800" dirty="0" smtClean="0">
                <a:latin typeface="標楷體" pitchFamily="65" charset="-120"/>
                <a:ea typeface="標楷體" pitchFamily="65" charset="-120"/>
              </a:rPr>
              <a:t>(</a:t>
            </a:r>
            <a:r>
              <a:rPr lang="zh-TW" altLang="en-US" sz="2800" dirty="0" smtClean="0">
                <a:latin typeface="標楷體" pitchFamily="65" charset="-120"/>
                <a:ea typeface="標楷體" pitchFamily="65" charset="-120"/>
              </a:rPr>
              <a:t>趙妤瑄</a:t>
            </a:r>
            <a:r>
              <a:rPr lang="zh-TW" altLang="en-US" sz="2800" dirty="0">
                <a:latin typeface="標楷體" pitchFamily="65" charset="-120"/>
                <a:ea typeface="標楷體" pitchFamily="65" charset="-120"/>
              </a:rPr>
              <a:t>，</a:t>
            </a:r>
            <a:r>
              <a:rPr lang="en-US" altLang="zh-TW" sz="2800" dirty="0" smtClean="0">
                <a:latin typeface="標楷體" pitchFamily="65" charset="-120"/>
                <a:ea typeface="標楷體" pitchFamily="65" charset="-120"/>
              </a:rPr>
              <a:t>2016)</a:t>
            </a:r>
          </a:p>
          <a:p>
            <a:pPr marL="1600200" lvl="2" indent="-457200">
              <a:lnSpc>
                <a:spcPct val="150000"/>
              </a:lnSpc>
              <a:buFont typeface="Wingdings" pitchFamily="2" charset="2"/>
              <a:buChar char="Ø"/>
            </a:pPr>
            <a:r>
              <a:rPr lang="zh-TW" altLang="en-US" sz="2800" dirty="0" smtClean="0">
                <a:latin typeface="標楷體" pitchFamily="65" charset="-120"/>
                <a:ea typeface="標楷體" pitchFamily="65" charset="-120"/>
              </a:rPr>
              <a:t>對象一</a:t>
            </a:r>
            <a:r>
              <a:rPr lang="en-US" altLang="zh-TW" sz="2800" dirty="0" smtClean="0">
                <a:latin typeface="標楷體" pitchFamily="65" charset="-120"/>
                <a:ea typeface="標楷體" pitchFamily="65" charset="-120"/>
              </a:rPr>
              <a:t>(</a:t>
            </a:r>
            <a:r>
              <a:rPr lang="zh-TW" altLang="en-US" sz="2800" dirty="0" smtClean="0">
                <a:latin typeface="標楷體" pitchFamily="65" charset="-120"/>
                <a:ea typeface="標楷體" pitchFamily="65" charset="-120"/>
              </a:rPr>
              <a:t>陳菊</a:t>
            </a:r>
            <a:r>
              <a:rPr lang="en-US" altLang="zh-TW" sz="2800" dirty="0" smtClean="0">
                <a:latin typeface="標楷體" pitchFamily="65" charset="-120"/>
                <a:ea typeface="標楷體" pitchFamily="65" charset="-120"/>
              </a:rPr>
              <a:t>)</a:t>
            </a:r>
          </a:p>
          <a:p>
            <a:pPr marL="1600200" lvl="2" indent="-457200">
              <a:lnSpc>
                <a:spcPct val="150000"/>
              </a:lnSpc>
              <a:buFont typeface="Wingdings" pitchFamily="2" charset="2"/>
              <a:buChar char="Ø"/>
            </a:pPr>
            <a:r>
              <a:rPr lang="zh-TW" altLang="en-US" sz="2800" dirty="0" smtClean="0">
                <a:latin typeface="標楷體" pitchFamily="65" charset="-120"/>
                <a:ea typeface="標楷體" pitchFamily="65" charset="-120"/>
              </a:rPr>
              <a:t>對象二</a:t>
            </a:r>
            <a:r>
              <a:rPr lang="en-US" altLang="zh-TW" sz="2800" dirty="0" smtClean="0">
                <a:latin typeface="標楷體" pitchFamily="65" charset="-120"/>
                <a:ea typeface="標楷體" pitchFamily="65" charset="-120"/>
              </a:rPr>
              <a:t>(</a:t>
            </a:r>
            <a:r>
              <a:rPr lang="zh-TW" altLang="en-US" sz="2800" dirty="0" smtClean="0">
                <a:latin typeface="標楷體" pitchFamily="65" charset="-120"/>
                <a:ea typeface="標楷體" pitchFamily="65" charset="-120"/>
              </a:rPr>
              <a:t>蔡英文</a:t>
            </a:r>
            <a:r>
              <a:rPr lang="en-US" altLang="zh-TW" sz="2800" dirty="0" smtClean="0">
                <a:latin typeface="標楷體" pitchFamily="65" charset="-120"/>
                <a:ea typeface="標楷體" pitchFamily="65" charset="-120"/>
              </a:rPr>
              <a:t>)</a:t>
            </a:r>
          </a:p>
          <a:p>
            <a:pPr marL="457200" indent="-457200" algn="l"/>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3987939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a:t>
            </a:r>
            <a:r>
              <a:rPr lang="zh-TW" altLang="en-US" sz="4600" dirty="0">
                <a:solidFill>
                  <a:schemeClr val="bg1"/>
                </a:solidFill>
                <a:latin typeface="標楷體" pitchFamily="65" charset="-120"/>
                <a:ea typeface="標楷體" pitchFamily="65" charset="-120"/>
              </a:rPr>
              <a:t>結果</a:t>
            </a:r>
          </a:p>
        </p:txBody>
      </p:sp>
      <p:sp>
        <p:nvSpPr>
          <p:cNvPr id="5" name="副標題 1"/>
          <p:cNvSpPr>
            <a:spLocks noGrp="1"/>
          </p:cNvSpPr>
          <p:nvPr>
            <p:ph type="subTitle" idx="1"/>
          </p:nvPr>
        </p:nvSpPr>
        <p:spPr>
          <a:xfrm>
            <a:off x="179512" y="1556792"/>
            <a:ext cx="8933250" cy="3240360"/>
          </a:xfrm>
        </p:spPr>
        <p:txBody>
          <a:bodyPr/>
          <a:lstStyle/>
          <a:p>
            <a:pPr algn="l"/>
            <a:r>
              <a:rPr lang="zh-TW" altLang="en-US" sz="3200" dirty="0" smtClean="0">
                <a:solidFill>
                  <a:schemeClr val="tx1"/>
                </a:solidFill>
                <a:latin typeface="標楷體" pitchFamily="65" charset="-120"/>
                <a:ea typeface="標楷體" pitchFamily="65" charset="-120"/>
              </a:rPr>
              <a:t>一、</a:t>
            </a:r>
            <a:r>
              <a:rPr lang="zh-TW" altLang="zh-TW" sz="3200" dirty="0">
                <a:solidFill>
                  <a:schemeClr val="tx1"/>
                </a:solidFill>
                <a:latin typeface="標楷體" pitchFamily="65" charset="-120"/>
                <a:ea typeface="標楷體" pitchFamily="65" charset="-120"/>
              </a:rPr>
              <a:t>情緒加權值計算與</a:t>
            </a:r>
            <a:r>
              <a:rPr lang="zh-TW" altLang="zh-TW" sz="3200" dirty="0" smtClean="0">
                <a:solidFill>
                  <a:schemeClr val="tx1"/>
                </a:solidFill>
                <a:latin typeface="標楷體" pitchFamily="65" charset="-120"/>
                <a:ea typeface="標楷體" pitchFamily="65" charset="-120"/>
              </a:rPr>
              <a:t>分類</a:t>
            </a:r>
            <a:r>
              <a:rPr lang="zh-TW" altLang="en-US" sz="3200" dirty="0" smtClean="0">
                <a:solidFill>
                  <a:schemeClr val="tx1"/>
                </a:solidFill>
                <a:latin typeface="標楷體" pitchFamily="65" charset="-120"/>
                <a:ea typeface="標楷體" pitchFamily="65" charset="-120"/>
              </a:rPr>
              <a:t>結果</a:t>
            </a:r>
            <a:r>
              <a:rPr lang="en-US" altLang="zh-TW" sz="3200" dirty="0" smtClean="0">
                <a:solidFill>
                  <a:schemeClr val="tx1"/>
                </a:solidFill>
                <a:latin typeface="標楷體" pitchFamily="65" charset="-120"/>
                <a:ea typeface="標楷體" pitchFamily="65" charset="-120"/>
              </a:rPr>
              <a:t>(</a:t>
            </a:r>
            <a:r>
              <a:rPr lang="zh-TW" altLang="en-US" sz="3200" dirty="0">
                <a:solidFill>
                  <a:schemeClr val="tx1"/>
                </a:solidFill>
                <a:latin typeface="標楷體" pitchFamily="65" charset="-120"/>
                <a:ea typeface="標楷體" pitchFamily="65" charset="-120"/>
              </a:rPr>
              <a:t>趙妤</a:t>
            </a:r>
            <a:r>
              <a:rPr lang="zh-TW" altLang="en-US" sz="3200" dirty="0" smtClean="0">
                <a:solidFill>
                  <a:schemeClr val="tx1"/>
                </a:solidFill>
                <a:latin typeface="標楷體" pitchFamily="65" charset="-120"/>
                <a:ea typeface="標楷體" pitchFamily="65" charset="-120"/>
              </a:rPr>
              <a:t>瑄</a:t>
            </a:r>
            <a:r>
              <a:rPr lang="en-US" altLang="zh-TW" sz="3200" dirty="0" smtClean="0">
                <a:solidFill>
                  <a:schemeClr val="tx1"/>
                </a:solidFill>
                <a:latin typeface="標楷體" pitchFamily="65" charset="-120"/>
                <a:ea typeface="標楷體" pitchFamily="65" charset="-120"/>
              </a:rPr>
              <a:t>,2016)</a:t>
            </a:r>
            <a:endParaRPr lang="en-US" altLang="zh-TW" sz="2800" dirty="0" smtClean="0">
              <a:solidFill>
                <a:schemeClr val="tx1"/>
              </a:solidFill>
              <a:latin typeface="標楷體" pitchFamily="65" charset="-120"/>
              <a:ea typeface="標楷體" pitchFamily="65" charset="-120"/>
            </a:endParaRPr>
          </a:p>
          <a:p>
            <a:pPr marL="457200" indent="-457200">
              <a:buFont typeface="Arial" pitchFamily="34" charset="0"/>
              <a:buChar char="•"/>
            </a:pPr>
            <a:r>
              <a:rPr lang="zh-CN" altLang="zh-TW" sz="2800" dirty="0" smtClean="0">
                <a:solidFill>
                  <a:schemeClr val="tx1"/>
                </a:solidFill>
                <a:latin typeface="標楷體" pitchFamily="65" charset="-120"/>
                <a:ea typeface="標楷體" pitchFamily="65" charset="-120"/>
              </a:rPr>
              <a:t>對象</a:t>
            </a:r>
            <a:r>
              <a:rPr lang="zh-TW" altLang="zh-TW" sz="2800" dirty="0" smtClean="0">
                <a:solidFill>
                  <a:schemeClr val="tx1"/>
                </a:solidFill>
                <a:latin typeface="標楷體" pitchFamily="65" charset="-120"/>
                <a:ea typeface="標楷體" pitchFamily="65" charset="-120"/>
              </a:rPr>
              <a:t>一分析結果</a:t>
            </a:r>
            <a:endParaRPr lang="en-US" altLang="zh-TW"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smtClean="0">
              <a:solidFill>
                <a:schemeClr val="tx1"/>
              </a:solidFill>
            </a:endParaRPr>
          </a:p>
          <a:p>
            <a:pPr marL="457200" indent="-457200" algn="l">
              <a:buFont typeface="Arial" pitchFamily="34" charset="0"/>
              <a:buChar char="•"/>
            </a:pPr>
            <a:endParaRPr lang="en-US" altLang="zh-CN" sz="2800" dirty="0">
              <a:solidFill>
                <a:schemeClr val="tx1"/>
              </a:solidFill>
            </a:endParaRPr>
          </a:p>
          <a:p>
            <a:pPr algn="l"/>
            <a:endParaRPr lang="en-US" altLang="zh-CN" sz="2800" dirty="0">
              <a:solidFill>
                <a:schemeClr val="tx1"/>
              </a:solidFill>
            </a:endParaRPr>
          </a:p>
          <a:p>
            <a:pPr marL="457200" indent="-457200">
              <a:buFont typeface="Arial" pitchFamily="34" charset="0"/>
              <a:buChar char="•"/>
            </a:pPr>
            <a:r>
              <a:rPr lang="zh-CN" altLang="zh-TW" sz="2800" dirty="0" smtClean="0">
                <a:solidFill>
                  <a:schemeClr val="tx1"/>
                </a:solidFill>
                <a:latin typeface="標楷體" pitchFamily="65" charset="-120"/>
                <a:ea typeface="標楷體" pitchFamily="65" charset="-120"/>
              </a:rPr>
              <a:t>對象</a:t>
            </a:r>
            <a:r>
              <a:rPr lang="zh-TW" altLang="en-US" sz="2800" dirty="0">
                <a:solidFill>
                  <a:schemeClr val="tx1"/>
                </a:solidFill>
                <a:latin typeface="標楷體" pitchFamily="65" charset="-120"/>
                <a:ea typeface="標楷體" pitchFamily="65" charset="-120"/>
              </a:rPr>
              <a:t>二</a:t>
            </a:r>
            <a:r>
              <a:rPr lang="zh-TW" altLang="zh-TW" sz="2800" dirty="0">
                <a:solidFill>
                  <a:schemeClr val="tx1"/>
                </a:solidFill>
                <a:latin typeface="標楷體" pitchFamily="65" charset="-120"/>
                <a:ea typeface="標楷體" pitchFamily="65" charset="-120"/>
              </a:rPr>
              <a:t>分析結果</a:t>
            </a:r>
            <a:endParaRPr lang="en-US" altLang="zh-CN" sz="2800" dirty="0">
              <a:solidFill>
                <a:schemeClr val="tx1"/>
              </a:solidFill>
              <a:latin typeface="標楷體" pitchFamily="65" charset="-120"/>
              <a:ea typeface="標楷體"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3768872059"/>
              </p:ext>
            </p:extLst>
          </p:nvPr>
        </p:nvGraphicFramePr>
        <p:xfrm>
          <a:off x="503548" y="2636912"/>
          <a:ext cx="8064895" cy="1584000"/>
        </p:xfrm>
        <a:graphic>
          <a:graphicData uri="http://schemas.openxmlformats.org/drawingml/2006/table">
            <a:tbl>
              <a:tblPr firstRow="1" firstCol="1" bandRow="1">
                <a:tableStyleId>{00A15C55-8517-42AA-B614-E9B94910E393}</a:tableStyleId>
              </a:tblPr>
              <a:tblGrid>
                <a:gridCol w="1612979"/>
                <a:gridCol w="1612979"/>
                <a:gridCol w="1612979"/>
                <a:gridCol w="1612979"/>
                <a:gridCol w="1612979"/>
              </a:tblGrid>
              <a:tr h="396000">
                <a:tc>
                  <a:txBody>
                    <a:bodyPr/>
                    <a:lstStyle/>
                    <a:p>
                      <a:pPr algn="ctr">
                        <a:lnSpc>
                          <a:spcPts val="1800"/>
                        </a:lnSpc>
                        <a:spcAft>
                          <a:spcPts val="0"/>
                        </a:spcAft>
                      </a:pPr>
                      <a:r>
                        <a:rPr lang="en-US" sz="2000" kern="100" dirty="0">
                          <a:effectLst/>
                        </a:rPr>
                        <a:t> </a:t>
                      </a:r>
                      <a:endParaRPr lang="zh-TW" sz="2000" kern="100" dirty="0">
                        <a:effectLst/>
                        <a:latin typeface="Times New Roman"/>
                        <a:ea typeface="標楷體"/>
                        <a:cs typeface="Times New Roman"/>
                      </a:endParaRPr>
                    </a:p>
                  </a:txBody>
                  <a:tcPr marL="68580" marR="68580" marT="0" marB="0" anchor="ctr"/>
                </a:tc>
                <a:tc>
                  <a:txBody>
                    <a:bodyPr/>
                    <a:lstStyle/>
                    <a:p>
                      <a:pPr algn="ctr">
                        <a:lnSpc>
                          <a:spcPts val="1800"/>
                        </a:lnSpc>
                        <a:spcAft>
                          <a:spcPts val="0"/>
                        </a:spcAft>
                      </a:pPr>
                      <a:r>
                        <a:rPr lang="zh-CN" sz="2000" kern="100" dirty="0">
                          <a:effectLst/>
                        </a:rPr>
                        <a:t>精準率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召回率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調和平均數</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準確率</a:t>
                      </a:r>
                      <a:endParaRPr lang="zh-TW" sz="2000" kern="100" dirty="0">
                        <a:effectLst/>
                        <a:latin typeface="標楷體" pitchFamily="65" charset="-120"/>
                        <a:ea typeface="標楷體" pitchFamily="65" charset="-120"/>
                        <a:cs typeface="Times New Roman"/>
                      </a:endParaRPr>
                    </a:p>
                  </a:txBody>
                  <a:tcPr marL="68580" marR="68580" marT="0" marB="0" anchor="ctr"/>
                </a:tc>
              </a:tr>
              <a:tr h="396000">
                <a:tc>
                  <a:txBody>
                    <a:bodyPr/>
                    <a:lstStyle/>
                    <a:p>
                      <a:pPr algn="ctr">
                        <a:lnSpc>
                          <a:spcPts val="1800"/>
                        </a:lnSpc>
                        <a:spcAft>
                          <a:spcPts val="0"/>
                        </a:spcAft>
                      </a:pPr>
                      <a:r>
                        <a:rPr lang="zh-CN" sz="2000" kern="100" dirty="0">
                          <a:effectLst/>
                        </a:rPr>
                        <a:t>正</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80.36%</a:t>
                      </a:r>
                      <a:endParaRPr lang="zh-TW" sz="2000" b="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92.25%</a:t>
                      </a:r>
                      <a:endParaRPr lang="zh-TW" sz="2000" b="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85.91%</a:t>
                      </a:r>
                      <a:endParaRPr lang="zh-TW" sz="2000" b="0" kern="100" dirty="0">
                        <a:effectLst/>
                        <a:latin typeface="標楷體" pitchFamily="65" charset="-120"/>
                        <a:ea typeface="標楷體" pitchFamily="65" charset="-120"/>
                        <a:cs typeface="Times New Roman"/>
                      </a:endParaRPr>
                    </a:p>
                  </a:txBody>
                  <a:tcPr marL="68580" marR="68580" marT="0" marB="0" anchor="ctr"/>
                </a:tc>
                <a:tc rowSpan="3">
                  <a:txBody>
                    <a:bodyPr/>
                    <a:lstStyle/>
                    <a:p>
                      <a:pPr algn="ctr">
                        <a:lnSpc>
                          <a:spcPts val="1800"/>
                        </a:lnSpc>
                        <a:spcAft>
                          <a:spcPts val="0"/>
                        </a:spcAft>
                      </a:pPr>
                      <a:r>
                        <a:rPr lang="en-US" sz="2000" kern="100" dirty="0" smtClean="0">
                          <a:effectLst/>
                        </a:rPr>
                        <a:t>76.65</a:t>
                      </a:r>
                      <a:r>
                        <a:rPr lang="en-US" sz="2000" kern="100" dirty="0">
                          <a:effectLst/>
                        </a:rPr>
                        <a:t>%</a:t>
                      </a:r>
                      <a:endParaRPr lang="zh-TW" sz="2000" b="0" kern="100" dirty="0">
                        <a:effectLst/>
                        <a:latin typeface="標楷體" pitchFamily="65" charset="-120"/>
                        <a:ea typeface="標楷體" pitchFamily="65" charset="-120"/>
                        <a:cs typeface="Times New Roman"/>
                      </a:endParaRPr>
                    </a:p>
                  </a:txBody>
                  <a:tcPr marL="68580" marR="68580" marT="0" marB="0" anchor="ctr"/>
                </a:tc>
              </a:tr>
              <a:tr h="396000">
                <a:tc>
                  <a:txBody>
                    <a:bodyPr/>
                    <a:lstStyle/>
                    <a:p>
                      <a:pPr algn="ctr">
                        <a:lnSpc>
                          <a:spcPts val="1800"/>
                        </a:lnSpc>
                        <a:spcAft>
                          <a:spcPts val="0"/>
                        </a:spcAft>
                      </a:pPr>
                      <a:r>
                        <a:rPr lang="zh-CN" sz="2000" kern="100" dirty="0">
                          <a:effectLst/>
                        </a:rPr>
                        <a:t>負</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62.84%</a:t>
                      </a:r>
                      <a:endParaRPr lang="zh-TW" sz="2000" b="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62.31%</a:t>
                      </a:r>
                      <a:endParaRPr lang="zh-TW" sz="2000" b="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62.57%</a:t>
                      </a:r>
                      <a:endParaRPr lang="zh-TW" sz="2000" b="0" kern="100" dirty="0">
                        <a:effectLst/>
                        <a:latin typeface="標楷體" pitchFamily="65" charset="-120"/>
                        <a:ea typeface="標楷體" pitchFamily="65" charset="-120"/>
                        <a:cs typeface="Times New Roman"/>
                      </a:endParaRPr>
                    </a:p>
                  </a:txBody>
                  <a:tcPr marL="68580" marR="68580" marT="0" marB="0" anchor="ctr"/>
                </a:tc>
                <a:tc vMerge="1">
                  <a:txBody>
                    <a:bodyPr/>
                    <a:lstStyle/>
                    <a:p>
                      <a:endParaRPr lang="zh-TW" altLang="en-US"/>
                    </a:p>
                  </a:txBody>
                  <a:tcPr/>
                </a:tc>
              </a:tr>
              <a:tr h="396000">
                <a:tc>
                  <a:txBody>
                    <a:bodyPr/>
                    <a:lstStyle/>
                    <a:p>
                      <a:pPr algn="ctr">
                        <a:lnSpc>
                          <a:spcPts val="1800"/>
                        </a:lnSpc>
                        <a:spcAft>
                          <a:spcPts val="0"/>
                        </a:spcAft>
                      </a:pPr>
                      <a:r>
                        <a:rPr lang="zh-CN" sz="2000" kern="100" dirty="0">
                          <a:effectLst/>
                        </a:rPr>
                        <a:t>無</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a:effectLst/>
                        </a:rPr>
                        <a:t>64.18%</a:t>
                      </a:r>
                      <a:endParaRPr lang="zh-TW" sz="2000" b="0" kern="10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40.72%</a:t>
                      </a:r>
                      <a:endParaRPr lang="zh-TW" sz="2000" b="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49.82%</a:t>
                      </a:r>
                      <a:endParaRPr lang="zh-TW" sz="2000" b="0" kern="100" dirty="0">
                        <a:effectLst/>
                        <a:latin typeface="標楷體" pitchFamily="65" charset="-120"/>
                        <a:ea typeface="標楷體" pitchFamily="65" charset="-120"/>
                        <a:cs typeface="Times New Roman"/>
                      </a:endParaRPr>
                    </a:p>
                  </a:txBody>
                  <a:tcPr marL="68580" marR="68580" marT="0" marB="0" anchor="ctr"/>
                </a:tc>
                <a:tc vMerge="1">
                  <a:txBody>
                    <a:bodyPr/>
                    <a:lstStyle/>
                    <a:p>
                      <a:endParaRPr lang="zh-TW" altLang="en-US"/>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35384019"/>
              </p:ext>
            </p:extLst>
          </p:nvPr>
        </p:nvGraphicFramePr>
        <p:xfrm>
          <a:off x="503548" y="4725144"/>
          <a:ext cx="8064895" cy="1584176"/>
        </p:xfrm>
        <a:graphic>
          <a:graphicData uri="http://schemas.openxmlformats.org/drawingml/2006/table">
            <a:tbl>
              <a:tblPr firstRow="1" firstCol="1" bandRow="1">
                <a:tableStyleId>{00A15C55-8517-42AA-B614-E9B94910E393}</a:tableStyleId>
              </a:tblPr>
              <a:tblGrid>
                <a:gridCol w="1612979"/>
                <a:gridCol w="1612979"/>
                <a:gridCol w="1612979"/>
                <a:gridCol w="1612979"/>
                <a:gridCol w="1612979"/>
              </a:tblGrid>
              <a:tr h="396044">
                <a:tc>
                  <a:txBody>
                    <a:bodyPr/>
                    <a:lstStyle/>
                    <a:p>
                      <a:pPr marL="0" algn="ctr" defTabSz="914400" rtl="0" eaLnBrk="1" latinLnBrk="0" hangingPunct="1">
                        <a:lnSpc>
                          <a:spcPts val="1800"/>
                        </a:lnSpc>
                        <a:spcAft>
                          <a:spcPts val="0"/>
                        </a:spcAft>
                      </a:pPr>
                      <a:r>
                        <a:rPr lang="en-US" sz="2000" kern="100" dirty="0">
                          <a:effectLst/>
                        </a:rPr>
                        <a:t> </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zh-CN" sz="2000" kern="100" dirty="0">
                          <a:effectLst/>
                        </a:rPr>
                        <a:t>精準率</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zh-CN" sz="2000" kern="100" dirty="0">
                          <a:effectLst/>
                        </a:rPr>
                        <a:t>召回率</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zh-CN" sz="2000" kern="100" dirty="0">
                          <a:effectLst/>
                        </a:rPr>
                        <a:t>調和平均數</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zh-CN" sz="2000" kern="100" dirty="0">
                          <a:effectLst/>
                        </a:rPr>
                        <a:t>準確率</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r>
              <a:tr h="396044">
                <a:tc>
                  <a:txBody>
                    <a:bodyPr/>
                    <a:lstStyle/>
                    <a:p>
                      <a:pPr marL="0" algn="ctr" defTabSz="914400" rtl="0" eaLnBrk="1" latinLnBrk="0" hangingPunct="1">
                        <a:lnSpc>
                          <a:spcPts val="1800"/>
                        </a:lnSpc>
                        <a:spcAft>
                          <a:spcPts val="0"/>
                        </a:spcAft>
                      </a:pPr>
                      <a:r>
                        <a:rPr lang="zh-CN" sz="2000" kern="100" dirty="0">
                          <a:effectLst/>
                        </a:rPr>
                        <a:t>正</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62.17%</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46.48%</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53.19%</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rowSpan="3">
                  <a:txBody>
                    <a:bodyPr/>
                    <a:lstStyle/>
                    <a:p>
                      <a:pPr marL="0" algn="ctr" defTabSz="914400" rtl="0" eaLnBrk="1" latinLnBrk="0" hangingPunct="1">
                        <a:lnSpc>
                          <a:spcPts val="1800"/>
                        </a:lnSpc>
                        <a:spcAft>
                          <a:spcPts val="0"/>
                        </a:spcAft>
                      </a:pPr>
                      <a:r>
                        <a:rPr lang="en-US" sz="2000" kern="100" dirty="0" smtClean="0">
                          <a:effectLst/>
                        </a:rPr>
                        <a:t>68.01</a:t>
                      </a:r>
                      <a:r>
                        <a:rPr lang="en-US" sz="2000" kern="100" dirty="0">
                          <a:effectLst/>
                        </a:rPr>
                        <a:t>%</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r>
              <a:tr h="396044">
                <a:tc>
                  <a:txBody>
                    <a:bodyPr/>
                    <a:lstStyle/>
                    <a:p>
                      <a:pPr marL="0" algn="ctr" defTabSz="914400" rtl="0" eaLnBrk="1" latinLnBrk="0" hangingPunct="1">
                        <a:lnSpc>
                          <a:spcPts val="1800"/>
                        </a:lnSpc>
                        <a:spcAft>
                          <a:spcPts val="0"/>
                        </a:spcAft>
                      </a:pPr>
                      <a:r>
                        <a:rPr lang="zh-CN" sz="2000" kern="100" dirty="0">
                          <a:effectLst/>
                        </a:rPr>
                        <a:t>負</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59.58%</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76.69%</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67.06%</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vMerge="1">
                  <a:txBody>
                    <a:bodyPr/>
                    <a:lstStyle/>
                    <a:p>
                      <a:endParaRPr lang="zh-TW" altLang="en-US"/>
                    </a:p>
                  </a:txBody>
                  <a:tcPr/>
                </a:tc>
              </a:tr>
              <a:tr h="396044">
                <a:tc>
                  <a:txBody>
                    <a:bodyPr/>
                    <a:lstStyle/>
                    <a:p>
                      <a:pPr marL="0" algn="ctr" defTabSz="914400" rtl="0" eaLnBrk="1" latinLnBrk="0" hangingPunct="1">
                        <a:lnSpc>
                          <a:spcPts val="1800"/>
                        </a:lnSpc>
                        <a:spcAft>
                          <a:spcPts val="0"/>
                        </a:spcAft>
                      </a:pPr>
                      <a:r>
                        <a:rPr lang="zh-CN" sz="2000" kern="100" dirty="0">
                          <a:effectLst/>
                        </a:rPr>
                        <a:t>無</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a:effectLst/>
                        </a:rPr>
                        <a:t>75.30%</a:t>
                      </a:r>
                      <a:endParaRPr lang="zh-TW" sz="2000" kern="10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70.52%</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72.83%</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vMerge="1">
                  <a:txBody>
                    <a:bodyPr/>
                    <a:lstStyle/>
                    <a:p>
                      <a:endParaRPr lang="zh-TW" altLang="en-US"/>
                    </a:p>
                  </a:txBody>
                  <a:tcPr/>
                </a:tc>
              </a:tr>
            </a:tbl>
          </a:graphicData>
        </a:graphic>
      </p:graphicFrame>
    </p:spTree>
    <p:extLst>
      <p:ext uri="{BB962C8B-B14F-4D97-AF65-F5344CB8AC3E}">
        <p14:creationId xmlns:p14="http://schemas.microsoft.com/office/powerpoint/2010/main" val="3756420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比較方法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540568" y="1628800"/>
            <a:ext cx="9865096" cy="4608512"/>
          </a:xfrm>
        </p:spPr>
        <p:txBody>
          <a:bodyPr anchor="ctr"/>
          <a:lstStyle/>
          <a:p>
            <a:pPr marL="1200150" lvl="1" indent="-457200">
              <a:buNone/>
            </a:pPr>
            <a:endParaRPr lang="en-US" altLang="zh-TW" sz="2800" dirty="0">
              <a:latin typeface="標楷體" pitchFamily="65" charset="-120"/>
              <a:ea typeface="標楷體" pitchFamily="65" charset="-120"/>
            </a:endParaRPr>
          </a:p>
          <a:p>
            <a:pPr marL="1200150" lvl="1" indent="-457200">
              <a:lnSpc>
                <a:spcPct val="150000"/>
              </a:lnSpc>
              <a:buFont typeface="Arial" pitchFamily="34" charset="0"/>
              <a:buChar char="•"/>
            </a:pPr>
            <a:r>
              <a:rPr lang="zh-CN" altLang="zh-TW" sz="2800" dirty="0">
                <a:latin typeface="標楷體" pitchFamily="65" charset="-120"/>
                <a:ea typeface="標楷體" pitchFamily="65" charset="-120"/>
              </a:rPr>
              <a:t>新增停止詞與特殊</a:t>
            </a:r>
            <a:r>
              <a:rPr lang="zh-CN" altLang="zh-TW" sz="2800" dirty="0" smtClean="0">
                <a:latin typeface="標楷體" pitchFamily="65" charset="-120"/>
                <a:ea typeface="標楷體" pitchFamily="65" charset="-120"/>
              </a:rPr>
              <a:t>詞彙</a:t>
            </a:r>
            <a:endParaRPr lang="en-US" altLang="zh-CN" sz="2800" dirty="0" smtClean="0">
              <a:latin typeface="標楷體" pitchFamily="65" charset="-120"/>
              <a:ea typeface="標楷體" pitchFamily="65" charset="-120"/>
            </a:endParaRPr>
          </a:p>
          <a:p>
            <a:pPr marL="1600200" lvl="2" indent="-457200">
              <a:lnSpc>
                <a:spcPct val="150000"/>
              </a:lnSpc>
              <a:buFont typeface="Wingdings" pitchFamily="2" charset="2"/>
              <a:buChar char="Ø"/>
            </a:pPr>
            <a:r>
              <a:rPr lang="zh-TW" altLang="en-US" sz="2800" dirty="0" smtClean="0">
                <a:latin typeface="標楷體" pitchFamily="65" charset="-120"/>
                <a:ea typeface="標楷體" pitchFamily="65" charset="-120"/>
              </a:rPr>
              <a:t>停止詞</a:t>
            </a:r>
            <a:r>
              <a:rPr lang="en-US" altLang="zh-TW" sz="2800" dirty="0" smtClean="0">
                <a:latin typeface="標楷體" pitchFamily="65" charset="-120"/>
                <a:ea typeface="標楷體" pitchFamily="65" charset="-120"/>
              </a:rPr>
              <a:t>:</a:t>
            </a:r>
            <a:r>
              <a:rPr lang="zh-TW" altLang="zh-TW" sz="2800" dirty="0" smtClean="0">
                <a:latin typeface="標楷體" pitchFamily="65" charset="-120"/>
                <a:ea typeface="標楷體" pitchFamily="65" charset="-120"/>
              </a:rPr>
              <a:t>新增</a:t>
            </a:r>
            <a:r>
              <a:rPr lang="en-US" altLang="zh-TW" sz="2800" dirty="0" smtClean="0">
                <a:latin typeface="標楷體" pitchFamily="65" charset="-120"/>
                <a:ea typeface="標楷體" pitchFamily="65" charset="-120"/>
              </a:rPr>
              <a:t>1500</a:t>
            </a:r>
            <a:r>
              <a:rPr lang="zh-TW" altLang="zh-TW" sz="2800" dirty="0" smtClean="0">
                <a:latin typeface="標楷體" pitchFamily="65" charset="-120"/>
                <a:ea typeface="標楷體" pitchFamily="65" charset="-120"/>
              </a:rPr>
              <a:t>個詞彙</a:t>
            </a:r>
            <a:r>
              <a:rPr lang="en-US" altLang="zh-TW" sz="2800" dirty="0" smtClean="0">
                <a:latin typeface="標楷體" pitchFamily="65" charset="-120"/>
                <a:ea typeface="標楷體" pitchFamily="65" charset="-120"/>
              </a:rPr>
              <a:t>(</a:t>
            </a:r>
            <a:r>
              <a:rPr lang="zh-TW" altLang="en-US" sz="2800" dirty="0" smtClean="0">
                <a:latin typeface="標楷體" pitchFamily="65" charset="-120"/>
                <a:ea typeface="標楷體" pitchFamily="65" charset="-120"/>
              </a:rPr>
              <a:t>中科院</a:t>
            </a:r>
            <a:r>
              <a:rPr lang="en-US" altLang="zh-TW" sz="2800" dirty="0" smtClean="0">
                <a:latin typeface="標楷體" pitchFamily="65" charset="-120"/>
                <a:ea typeface="標楷體" pitchFamily="65" charset="-120"/>
              </a:rPr>
              <a:t>)</a:t>
            </a:r>
          </a:p>
          <a:p>
            <a:pPr marL="1600200" lvl="2" indent="-457200">
              <a:lnSpc>
                <a:spcPct val="150000"/>
              </a:lnSpc>
              <a:buFont typeface="Wingdings" pitchFamily="2" charset="2"/>
              <a:buChar char="Ø"/>
            </a:pPr>
            <a:r>
              <a:rPr lang="zh-TW" altLang="en-US" sz="2800" dirty="0" smtClean="0">
                <a:latin typeface="標楷體" pitchFamily="65" charset="-120"/>
                <a:ea typeface="標楷體" pitchFamily="65" charset="-120"/>
              </a:rPr>
              <a:t>特殊詞彙</a:t>
            </a:r>
            <a:r>
              <a:rPr lang="en-US" altLang="zh-TW" sz="2800" dirty="0" smtClean="0">
                <a:latin typeface="標楷體" pitchFamily="65" charset="-120"/>
                <a:ea typeface="標楷體" pitchFamily="65" charset="-120"/>
              </a:rPr>
              <a:t>:</a:t>
            </a:r>
            <a:r>
              <a:rPr lang="zh-TW" altLang="zh-TW" sz="2800" dirty="0" smtClean="0">
                <a:latin typeface="標楷體" pitchFamily="65" charset="-120"/>
                <a:ea typeface="標楷體" pitchFamily="65" charset="-120"/>
              </a:rPr>
              <a:t>新增</a:t>
            </a:r>
            <a:r>
              <a:rPr lang="en-US" altLang="zh-TW" sz="2800" dirty="0" smtClean="0">
                <a:latin typeface="標楷體" pitchFamily="65" charset="-120"/>
                <a:ea typeface="標楷體" pitchFamily="65" charset="-120"/>
              </a:rPr>
              <a:t>50</a:t>
            </a:r>
            <a:r>
              <a:rPr lang="zh-TW" altLang="zh-TW" sz="2800" dirty="0" smtClean="0">
                <a:latin typeface="標楷體" pitchFamily="65" charset="-120"/>
                <a:ea typeface="標楷體" pitchFamily="65" charset="-120"/>
              </a:rPr>
              <a:t>個時事詞彙</a:t>
            </a:r>
            <a:endParaRPr lang="en-US" altLang="zh-CN" sz="2800" dirty="0" smtClean="0">
              <a:latin typeface="標楷體" pitchFamily="65" charset="-120"/>
              <a:ea typeface="標楷體" pitchFamily="65" charset="-120"/>
            </a:endParaRPr>
          </a:p>
          <a:p>
            <a:pPr marL="457200" indent="-457200" algn="l">
              <a:buFont typeface="Arial" pitchFamily="34" charset="0"/>
              <a:buChar char="•"/>
            </a:pP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3987939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a:t>
            </a:r>
            <a:r>
              <a:rPr lang="zh-TW" altLang="en-US" sz="4600" dirty="0">
                <a:solidFill>
                  <a:schemeClr val="bg1"/>
                </a:solidFill>
                <a:latin typeface="標楷體" pitchFamily="65" charset="-120"/>
                <a:ea typeface="標楷體" pitchFamily="65" charset="-120"/>
              </a:rPr>
              <a:t>結果</a:t>
            </a:r>
          </a:p>
        </p:txBody>
      </p:sp>
      <p:sp>
        <p:nvSpPr>
          <p:cNvPr id="5" name="副標題 1"/>
          <p:cNvSpPr>
            <a:spLocks noGrp="1"/>
          </p:cNvSpPr>
          <p:nvPr>
            <p:ph type="subTitle" idx="1"/>
          </p:nvPr>
        </p:nvSpPr>
        <p:spPr>
          <a:xfrm>
            <a:off x="179512" y="1556792"/>
            <a:ext cx="8856984" cy="3312368"/>
          </a:xfrm>
        </p:spPr>
        <p:txBody>
          <a:bodyPr/>
          <a:lstStyle/>
          <a:p>
            <a:pPr lvl="0" algn="l"/>
            <a:r>
              <a:rPr lang="zh-TW" altLang="en-US" sz="3200" dirty="0">
                <a:solidFill>
                  <a:schemeClr val="tx1"/>
                </a:solidFill>
                <a:latin typeface="標楷體" pitchFamily="65" charset="-120"/>
                <a:ea typeface="標楷體" pitchFamily="65" charset="-120"/>
              </a:rPr>
              <a:t>二</a:t>
            </a:r>
            <a:r>
              <a:rPr lang="zh-TW" altLang="en-US" sz="3200" dirty="0" smtClean="0">
                <a:solidFill>
                  <a:schemeClr val="tx1"/>
                </a:solidFill>
                <a:latin typeface="標楷體" pitchFamily="65" charset="-120"/>
                <a:ea typeface="標楷體" pitchFamily="65" charset="-120"/>
              </a:rPr>
              <a:t>、</a:t>
            </a:r>
            <a:r>
              <a:rPr lang="zh-CN" altLang="zh-TW" sz="3200" dirty="0">
                <a:solidFill>
                  <a:schemeClr val="tx1"/>
                </a:solidFill>
                <a:latin typeface="標楷體" pitchFamily="65" charset="-120"/>
                <a:ea typeface="標楷體" pitchFamily="65" charset="-120"/>
              </a:rPr>
              <a:t>新增停止詞與特殊詞彙前後</a:t>
            </a:r>
            <a:r>
              <a:rPr lang="zh-CN" altLang="zh-TW" sz="3200" dirty="0" smtClean="0">
                <a:solidFill>
                  <a:schemeClr val="tx1"/>
                </a:solidFill>
                <a:latin typeface="標楷體" pitchFamily="65" charset="-120"/>
                <a:ea typeface="標楷體" pitchFamily="65" charset="-120"/>
              </a:rPr>
              <a:t>差異</a:t>
            </a:r>
            <a:endParaRPr lang="en-US" altLang="zh-CN" sz="2800" dirty="0" smtClean="0">
              <a:solidFill>
                <a:schemeClr val="tx1"/>
              </a:solidFill>
            </a:endParaRPr>
          </a:p>
          <a:p>
            <a:pPr marL="457200" indent="-457200">
              <a:buFont typeface="Arial" pitchFamily="34" charset="0"/>
              <a:buChar char="•"/>
            </a:pPr>
            <a:r>
              <a:rPr lang="zh-CN" altLang="zh-TW" sz="2800" dirty="0">
                <a:solidFill>
                  <a:schemeClr val="tx1"/>
                </a:solidFill>
                <a:latin typeface="標楷體" pitchFamily="65" charset="-120"/>
                <a:ea typeface="標楷體" pitchFamily="65" charset="-120"/>
              </a:rPr>
              <a:t>對象</a:t>
            </a:r>
            <a:r>
              <a:rPr lang="zh-TW" altLang="zh-TW" sz="2800" dirty="0">
                <a:solidFill>
                  <a:schemeClr val="tx1"/>
                </a:solidFill>
                <a:latin typeface="標楷體" pitchFamily="65" charset="-120"/>
                <a:ea typeface="標楷體" pitchFamily="65" charset="-120"/>
              </a:rPr>
              <a:t>一</a:t>
            </a:r>
            <a:r>
              <a:rPr lang="zh-CN" altLang="zh-TW" sz="2800" dirty="0">
                <a:solidFill>
                  <a:schemeClr val="tx1"/>
                </a:solidFill>
                <a:latin typeface="標楷體" pitchFamily="65" charset="-120"/>
                <a:ea typeface="標楷體" pitchFamily="65" charset="-120"/>
              </a:rPr>
              <a:t>新增</a:t>
            </a:r>
            <a:r>
              <a:rPr lang="zh-TW" altLang="zh-TW" sz="2800" dirty="0">
                <a:solidFill>
                  <a:schemeClr val="tx1"/>
                </a:solidFill>
                <a:latin typeface="標楷體" pitchFamily="65" charset="-120"/>
                <a:ea typeface="標楷體" pitchFamily="65" charset="-120"/>
              </a:rPr>
              <a:t>詞彙</a:t>
            </a:r>
            <a:r>
              <a:rPr lang="zh-CN" altLang="zh-TW" sz="2800" dirty="0" smtClean="0">
                <a:solidFill>
                  <a:schemeClr val="tx1"/>
                </a:solidFill>
                <a:latin typeface="標楷體" pitchFamily="65" charset="-120"/>
                <a:ea typeface="標楷體" pitchFamily="65" charset="-120"/>
              </a:rPr>
              <a:t>後</a:t>
            </a:r>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r>
              <a:rPr lang="zh-CN" altLang="zh-TW" sz="2800" dirty="0">
                <a:solidFill>
                  <a:schemeClr val="tx1"/>
                </a:solidFill>
                <a:latin typeface="標楷體" pitchFamily="65" charset="-120"/>
                <a:ea typeface="標楷體" pitchFamily="65" charset="-120"/>
              </a:rPr>
              <a:t>對象</a:t>
            </a:r>
            <a:r>
              <a:rPr lang="zh-TW" altLang="zh-TW" sz="2800" dirty="0">
                <a:solidFill>
                  <a:schemeClr val="tx1"/>
                </a:solidFill>
                <a:latin typeface="標楷體" pitchFamily="65" charset="-120"/>
                <a:ea typeface="標楷體" pitchFamily="65" charset="-120"/>
              </a:rPr>
              <a:t>二</a:t>
            </a:r>
            <a:r>
              <a:rPr lang="zh-CN" altLang="zh-TW" sz="2800" dirty="0">
                <a:solidFill>
                  <a:schemeClr val="tx1"/>
                </a:solidFill>
                <a:latin typeface="標楷體" pitchFamily="65" charset="-120"/>
                <a:ea typeface="標楷體" pitchFamily="65" charset="-120"/>
              </a:rPr>
              <a:t>新增</a:t>
            </a:r>
            <a:r>
              <a:rPr lang="zh-TW" altLang="zh-TW" sz="2800" dirty="0">
                <a:solidFill>
                  <a:schemeClr val="tx1"/>
                </a:solidFill>
                <a:latin typeface="標楷體" pitchFamily="65" charset="-120"/>
                <a:ea typeface="標楷體" pitchFamily="65" charset="-120"/>
              </a:rPr>
              <a:t>詞彙</a:t>
            </a:r>
            <a:r>
              <a:rPr lang="zh-CN" altLang="zh-TW" sz="2800" dirty="0" smtClean="0">
                <a:solidFill>
                  <a:schemeClr val="tx1"/>
                </a:solidFill>
                <a:latin typeface="標楷體" pitchFamily="65" charset="-120"/>
                <a:ea typeface="標楷體" pitchFamily="65" charset="-120"/>
              </a:rPr>
              <a:t>後</a:t>
            </a:r>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a:solidFill>
                <a:schemeClr val="tx1"/>
              </a:solidFill>
              <a:latin typeface="標楷體" pitchFamily="65" charset="-120"/>
              <a:ea typeface="標楷體"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1129696043"/>
              </p:ext>
            </p:extLst>
          </p:nvPr>
        </p:nvGraphicFramePr>
        <p:xfrm>
          <a:off x="503996" y="2636912"/>
          <a:ext cx="8064000" cy="1584000"/>
        </p:xfrm>
        <a:graphic>
          <a:graphicData uri="http://schemas.openxmlformats.org/drawingml/2006/table">
            <a:tbl>
              <a:tblPr firstRow="1" firstCol="1" bandRow="1">
                <a:tableStyleId>{00A15C55-8517-42AA-B614-E9B94910E393}</a:tableStyleId>
              </a:tblPr>
              <a:tblGrid>
                <a:gridCol w="1612800"/>
                <a:gridCol w="1612800"/>
                <a:gridCol w="1612800"/>
                <a:gridCol w="1612800"/>
                <a:gridCol w="1612800"/>
              </a:tblGrid>
              <a:tr h="377456">
                <a:tc>
                  <a:txBody>
                    <a:bodyPr/>
                    <a:lstStyle/>
                    <a:p>
                      <a:pPr algn="ctr">
                        <a:lnSpc>
                          <a:spcPts val="1800"/>
                        </a:lnSpc>
                        <a:spcAft>
                          <a:spcPts val="0"/>
                        </a:spcAft>
                      </a:pPr>
                      <a:r>
                        <a:rPr lang="en-US" sz="2000" kern="100" dirty="0">
                          <a:effectLst/>
                        </a:rPr>
                        <a:t> </a:t>
                      </a:r>
                      <a:endParaRPr lang="zh-TW" sz="2000" kern="100" dirty="0">
                        <a:effectLst/>
                        <a:latin typeface="Times New Roman"/>
                        <a:ea typeface="標楷體"/>
                        <a:cs typeface="Times New Roman"/>
                      </a:endParaRPr>
                    </a:p>
                  </a:txBody>
                  <a:tcPr marL="68580" marR="68580" marT="0" marB="0" anchor="ctr"/>
                </a:tc>
                <a:tc>
                  <a:txBody>
                    <a:bodyPr/>
                    <a:lstStyle/>
                    <a:p>
                      <a:pPr algn="ctr">
                        <a:lnSpc>
                          <a:spcPts val="1800"/>
                        </a:lnSpc>
                        <a:spcAft>
                          <a:spcPts val="0"/>
                        </a:spcAft>
                      </a:pPr>
                      <a:r>
                        <a:rPr lang="zh-CN" sz="2000" kern="100" dirty="0">
                          <a:effectLst/>
                        </a:rPr>
                        <a:t>精準率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召回率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調和平均數</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準確率</a:t>
                      </a:r>
                      <a:endParaRPr lang="zh-TW" sz="2000" kern="100" dirty="0">
                        <a:effectLst/>
                        <a:latin typeface="標楷體" pitchFamily="65" charset="-120"/>
                        <a:ea typeface="標楷體" pitchFamily="65" charset="-120"/>
                        <a:cs typeface="Times New Roman"/>
                      </a:endParaRPr>
                    </a:p>
                  </a:txBody>
                  <a:tcPr marL="68580" marR="68580" marT="0" marB="0" anchor="ctr"/>
                </a:tc>
              </a:tr>
              <a:tr h="377456">
                <a:tc>
                  <a:txBody>
                    <a:bodyPr/>
                    <a:lstStyle/>
                    <a:p>
                      <a:pPr algn="ctr">
                        <a:lnSpc>
                          <a:spcPts val="1800"/>
                        </a:lnSpc>
                        <a:spcAft>
                          <a:spcPts val="0"/>
                        </a:spcAft>
                      </a:pPr>
                      <a:r>
                        <a:rPr lang="zh-CN" sz="2000" kern="100" dirty="0">
                          <a:effectLst/>
                        </a:rPr>
                        <a:t>正</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82.13%</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91.73%</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86.66%</a:t>
                      </a:r>
                      <a:endParaRPr lang="zh-TW" sz="2000" kern="100" dirty="0">
                        <a:effectLst/>
                        <a:latin typeface="標楷體" pitchFamily="65" charset="-120"/>
                        <a:ea typeface="標楷體" pitchFamily="65" charset="-120"/>
                        <a:cs typeface="Times New Roman"/>
                      </a:endParaRPr>
                    </a:p>
                  </a:txBody>
                  <a:tcPr marL="68580" marR="68580" marT="0" marB="0" anchor="ctr"/>
                </a:tc>
                <a:tc rowSpan="3">
                  <a:txBody>
                    <a:bodyPr/>
                    <a:lstStyle/>
                    <a:p>
                      <a:pPr algn="ctr">
                        <a:lnSpc>
                          <a:spcPts val="1800"/>
                        </a:lnSpc>
                        <a:spcAft>
                          <a:spcPts val="0"/>
                        </a:spcAft>
                      </a:pPr>
                      <a:r>
                        <a:rPr lang="en-US" sz="2000" kern="100" dirty="0">
                          <a:effectLst/>
                        </a:rPr>
                        <a:t> </a:t>
                      </a:r>
                      <a:endParaRPr lang="zh-TW" sz="2000" kern="100" dirty="0">
                        <a:effectLst/>
                      </a:endParaRPr>
                    </a:p>
                    <a:p>
                      <a:pPr algn="ctr">
                        <a:lnSpc>
                          <a:spcPts val="1800"/>
                        </a:lnSpc>
                        <a:spcAft>
                          <a:spcPts val="0"/>
                        </a:spcAft>
                      </a:pPr>
                      <a:r>
                        <a:rPr lang="en-US" sz="2000" kern="100" dirty="0">
                          <a:effectLst/>
                        </a:rPr>
                        <a:t>78.62%</a:t>
                      </a:r>
                      <a:endParaRPr lang="zh-TW" sz="2000" kern="100" dirty="0">
                        <a:effectLst/>
                      </a:endParaRPr>
                    </a:p>
                    <a:p>
                      <a:pPr algn="ctr">
                        <a:lnSpc>
                          <a:spcPts val="1800"/>
                        </a:lnSpc>
                        <a:spcAft>
                          <a:spcPts val="0"/>
                        </a:spcAft>
                      </a:pPr>
                      <a:r>
                        <a:rPr lang="en-US" sz="2000" kern="100" dirty="0">
                          <a:effectLst/>
                        </a:rPr>
                        <a:t> </a:t>
                      </a:r>
                      <a:endParaRPr lang="zh-TW" sz="2000" kern="100" dirty="0">
                        <a:effectLst/>
                        <a:latin typeface="標楷體" pitchFamily="65" charset="-120"/>
                        <a:ea typeface="標楷體" pitchFamily="65" charset="-120"/>
                        <a:cs typeface="Times New Roman"/>
                      </a:endParaRPr>
                    </a:p>
                  </a:txBody>
                  <a:tcPr marL="68580" marR="68580" marT="0" marB="0" anchor="ctr"/>
                </a:tc>
              </a:tr>
              <a:tr h="377456">
                <a:tc>
                  <a:txBody>
                    <a:bodyPr/>
                    <a:lstStyle/>
                    <a:p>
                      <a:pPr algn="ctr">
                        <a:lnSpc>
                          <a:spcPts val="1800"/>
                        </a:lnSpc>
                        <a:spcAft>
                          <a:spcPts val="0"/>
                        </a:spcAft>
                      </a:pPr>
                      <a:r>
                        <a:rPr lang="zh-CN" sz="2000" kern="100" dirty="0">
                          <a:effectLst/>
                        </a:rPr>
                        <a:t>負</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68.25%</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65.50%</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66.85%</a:t>
                      </a:r>
                      <a:endParaRPr lang="zh-TW" sz="2000" kern="100" dirty="0">
                        <a:effectLst/>
                        <a:latin typeface="標楷體" pitchFamily="65" charset="-120"/>
                        <a:ea typeface="標楷體" pitchFamily="65" charset="-120"/>
                        <a:cs typeface="Times New Roman"/>
                      </a:endParaRPr>
                    </a:p>
                  </a:txBody>
                  <a:tcPr marL="68580" marR="68580" marT="0" marB="0" anchor="ctr"/>
                </a:tc>
                <a:tc vMerge="1">
                  <a:txBody>
                    <a:bodyPr/>
                    <a:lstStyle/>
                    <a:p>
                      <a:endParaRPr lang="zh-TW" altLang="en-US"/>
                    </a:p>
                  </a:txBody>
                  <a:tcPr/>
                </a:tc>
              </a:tr>
              <a:tr h="451632">
                <a:tc>
                  <a:txBody>
                    <a:bodyPr/>
                    <a:lstStyle/>
                    <a:p>
                      <a:pPr algn="ctr">
                        <a:lnSpc>
                          <a:spcPts val="1800"/>
                        </a:lnSpc>
                        <a:spcAft>
                          <a:spcPts val="0"/>
                        </a:spcAft>
                      </a:pPr>
                      <a:r>
                        <a:rPr lang="zh-CN" sz="2000" kern="100" dirty="0">
                          <a:effectLst/>
                        </a:rPr>
                        <a:t>無</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67.94%</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47.55%</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55.94%</a:t>
                      </a:r>
                      <a:endParaRPr lang="zh-TW" sz="2000" kern="100" dirty="0">
                        <a:effectLst/>
                        <a:latin typeface="標楷體" pitchFamily="65" charset="-120"/>
                        <a:ea typeface="標楷體" pitchFamily="65" charset="-120"/>
                        <a:cs typeface="Times New Roman"/>
                      </a:endParaRPr>
                    </a:p>
                  </a:txBody>
                  <a:tcPr marL="68580" marR="68580" marT="0" marB="0" anchor="ctr"/>
                </a:tc>
                <a:tc vMerge="1">
                  <a:txBody>
                    <a:bodyPr/>
                    <a:lstStyle/>
                    <a:p>
                      <a:endParaRPr lang="zh-TW" altLang="en-US"/>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51424414"/>
              </p:ext>
            </p:extLst>
          </p:nvPr>
        </p:nvGraphicFramePr>
        <p:xfrm>
          <a:off x="503996" y="4725144"/>
          <a:ext cx="8064000" cy="1584000"/>
        </p:xfrm>
        <a:graphic>
          <a:graphicData uri="http://schemas.openxmlformats.org/drawingml/2006/table">
            <a:tbl>
              <a:tblPr firstRow="1" firstCol="1" bandRow="1">
                <a:tableStyleId>{00A15C55-8517-42AA-B614-E9B94910E393}</a:tableStyleId>
              </a:tblPr>
              <a:tblGrid>
                <a:gridCol w="1612800"/>
                <a:gridCol w="1612800"/>
                <a:gridCol w="1612800"/>
                <a:gridCol w="1612800"/>
                <a:gridCol w="1612800"/>
              </a:tblGrid>
              <a:tr h="377456">
                <a:tc>
                  <a:txBody>
                    <a:bodyPr/>
                    <a:lstStyle/>
                    <a:p>
                      <a:pPr algn="ctr">
                        <a:lnSpc>
                          <a:spcPts val="1800"/>
                        </a:lnSpc>
                        <a:spcAft>
                          <a:spcPts val="0"/>
                        </a:spcAft>
                      </a:pPr>
                      <a:r>
                        <a:rPr lang="en-US" sz="2000" kern="100" dirty="0">
                          <a:effectLst/>
                        </a:rPr>
                        <a:t> </a:t>
                      </a:r>
                      <a:endParaRPr lang="zh-TW" sz="2000" kern="100" dirty="0">
                        <a:effectLst/>
                        <a:latin typeface="Times New Roman"/>
                        <a:ea typeface="標楷體"/>
                        <a:cs typeface="Times New Roman"/>
                      </a:endParaRPr>
                    </a:p>
                  </a:txBody>
                  <a:tcPr marL="68580" marR="68580" marT="0" marB="0" anchor="ctr"/>
                </a:tc>
                <a:tc>
                  <a:txBody>
                    <a:bodyPr/>
                    <a:lstStyle/>
                    <a:p>
                      <a:pPr algn="ctr">
                        <a:lnSpc>
                          <a:spcPts val="1800"/>
                        </a:lnSpc>
                        <a:spcAft>
                          <a:spcPts val="0"/>
                        </a:spcAft>
                      </a:pPr>
                      <a:r>
                        <a:rPr lang="zh-CN" sz="2000" kern="100" dirty="0">
                          <a:effectLst/>
                        </a:rPr>
                        <a:t>精準率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召回率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調和平均數</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準確率</a:t>
                      </a:r>
                      <a:endParaRPr lang="zh-TW" sz="2000" kern="100" dirty="0">
                        <a:effectLst/>
                        <a:latin typeface="標楷體" pitchFamily="65" charset="-120"/>
                        <a:ea typeface="標楷體" pitchFamily="65" charset="-120"/>
                        <a:cs typeface="Times New Roman"/>
                      </a:endParaRPr>
                    </a:p>
                  </a:txBody>
                  <a:tcPr marL="68580" marR="68580" marT="0" marB="0" anchor="ctr"/>
                </a:tc>
              </a:tr>
              <a:tr h="377456">
                <a:tc>
                  <a:txBody>
                    <a:bodyPr/>
                    <a:lstStyle/>
                    <a:p>
                      <a:pPr algn="ctr">
                        <a:lnSpc>
                          <a:spcPts val="1800"/>
                        </a:lnSpc>
                        <a:spcAft>
                          <a:spcPts val="0"/>
                        </a:spcAft>
                      </a:pPr>
                      <a:r>
                        <a:rPr lang="zh-CN" sz="2000" kern="100" dirty="0">
                          <a:effectLst/>
                        </a:rPr>
                        <a:t>正</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64.17%</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55.36%</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a:effectLst/>
                        </a:rPr>
                        <a:t>59.44%</a:t>
                      </a:r>
                      <a:endParaRPr lang="zh-TW" sz="2000" kern="100">
                        <a:solidFill>
                          <a:schemeClr val="dk1"/>
                        </a:solidFill>
                        <a:effectLst/>
                        <a:latin typeface="標楷體" pitchFamily="65" charset="-120"/>
                        <a:ea typeface="標楷體" pitchFamily="65" charset="-120"/>
                        <a:cs typeface="+mn-cs"/>
                      </a:endParaRPr>
                    </a:p>
                  </a:txBody>
                  <a:tcPr marL="68580" marR="68580" marT="0" marB="0" anchor="ctr"/>
                </a:tc>
                <a:tc rowSpan="3">
                  <a:txBody>
                    <a:bodyPr/>
                    <a:lstStyle/>
                    <a:p>
                      <a:pPr marL="0" algn="ctr" defTabSz="914400" rtl="0" eaLnBrk="1" latinLnBrk="0" hangingPunct="1">
                        <a:lnSpc>
                          <a:spcPts val="1800"/>
                        </a:lnSpc>
                        <a:spcAft>
                          <a:spcPts val="0"/>
                        </a:spcAft>
                      </a:pPr>
                      <a:r>
                        <a:rPr lang="en-US" sz="2000" kern="100" dirty="0">
                          <a:effectLst/>
                        </a:rPr>
                        <a:t> </a:t>
                      </a:r>
                      <a:endParaRPr lang="zh-TW" sz="2000" kern="100" dirty="0">
                        <a:effectLst/>
                      </a:endParaRPr>
                    </a:p>
                    <a:p>
                      <a:pPr marL="0" algn="ctr" defTabSz="914400" rtl="0" eaLnBrk="1" latinLnBrk="0" hangingPunct="1">
                        <a:lnSpc>
                          <a:spcPts val="1800"/>
                        </a:lnSpc>
                        <a:spcAft>
                          <a:spcPts val="0"/>
                        </a:spcAft>
                      </a:pPr>
                      <a:r>
                        <a:rPr lang="en-US" sz="2000" kern="100" dirty="0">
                          <a:effectLst/>
                        </a:rPr>
                        <a:t>69.00%</a:t>
                      </a:r>
                      <a:endParaRPr lang="zh-TW" sz="2000" kern="100" dirty="0">
                        <a:effectLst/>
                      </a:endParaRPr>
                    </a:p>
                    <a:p>
                      <a:pPr marL="0" algn="ctr" defTabSz="914400" rtl="0" eaLnBrk="1" latinLnBrk="0" hangingPunct="1">
                        <a:lnSpc>
                          <a:spcPts val="1800"/>
                        </a:lnSpc>
                        <a:spcAft>
                          <a:spcPts val="0"/>
                        </a:spcAft>
                      </a:pPr>
                      <a:r>
                        <a:rPr lang="en-US" sz="2000" kern="100" dirty="0">
                          <a:effectLst/>
                        </a:rPr>
                        <a:t> </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r>
              <a:tr h="377456">
                <a:tc>
                  <a:txBody>
                    <a:bodyPr/>
                    <a:lstStyle/>
                    <a:p>
                      <a:pPr algn="ctr">
                        <a:lnSpc>
                          <a:spcPts val="1800"/>
                        </a:lnSpc>
                        <a:spcAft>
                          <a:spcPts val="0"/>
                        </a:spcAft>
                      </a:pPr>
                      <a:r>
                        <a:rPr lang="zh-CN" sz="2000" kern="100" dirty="0">
                          <a:effectLst/>
                        </a:rPr>
                        <a:t>負</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58.46%</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80.10%</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67.59%</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vMerge="1">
                  <a:txBody>
                    <a:bodyPr/>
                    <a:lstStyle/>
                    <a:p>
                      <a:endParaRPr lang="zh-TW" altLang="en-US"/>
                    </a:p>
                  </a:txBody>
                  <a:tcPr/>
                </a:tc>
              </a:tr>
              <a:tr h="451632">
                <a:tc>
                  <a:txBody>
                    <a:bodyPr/>
                    <a:lstStyle/>
                    <a:p>
                      <a:pPr algn="ctr">
                        <a:lnSpc>
                          <a:spcPts val="1800"/>
                        </a:lnSpc>
                        <a:spcAft>
                          <a:spcPts val="0"/>
                        </a:spcAft>
                      </a:pPr>
                      <a:r>
                        <a:rPr lang="zh-CN" sz="2000" kern="100" dirty="0">
                          <a:effectLst/>
                        </a:rPr>
                        <a:t>無</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marL="0" algn="ctr" defTabSz="914400" rtl="0" eaLnBrk="1" latinLnBrk="0" hangingPunct="1">
                        <a:lnSpc>
                          <a:spcPts val="1800"/>
                        </a:lnSpc>
                        <a:spcAft>
                          <a:spcPts val="0"/>
                        </a:spcAft>
                      </a:pPr>
                      <a:r>
                        <a:rPr lang="en-US" sz="2000" kern="100">
                          <a:effectLst/>
                        </a:rPr>
                        <a:t>78.46%</a:t>
                      </a:r>
                      <a:endParaRPr lang="zh-TW" sz="2000" kern="10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67.87%</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a:txBody>
                    <a:bodyPr/>
                    <a:lstStyle/>
                    <a:p>
                      <a:pPr marL="0" algn="ctr" defTabSz="914400" rtl="0" eaLnBrk="1" latinLnBrk="0" hangingPunct="1">
                        <a:lnSpc>
                          <a:spcPts val="1800"/>
                        </a:lnSpc>
                        <a:spcAft>
                          <a:spcPts val="0"/>
                        </a:spcAft>
                      </a:pPr>
                      <a:r>
                        <a:rPr lang="en-US" sz="2000" kern="100" dirty="0">
                          <a:effectLst/>
                        </a:rPr>
                        <a:t>72.78%</a:t>
                      </a:r>
                      <a:endParaRPr lang="zh-TW" sz="2000" kern="100" dirty="0">
                        <a:solidFill>
                          <a:schemeClr val="dk1"/>
                        </a:solidFill>
                        <a:effectLst/>
                        <a:latin typeface="標楷體" pitchFamily="65" charset="-120"/>
                        <a:ea typeface="標楷體" pitchFamily="65" charset="-120"/>
                        <a:cs typeface="+mn-cs"/>
                      </a:endParaRPr>
                    </a:p>
                  </a:txBody>
                  <a:tcPr marL="68580" marR="68580" marT="0" marB="0" anchor="ctr"/>
                </a:tc>
                <a:tc vMerge="1">
                  <a:txBody>
                    <a:bodyPr/>
                    <a:lstStyle/>
                    <a:p>
                      <a:endParaRPr lang="zh-TW" altLang="en-US"/>
                    </a:p>
                  </a:txBody>
                  <a:tcPr/>
                </a:tc>
              </a:tr>
            </a:tbl>
          </a:graphicData>
        </a:graphic>
      </p:graphicFrame>
    </p:spTree>
    <p:extLst>
      <p:ext uri="{BB962C8B-B14F-4D97-AF65-F5344CB8AC3E}">
        <p14:creationId xmlns:p14="http://schemas.microsoft.com/office/powerpoint/2010/main" val="1346013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a:t>
            </a:r>
            <a:r>
              <a:rPr lang="zh-TW" altLang="en-US" sz="4600" dirty="0">
                <a:solidFill>
                  <a:schemeClr val="bg1"/>
                </a:solidFill>
                <a:latin typeface="標楷體" pitchFamily="65" charset="-120"/>
                <a:ea typeface="標楷體" pitchFamily="65" charset="-120"/>
              </a:rPr>
              <a:t>結果</a:t>
            </a:r>
          </a:p>
        </p:txBody>
      </p:sp>
      <p:sp>
        <p:nvSpPr>
          <p:cNvPr id="5" name="副標題 1"/>
          <p:cNvSpPr>
            <a:spLocks noGrp="1"/>
          </p:cNvSpPr>
          <p:nvPr>
            <p:ph type="subTitle" idx="1"/>
          </p:nvPr>
        </p:nvSpPr>
        <p:spPr>
          <a:xfrm>
            <a:off x="179512" y="1556792"/>
            <a:ext cx="8856984" cy="3312368"/>
          </a:xfrm>
        </p:spPr>
        <p:txBody>
          <a:bodyPr/>
          <a:lstStyle/>
          <a:p>
            <a:pPr lvl="0" algn="l"/>
            <a:r>
              <a:rPr lang="zh-TW" altLang="en-US" sz="3200" dirty="0">
                <a:solidFill>
                  <a:schemeClr val="tx1"/>
                </a:solidFill>
                <a:latin typeface="標楷體" pitchFamily="65" charset="-120"/>
                <a:ea typeface="標楷體" pitchFamily="65" charset="-120"/>
              </a:rPr>
              <a:t>二</a:t>
            </a:r>
            <a:r>
              <a:rPr lang="zh-TW" altLang="en-US" sz="3200" dirty="0" smtClean="0">
                <a:solidFill>
                  <a:schemeClr val="tx1"/>
                </a:solidFill>
                <a:latin typeface="標楷體" pitchFamily="65" charset="-120"/>
                <a:ea typeface="標楷體" pitchFamily="65" charset="-120"/>
              </a:rPr>
              <a:t>、</a:t>
            </a:r>
            <a:r>
              <a:rPr lang="zh-CN" altLang="zh-TW" sz="3200" dirty="0">
                <a:solidFill>
                  <a:schemeClr val="tx1"/>
                </a:solidFill>
                <a:latin typeface="標楷體" pitchFamily="65" charset="-120"/>
                <a:ea typeface="標楷體" pitchFamily="65" charset="-120"/>
              </a:rPr>
              <a:t>新增停止詞與特殊詞彙前後</a:t>
            </a:r>
            <a:r>
              <a:rPr lang="zh-CN" altLang="zh-TW" sz="3200" dirty="0" smtClean="0">
                <a:solidFill>
                  <a:schemeClr val="tx1"/>
                </a:solidFill>
                <a:latin typeface="標楷體" pitchFamily="65" charset="-120"/>
                <a:ea typeface="標楷體" pitchFamily="65" charset="-120"/>
              </a:rPr>
              <a:t>差異</a:t>
            </a:r>
            <a:endParaRPr lang="en-US" altLang="zh-CN" sz="2800" dirty="0" smtClean="0">
              <a:solidFill>
                <a:schemeClr val="tx1"/>
              </a:solidFill>
            </a:endParaRPr>
          </a:p>
          <a:p>
            <a:pPr marL="457200" indent="-457200">
              <a:buFont typeface="Arial" pitchFamily="34" charset="0"/>
              <a:buChar char="•"/>
            </a:pPr>
            <a:r>
              <a:rPr lang="zh-CN" altLang="zh-TW" sz="2800" dirty="0">
                <a:solidFill>
                  <a:schemeClr val="tx1"/>
                </a:solidFill>
                <a:latin typeface="標楷體" pitchFamily="65" charset="-120"/>
                <a:ea typeface="標楷體" pitchFamily="65" charset="-120"/>
              </a:rPr>
              <a:t>對象</a:t>
            </a:r>
            <a:r>
              <a:rPr lang="zh-TW" altLang="zh-TW" sz="2800" dirty="0">
                <a:solidFill>
                  <a:schemeClr val="tx1"/>
                </a:solidFill>
                <a:latin typeface="標楷體" pitchFamily="65" charset="-120"/>
                <a:ea typeface="標楷體" pitchFamily="65" charset="-120"/>
              </a:rPr>
              <a:t>一提升</a:t>
            </a:r>
            <a:r>
              <a:rPr lang="zh-TW" altLang="zh-TW" sz="2800" dirty="0" smtClean="0">
                <a:solidFill>
                  <a:schemeClr val="tx1"/>
                </a:solidFill>
                <a:latin typeface="標楷體" pitchFamily="65" charset="-120"/>
                <a:ea typeface="標楷體" pitchFamily="65" charset="-120"/>
              </a:rPr>
              <a:t>百分比</a:t>
            </a:r>
            <a:endParaRPr lang="en-US" altLang="zh-TW"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r>
              <a:rPr lang="zh-CN" altLang="zh-TW" sz="2800" dirty="0" smtClean="0">
                <a:solidFill>
                  <a:schemeClr val="tx1"/>
                </a:solidFill>
                <a:latin typeface="標楷體" pitchFamily="65" charset="-120"/>
                <a:ea typeface="標楷體" pitchFamily="65" charset="-120"/>
              </a:rPr>
              <a:t>對象</a:t>
            </a:r>
            <a:r>
              <a:rPr lang="zh-TW" altLang="zh-TW" sz="2800" dirty="0" smtClean="0">
                <a:solidFill>
                  <a:schemeClr val="tx1"/>
                </a:solidFill>
                <a:latin typeface="標楷體" pitchFamily="65" charset="-120"/>
                <a:ea typeface="標楷體" pitchFamily="65" charset="-120"/>
              </a:rPr>
              <a:t>二提升百分比</a:t>
            </a:r>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a:solidFill>
                <a:schemeClr val="tx1"/>
              </a:solidFill>
              <a:latin typeface="標楷體" pitchFamily="65" charset="-120"/>
              <a:ea typeface="標楷體"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2122372570"/>
              </p:ext>
            </p:extLst>
          </p:nvPr>
        </p:nvGraphicFramePr>
        <p:xfrm>
          <a:off x="503996" y="2564904"/>
          <a:ext cx="8064000" cy="1584000"/>
        </p:xfrm>
        <a:graphic>
          <a:graphicData uri="http://schemas.openxmlformats.org/drawingml/2006/table">
            <a:tbl>
              <a:tblPr firstRow="1" firstCol="1" bandRow="1">
                <a:tableStyleId>{00A15C55-8517-42AA-B614-E9B94910E393}</a:tableStyleId>
              </a:tblPr>
              <a:tblGrid>
                <a:gridCol w="1612414"/>
                <a:gridCol w="1612414"/>
                <a:gridCol w="1612414"/>
                <a:gridCol w="1613379"/>
                <a:gridCol w="1613379"/>
              </a:tblGrid>
              <a:tr h="528000">
                <a:tc>
                  <a:txBody>
                    <a:bodyPr/>
                    <a:lstStyle/>
                    <a:p>
                      <a:pPr algn="ctr">
                        <a:lnSpc>
                          <a:spcPts val="1800"/>
                        </a:lnSpc>
                        <a:spcAft>
                          <a:spcPts val="0"/>
                        </a:spcAft>
                      </a:pPr>
                      <a:r>
                        <a:rPr lang="en-US" sz="2000" kern="100" dirty="0">
                          <a:effectLst/>
                        </a:rPr>
                        <a:t> </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精準率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召回率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調和平均數</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準確率</a:t>
                      </a:r>
                      <a:endParaRPr lang="zh-TW" sz="2000" kern="100" dirty="0">
                        <a:effectLst/>
                        <a:latin typeface="標楷體" pitchFamily="65" charset="-120"/>
                        <a:ea typeface="標楷體" pitchFamily="65" charset="-120"/>
                        <a:cs typeface="Times New Roman"/>
                      </a:endParaRPr>
                    </a:p>
                  </a:txBody>
                  <a:tcPr marL="68580" marR="68580" marT="0" marB="0" anchor="ctr"/>
                </a:tc>
              </a:tr>
              <a:tr h="528000">
                <a:tc>
                  <a:txBody>
                    <a:bodyPr/>
                    <a:lstStyle/>
                    <a:p>
                      <a:pPr algn="ctr">
                        <a:lnSpc>
                          <a:spcPts val="1800"/>
                        </a:lnSpc>
                        <a:spcAft>
                          <a:spcPts val="0"/>
                        </a:spcAft>
                      </a:pPr>
                      <a:r>
                        <a:rPr lang="zh-CN" sz="2000" kern="100">
                          <a:effectLst/>
                        </a:rPr>
                        <a:t>正</a:t>
                      </a:r>
                      <a:endParaRPr lang="zh-TW" sz="2000" kern="10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2.20%</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-0.56%</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0.87%</a:t>
                      </a:r>
                      <a:endParaRPr lang="zh-TW" sz="2000" kern="100" dirty="0">
                        <a:effectLst/>
                        <a:latin typeface="標楷體" pitchFamily="65" charset="-120"/>
                        <a:ea typeface="標楷體" pitchFamily="65" charset="-120"/>
                        <a:cs typeface="Times New Roman"/>
                      </a:endParaRPr>
                    </a:p>
                  </a:txBody>
                  <a:tcPr marL="68580" marR="68580" marT="0" marB="0" anchor="ctr"/>
                </a:tc>
                <a:tc rowSpan="2">
                  <a:txBody>
                    <a:bodyPr/>
                    <a:lstStyle/>
                    <a:p>
                      <a:pPr algn="ctr">
                        <a:lnSpc>
                          <a:spcPts val="1800"/>
                        </a:lnSpc>
                        <a:spcAft>
                          <a:spcPts val="0"/>
                        </a:spcAft>
                      </a:pPr>
                      <a:r>
                        <a:rPr lang="en-US" sz="2000" kern="100" dirty="0">
                          <a:effectLst/>
                        </a:rPr>
                        <a:t>2.57%</a:t>
                      </a:r>
                      <a:endParaRPr lang="zh-TW" sz="2000" kern="100" dirty="0">
                        <a:effectLst/>
                        <a:latin typeface="標楷體" pitchFamily="65" charset="-120"/>
                        <a:ea typeface="標楷體" pitchFamily="65" charset="-120"/>
                        <a:cs typeface="Times New Roman"/>
                      </a:endParaRPr>
                    </a:p>
                  </a:txBody>
                  <a:tcPr marL="68580" marR="68580" marT="0" marB="0" anchor="ctr"/>
                </a:tc>
              </a:tr>
              <a:tr h="528000">
                <a:tc>
                  <a:txBody>
                    <a:bodyPr/>
                    <a:lstStyle/>
                    <a:p>
                      <a:pPr algn="ctr">
                        <a:lnSpc>
                          <a:spcPts val="1800"/>
                        </a:lnSpc>
                        <a:spcAft>
                          <a:spcPts val="0"/>
                        </a:spcAft>
                      </a:pPr>
                      <a:r>
                        <a:rPr lang="zh-CN" sz="2000" kern="100">
                          <a:effectLst/>
                        </a:rPr>
                        <a:t>負</a:t>
                      </a:r>
                      <a:endParaRPr lang="zh-TW" sz="2000" kern="10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8.61%</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a:effectLst/>
                        </a:rPr>
                        <a:t>5.12%</a:t>
                      </a:r>
                      <a:endParaRPr lang="zh-TW" sz="2000" kern="10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6.84%</a:t>
                      </a:r>
                      <a:endParaRPr lang="zh-TW" sz="2000" kern="100" dirty="0">
                        <a:effectLst/>
                        <a:latin typeface="標楷體" pitchFamily="65" charset="-120"/>
                        <a:ea typeface="標楷體" pitchFamily="65" charset="-120"/>
                        <a:cs typeface="Times New Roman"/>
                      </a:endParaRPr>
                    </a:p>
                  </a:txBody>
                  <a:tcPr marL="68580" marR="68580" marT="0" marB="0" anchor="ctr"/>
                </a:tc>
                <a:tc vMerge="1">
                  <a:txBody>
                    <a:bodyPr/>
                    <a:lstStyle/>
                    <a:p>
                      <a:endParaRPr lang="zh-TW" altLang="en-US"/>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80668243"/>
              </p:ext>
            </p:extLst>
          </p:nvPr>
        </p:nvGraphicFramePr>
        <p:xfrm>
          <a:off x="503996" y="4725144"/>
          <a:ext cx="8064000" cy="1584000"/>
        </p:xfrm>
        <a:graphic>
          <a:graphicData uri="http://schemas.openxmlformats.org/drawingml/2006/table">
            <a:tbl>
              <a:tblPr firstRow="1" firstCol="1" bandRow="1">
                <a:tableStyleId>{00A15C55-8517-42AA-B614-E9B94910E393}</a:tableStyleId>
              </a:tblPr>
              <a:tblGrid>
                <a:gridCol w="1612414"/>
                <a:gridCol w="1612414"/>
                <a:gridCol w="1612414"/>
                <a:gridCol w="1613379"/>
                <a:gridCol w="1613379"/>
              </a:tblGrid>
              <a:tr h="528000">
                <a:tc>
                  <a:txBody>
                    <a:bodyPr/>
                    <a:lstStyle/>
                    <a:p>
                      <a:pPr algn="ctr">
                        <a:lnSpc>
                          <a:spcPts val="1800"/>
                        </a:lnSpc>
                        <a:spcAft>
                          <a:spcPts val="0"/>
                        </a:spcAft>
                      </a:pPr>
                      <a:r>
                        <a:rPr lang="en-US" sz="2000" kern="100" dirty="0">
                          <a:effectLst/>
                        </a:rPr>
                        <a:t> </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精準率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a:effectLst/>
                        </a:rPr>
                        <a:t>召回率</a:t>
                      </a:r>
                      <a:endParaRPr lang="zh-TW" sz="2000" kern="10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a:effectLst/>
                        </a:rPr>
                        <a:t>調和平均數</a:t>
                      </a:r>
                      <a:endParaRPr lang="zh-TW" sz="2000" kern="10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a:effectLst/>
                        </a:rPr>
                        <a:t>準確率</a:t>
                      </a:r>
                      <a:endParaRPr lang="zh-TW" sz="2000" kern="100">
                        <a:effectLst/>
                        <a:latin typeface="標楷體" pitchFamily="65" charset="-120"/>
                        <a:ea typeface="標楷體" pitchFamily="65" charset="-120"/>
                        <a:cs typeface="Times New Roman"/>
                      </a:endParaRPr>
                    </a:p>
                  </a:txBody>
                  <a:tcPr marL="68580" marR="68580" marT="0" marB="0" anchor="ctr"/>
                </a:tc>
              </a:tr>
              <a:tr h="528000">
                <a:tc>
                  <a:txBody>
                    <a:bodyPr/>
                    <a:lstStyle/>
                    <a:p>
                      <a:pPr algn="ctr">
                        <a:lnSpc>
                          <a:spcPts val="1800"/>
                        </a:lnSpc>
                        <a:spcAft>
                          <a:spcPts val="0"/>
                        </a:spcAft>
                      </a:pPr>
                      <a:r>
                        <a:rPr lang="zh-CN" sz="2000" kern="100" dirty="0">
                          <a:effectLst/>
                        </a:rPr>
                        <a:t>正</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3.22%</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19.10%</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11.75%</a:t>
                      </a:r>
                      <a:endParaRPr lang="zh-TW" sz="2000" kern="100" dirty="0">
                        <a:effectLst/>
                        <a:latin typeface="標楷體" pitchFamily="65" charset="-120"/>
                        <a:ea typeface="標楷體" pitchFamily="65" charset="-120"/>
                        <a:cs typeface="Times New Roman"/>
                      </a:endParaRPr>
                    </a:p>
                  </a:txBody>
                  <a:tcPr marL="68580" marR="68580" marT="0" marB="0" anchor="ctr"/>
                </a:tc>
                <a:tc rowSpan="2">
                  <a:txBody>
                    <a:bodyPr/>
                    <a:lstStyle/>
                    <a:p>
                      <a:pPr algn="ctr">
                        <a:lnSpc>
                          <a:spcPts val="1800"/>
                        </a:lnSpc>
                        <a:spcAft>
                          <a:spcPts val="0"/>
                        </a:spcAft>
                      </a:pPr>
                      <a:r>
                        <a:rPr lang="en-US" sz="2000" kern="100" dirty="0">
                          <a:effectLst/>
                        </a:rPr>
                        <a:t>1.46%</a:t>
                      </a:r>
                      <a:endParaRPr lang="zh-TW" sz="2000" kern="100" dirty="0">
                        <a:effectLst/>
                        <a:latin typeface="標楷體" pitchFamily="65" charset="-120"/>
                        <a:ea typeface="標楷體" pitchFamily="65" charset="-120"/>
                        <a:cs typeface="Times New Roman"/>
                      </a:endParaRPr>
                    </a:p>
                  </a:txBody>
                  <a:tcPr marL="68580" marR="68580" marT="0" marB="0" anchor="ctr"/>
                </a:tc>
              </a:tr>
              <a:tr h="528000">
                <a:tc>
                  <a:txBody>
                    <a:bodyPr/>
                    <a:lstStyle/>
                    <a:p>
                      <a:pPr algn="ctr">
                        <a:lnSpc>
                          <a:spcPts val="1800"/>
                        </a:lnSpc>
                        <a:spcAft>
                          <a:spcPts val="0"/>
                        </a:spcAft>
                      </a:pPr>
                      <a:r>
                        <a:rPr lang="zh-CN" sz="2000" kern="100">
                          <a:effectLst/>
                        </a:rPr>
                        <a:t>負</a:t>
                      </a:r>
                      <a:endParaRPr lang="zh-TW" sz="2000" kern="10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-1.88%</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4.45%</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en-US" sz="2000" kern="100" dirty="0">
                          <a:effectLst/>
                        </a:rPr>
                        <a:t>0.79%</a:t>
                      </a:r>
                      <a:endParaRPr lang="zh-TW" sz="2000" kern="100" dirty="0">
                        <a:effectLst/>
                        <a:latin typeface="標楷體" pitchFamily="65" charset="-120"/>
                        <a:ea typeface="標楷體" pitchFamily="65" charset="-120"/>
                        <a:cs typeface="Times New Roman"/>
                      </a:endParaRPr>
                    </a:p>
                  </a:txBody>
                  <a:tcPr marL="68580" marR="68580" marT="0" marB="0" anchor="ctr"/>
                </a:tc>
                <a:tc vMerge="1">
                  <a:txBody>
                    <a:bodyPr/>
                    <a:lstStyle/>
                    <a:p>
                      <a:endParaRPr lang="zh-TW" altLang="en-US"/>
                    </a:p>
                  </a:txBody>
                  <a:tcPr/>
                </a:tc>
              </a:tr>
            </a:tbl>
          </a:graphicData>
        </a:graphic>
      </p:graphicFrame>
    </p:spTree>
    <p:extLst>
      <p:ext uri="{BB962C8B-B14F-4D97-AF65-F5344CB8AC3E}">
        <p14:creationId xmlns:p14="http://schemas.microsoft.com/office/powerpoint/2010/main" val="3060496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比較方法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179512" y="1628800"/>
            <a:ext cx="8856984" cy="4608512"/>
          </a:xfrm>
        </p:spPr>
        <p:txBody>
          <a:bodyPr/>
          <a:lstStyle/>
          <a:p>
            <a:pPr marL="1200150" lvl="1" indent="-457200">
              <a:lnSpc>
                <a:spcPct val="150000"/>
              </a:lnSpc>
              <a:buFont typeface="Arial" pitchFamily="34" charset="0"/>
              <a:buChar char="•"/>
            </a:pPr>
            <a:r>
              <a:rPr lang="zh-CN" altLang="zh-TW" sz="2800" dirty="0" smtClean="0">
                <a:latin typeface="標楷體" pitchFamily="65" charset="-120"/>
                <a:ea typeface="標楷體" pitchFamily="65" charset="-120"/>
              </a:rPr>
              <a:t>回饋機制</a:t>
            </a:r>
            <a:r>
              <a:rPr lang="en-US" altLang="zh-TW" sz="2800" dirty="0" smtClean="0">
                <a:latin typeface="標楷體" pitchFamily="65" charset="-120"/>
                <a:ea typeface="標楷體" pitchFamily="65" charset="-120"/>
              </a:rPr>
              <a:t>:</a:t>
            </a:r>
          </a:p>
          <a:p>
            <a:pPr marL="1600200" lvl="2" indent="-457200">
              <a:lnSpc>
                <a:spcPct val="150000"/>
              </a:lnSpc>
              <a:buFont typeface="Wingdings" pitchFamily="2" charset="2"/>
              <a:buChar char="Ø"/>
            </a:pPr>
            <a:r>
              <a:rPr lang="zh-TW" altLang="en-US" sz="2800" dirty="0" smtClean="0">
                <a:latin typeface="標楷體" pitchFamily="65" charset="-120"/>
                <a:ea typeface="標楷體" pitchFamily="65" charset="-120"/>
              </a:rPr>
              <a:t>隨機抽樣</a:t>
            </a:r>
            <a:r>
              <a:rPr lang="en-US" altLang="zh-TW" sz="2800" dirty="0" smtClean="0">
                <a:latin typeface="標楷體" pitchFamily="65" charset="-120"/>
                <a:ea typeface="標楷體" pitchFamily="65" charset="-120"/>
              </a:rPr>
              <a:t>1100</a:t>
            </a:r>
            <a:r>
              <a:rPr lang="zh-TW" altLang="en-US" sz="2800" dirty="0" smtClean="0">
                <a:latin typeface="標楷體" pitchFamily="65" charset="-120"/>
                <a:ea typeface="標楷體" pitchFamily="65" charset="-120"/>
              </a:rPr>
              <a:t>筆進行人工回饋</a:t>
            </a:r>
            <a:endParaRPr lang="en-US" altLang="zh-TW" sz="2800" dirty="0" smtClean="0">
              <a:latin typeface="標楷體" pitchFamily="65" charset="-120"/>
              <a:ea typeface="標楷體" pitchFamily="65" charset="-120"/>
            </a:endParaRPr>
          </a:p>
          <a:p>
            <a:pPr marL="1600200" lvl="2" indent="-457200">
              <a:buFont typeface="Wingdings" pitchFamily="2" charset="2"/>
              <a:buChar char="Ø"/>
            </a:pPr>
            <a:endParaRPr lang="en-US" altLang="zh-TW" sz="2800" dirty="0">
              <a:latin typeface="標楷體" pitchFamily="65" charset="-120"/>
              <a:ea typeface="標楷體" pitchFamily="65" charset="-120"/>
            </a:endParaRPr>
          </a:p>
          <a:p>
            <a:pPr marL="1600200" lvl="2" indent="-457200">
              <a:buFont typeface="Wingdings" pitchFamily="2" charset="2"/>
              <a:buChar char="Ø"/>
            </a:pPr>
            <a:endParaRPr lang="en-US" altLang="zh-TW" sz="2800" dirty="0" smtClean="0">
              <a:latin typeface="標楷體" pitchFamily="65" charset="-120"/>
              <a:ea typeface="標楷體" pitchFamily="65" charset="-120"/>
            </a:endParaRPr>
          </a:p>
          <a:p>
            <a:pPr marL="1600200" lvl="2" indent="-457200">
              <a:buFont typeface="Wingdings" pitchFamily="2" charset="2"/>
              <a:buChar char="Ø"/>
            </a:pPr>
            <a:endParaRPr lang="en-US" altLang="zh-TW" sz="2800" dirty="0">
              <a:latin typeface="標楷體" pitchFamily="65" charset="-120"/>
              <a:ea typeface="標楷體" pitchFamily="65" charset="-120"/>
            </a:endParaRPr>
          </a:p>
          <a:p>
            <a:pPr lvl="2" indent="0">
              <a:buNone/>
            </a:pPr>
            <a:endParaRPr lang="en-US" altLang="zh-TW" sz="2800" dirty="0" smtClean="0">
              <a:latin typeface="標楷體" pitchFamily="65" charset="-120"/>
              <a:ea typeface="標楷體" pitchFamily="65" charset="-120"/>
            </a:endParaRPr>
          </a:p>
          <a:p>
            <a:pPr marL="1600200" lvl="2" indent="-457200">
              <a:lnSpc>
                <a:spcPct val="150000"/>
              </a:lnSpc>
              <a:buFont typeface="Wingdings" pitchFamily="2" charset="2"/>
              <a:buChar char="Ø"/>
            </a:pPr>
            <a:r>
              <a:rPr lang="zh-CN" altLang="zh-TW" sz="2800" dirty="0" smtClean="0">
                <a:latin typeface="標楷體" pitchFamily="65" charset="-120"/>
                <a:ea typeface="標楷體" pitchFamily="65" charset="-120"/>
              </a:rPr>
              <a:t>訓練語料</a:t>
            </a:r>
            <a:r>
              <a:rPr lang="en-US" altLang="zh-TW" sz="2800" dirty="0" smtClean="0">
                <a:latin typeface="標楷體" pitchFamily="65" charset="-120"/>
                <a:ea typeface="標楷體" pitchFamily="65" charset="-120"/>
              </a:rPr>
              <a:t>3660</a:t>
            </a:r>
            <a:r>
              <a:rPr lang="zh-TW" altLang="en-US" sz="2800" dirty="0" smtClean="0">
                <a:latin typeface="標楷體" pitchFamily="65" charset="-120"/>
                <a:ea typeface="標楷體" pitchFamily="65" charset="-120"/>
              </a:rPr>
              <a:t>筆</a:t>
            </a:r>
            <a:r>
              <a:rPr lang="zh-CN" altLang="zh-TW" sz="2800" dirty="0" smtClean="0">
                <a:latin typeface="標楷體" pitchFamily="65" charset="-120"/>
                <a:ea typeface="標楷體" pitchFamily="65" charset="-120"/>
              </a:rPr>
              <a:t>，測試語料</a:t>
            </a:r>
            <a:r>
              <a:rPr lang="en-US" altLang="zh-TW" sz="2800" dirty="0" smtClean="0">
                <a:latin typeface="標楷體" pitchFamily="65" charset="-120"/>
                <a:ea typeface="標楷體" pitchFamily="65" charset="-120"/>
              </a:rPr>
              <a:t>915</a:t>
            </a:r>
            <a:r>
              <a:rPr lang="zh-TW" altLang="en-US" sz="2800" dirty="0" smtClean="0">
                <a:latin typeface="標楷體" pitchFamily="65" charset="-120"/>
                <a:ea typeface="標楷體" pitchFamily="65" charset="-120"/>
              </a:rPr>
              <a:t>筆</a:t>
            </a:r>
            <a:endParaRPr lang="en-US" altLang="zh-TW" sz="2800" dirty="0" smtClean="0">
              <a:latin typeface="標楷體" pitchFamily="65" charset="-120"/>
              <a:ea typeface="標楷體" pitchFamily="65" charset="-120"/>
            </a:endParaRPr>
          </a:p>
          <a:p>
            <a:pPr marL="1600200" lvl="2" indent="-457200">
              <a:lnSpc>
                <a:spcPct val="150000"/>
              </a:lnSpc>
              <a:buFont typeface="Wingdings" pitchFamily="2" charset="2"/>
              <a:buChar char="Ø"/>
            </a:pPr>
            <a:r>
              <a:rPr lang="zh-TW" altLang="en-US" sz="2800" dirty="0" smtClean="0">
                <a:latin typeface="標楷體" pitchFamily="65" charset="-120"/>
                <a:ea typeface="標楷體" pitchFamily="65" charset="-120"/>
              </a:rPr>
              <a:t>實驗進行</a:t>
            </a:r>
            <a:r>
              <a:rPr lang="en-US" altLang="zh-TW" sz="2800" dirty="0" smtClean="0">
                <a:latin typeface="標楷體" pitchFamily="65" charset="-120"/>
                <a:ea typeface="標楷體" pitchFamily="65" charset="-120"/>
              </a:rPr>
              <a:t>10</a:t>
            </a:r>
            <a:r>
              <a:rPr lang="zh-TW" altLang="en-US" sz="2800" dirty="0" smtClean="0">
                <a:latin typeface="標楷體" pitchFamily="65" charset="-120"/>
                <a:ea typeface="標楷體" pitchFamily="65" charset="-120"/>
              </a:rPr>
              <a:t>次</a:t>
            </a:r>
            <a:r>
              <a:rPr lang="zh-TW" altLang="en-US" sz="2800" dirty="0">
                <a:latin typeface="標楷體" pitchFamily="65" charset="-120"/>
                <a:ea typeface="標楷體" pitchFamily="65" charset="-120"/>
              </a:rPr>
              <a:t>，</a:t>
            </a:r>
            <a:r>
              <a:rPr lang="zh-TW" altLang="en-US" sz="2800" dirty="0" smtClean="0">
                <a:latin typeface="標楷體" pitchFamily="65" charset="-120"/>
                <a:ea typeface="標楷體" pitchFamily="65" charset="-120"/>
              </a:rPr>
              <a:t>求平均績效</a:t>
            </a:r>
            <a:endParaRPr lang="en-US" altLang="zh-CN" sz="2800" dirty="0" smtClean="0">
              <a:solidFill>
                <a:schemeClr val="tx1"/>
              </a:solidFill>
              <a:latin typeface="標楷體" pitchFamily="65" charset="-120"/>
              <a:ea typeface="標楷體" pitchFamily="65" charset="-120"/>
            </a:endParaRPr>
          </a:p>
          <a:p>
            <a:pPr marL="457200" indent="-457200" algn="l">
              <a:buFont typeface="Arial" pitchFamily="34" charset="0"/>
              <a:buChar char="•"/>
            </a:pPr>
            <a:endParaRPr lang="en-US" altLang="zh-CN" sz="2800" dirty="0">
              <a:solidFill>
                <a:schemeClr val="tx1"/>
              </a:solidFill>
              <a:latin typeface="標楷體" pitchFamily="65" charset="-12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184300513"/>
              </p:ext>
            </p:extLst>
          </p:nvPr>
        </p:nvGraphicFramePr>
        <p:xfrm>
          <a:off x="467544" y="3140968"/>
          <a:ext cx="8136904" cy="1944216"/>
        </p:xfrm>
        <a:graphic>
          <a:graphicData uri="http://schemas.openxmlformats.org/drawingml/2006/table">
            <a:tbl>
              <a:tblPr firstRow="1" bandRow="1">
                <a:tableStyleId>{00A15C55-8517-42AA-B614-E9B94910E393}</a:tableStyleId>
              </a:tblPr>
              <a:tblGrid>
                <a:gridCol w="2518566"/>
                <a:gridCol w="1440910"/>
                <a:gridCol w="4177428"/>
              </a:tblGrid>
              <a:tr h="11419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t>回饋前</a:t>
                      </a:r>
                      <a:endParaRPr lang="en-US" altLang="zh-TW" sz="2000" dirty="0" smtClean="0"/>
                    </a:p>
                    <a:p>
                      <a:pPr algn="ctr"/>
                      <a:r>
                        <a:rPr lang="zh-TW" altLang="en-US" sz="2000" dirty="0" smtClean="0"/>
                        <a:t>筆數</a:t>
                      </a:r>
                      <a:endParaRPr lang="zh-TW" altLang="en-US" sz="2000" dirty="0">
                        <a:solidFill>
                          <a:srgbClr val="FF0000"/>
                        </a:solidFill>
                        <a:latin typeface="標楷體" pitchFamily="65" charset="-120"/>
                        <a:ea typeface="標楷體" pitchFamily="65" charset="-120"/>
                      </a:endParaRPr>
                    </a:p>
                  </a:txBody>
                  <a:tcPr anchor="ctr"/>
                </a:tc>
                <a:tc>
                  <a:txBody>
                    <a:bodyPr/>
                    <a:lstStyle/>
                    <a:p>
                      <a:pPr algn="ctr"/>
                      <a:r>
                        <a:rPr lang="zh-TW" altLang="en-US" sz="2000" dirty="0" smtClean="0"/>
                        <a:t>隨機抽樣筆數</a:t>
                      </a:r>
                      <a:endParaRPr lang="zh-TW" altLang="en-US" sz="2000" dirty="0">
                        <a:solidFill>
                          <a:schemeClr val="bg1"/>
                        </a:solidFill>
                        <a:latin typeface="標楷體" pitchFamily="65" charset="-120"/>
                        <a:ea typeface="標楷體" pitchFamily="65"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t>回饋後</a:t>
                      </a:r>
                      <a:endParaRPr lang="en-US" altLang="zh-TW" sz="2000" dirty="0" smtClean="0"/>
                    </a:p>
                    <a:p>
                      <a:pPr algn="ctr"/>
                      <a:r>
                        <a:rPr lang="zh-TW" altLang="en-US" sz="2000" dirty="0" smtClean="0"/>
                        <a:t>筆數</a:t>
                      </a:r>
                      <a:endParaRPr lang="zh-TW" altLang="en-US" sz="2000" dirty="0" smtClean="0">
                        <a:solidFill>
                          <a:srgbClr val="FF0000"/>
                        </a:solidFill>
                        <a:latin typeface="標楷體" pitchFamily="65" charset="-120"/>
                        <a:ea typeface="標楷體" pitchFamily="65" charset="-120"/>
                      </a:endParaRPr>
                    </a:p>
                  </a:txBody>
                  <a:tcPr anchor="ctr"/>
                </a:tc>
              </a:tr>
              <a:tr h="8022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t>對象一</a:t>
                      </a:r>
                      <a:r>
                        <a:rPr lang="en-US" altLang="zh-TW" sz="2000" dirty="0" smtClean="0"/>
                        <a:t>:1775</a:t>
                      </a:r>
                      <a:r>
                        <a:rPr lang="zh-TW" altLang="en-US" sz="2000" dirty="0" smtClean="0"/>
                        <a:t>筆</a:t>
                      </a:r>
                      <a:endParaRPr lang="zh-TW" alt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t>對象二</a:t>
                      </a:r>
                      <a:r>
                        <a:rPr lang="en-US" altLang="zh-TW" sz="2000" dirty="0" smtClean="0"/>
                        <a:t>:1700</a:t>
                      </a:r>
                      <a:r>
                        <a:rPr lang="zh-TW" altLang="en-US" sz="2000" dirty="0" smtClean="0"/>
                        <a:t>筆</a:t>
                      </a:r>
                      <a:endParaRPr lang="en-US" altLang="zh-TW" sz="2000" dirty="0" smtClean="0">
                        <a:solidFill>
                          <a:schemeClr val="tx1"/>
                        </a:solidFill>
                        <a:latin typeface="標楷體" pitchFamily="65" charset="-120"/>
                        <a:ea typeface="標楷體" pitchFamily="65" charset="-120"/>
                      </a:endParaRPr>
                    </a:p>
                  </a:txBody>
                  <a:tcPr anchor="ctr"/>
                </a:tc>
                <a:tc>
                  <a:txBody>
                    <a:bodyPr/>
                    <a:lstStyle/>
                    <a:p>
                      <a:pPr algn="ctr"/>
                      <a:r>
                        <a:rPr lang="en-US" altLang="zh-TW" sz="2000" dirty="0" smtClean="0"/>
                        <a:t>1100</a:t>
                      </a:r>
                      <a:r>
                        <a:rPr lang="zh-TW" altLang="en-US" sz="2000" dirty="0" smtClean="0"/>
                        <a:t>筆</a:t>
                      </a:r>
                      <a:endParaRPr lang="zh-TW" altLang="en-US" sz="2000" dirty="0">
                        <a:solidFill>
                          <a:schemeClr val="tx1"/>
                        </a:solidFill>
                        <a:latin typeface="標楷體" pitchFamily="65" charset="-120"/>
                        <a:ea typeface="標楷體" pitchFamily="65" charset="-120"/>
                      </a:endParaRPr>
                    </a:p>
                  </a:txBody>
                  <a:tcPr anchor="ctr"/>
                </a:tc>
                <a:tc>
                  <a:txBody>
                    <a:bodyPr/>
                    <a:lstStyle/>
                    <a:p>
                      <a:pPr algn="ctr"/>
                      <a:r>
                        <a:rPr lang="en-US" altLang="zh-TW" sz="2000" dirty="0" smtClean="0"/>
                        <a:t>1775</a:t>
                      </a:r>
                      <a:r>
                        <a:rPr lang="zh-TW" altLang="en-US" sz="2000" dirty="0" smtClean="0"/>
                        <a:t>筆</a:t>
                      </a:r>
                      <a:r>
                        <a:rPr lang="en-US" altLang="zh-TW" sz="2000" dirty="0" smtClean="0"/>
                        <a:t>+1700</a:t>
                      </a:r>
                      <a:r>
                        <a:rPr lang="zh-TW" altLang="en-US" sz="2000" dirty="0" smtClean="0"/>
                        <a:t>筆</a:t>
                      </a:r>
                      <a:r>
                        <a:rPr lang="en-US" altLang="zh-TW" sz="2000" dirty="0" smtClean="0"/>
                        <a:t>+1100</a:t>
                      </a:r>
                      <a:r>
                        <a:rPr lang="zh-TW" altLang="en-US" sz="2000" dirty="0" smtClean="0"/>
                        <a:t>筆</a:t>
                      </a:r>
                      <a:r>
                        <a:rPr lang="en-US" altLang="zh-TW" sz="2000" dirty="0" smtClean="0"/>
                        <a:t>=4575</a:t>
                      </a:r>
                      <a:r>
                        <a:rPr lang="zh-TW" altLang="en-US" sz="2000" dirty="0" smtClean="0"/>
                        <a:t>筆</a:t>
                      </a:r>
                      <a:endParaRPr lang="zh-TW" altLang="en-US" sz="2000" dirty="0">
                        <a:solidFill>
                          <a:schemeClr val="tx1"/>
                        </a:solidFill>
                        <a:latin typeface="標楷體" pitchFamily="65" charset="-120"/>
                        <a:ea typeface="標楷體" pitchFamily="65" charset="-120"/>
                      </a:endParaRPr>
                    </a:p>
                  </a:txBody>
                  <a:tcPr anchor="ctr"/>
                </a:tc>
              </a:tr>
            </a:tbl>
          </a:graphicData>
        </a:graphic>
      </p:graphicFrame>
    </p:spTree>
    <p:extLst>
      <p:ext uri="{BB962C8B-B14F-4D97-AF65-F5344CB8AC3E}">
        <p14:creationId xmlns:p14="http://schemas.microsoft.com/office/powerpoint/2010/main" val="1500105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a:t>
            </a:r>
            <a:r>
              <a:rPr lang="zh-TW" altLang="en-US" sz="4600" dirty="0">
                <a:solidFill>
                  <a:schemeClr val="bg1"/>
                </a:solidFill>
                <a:latin typeface="標楷體" pitchFamily="65" charset="-120"/>
                <a:ea typeface="標楷體" pitchFamily="65" charset="-120"/>
              </a:rPr>
              <a:t>結果</a:t>
            </a:r>
          </a:p>
        </p:txBody>
      </p:sp>
      <p:sp>
        <p:nvSpPr>
          <p:cNvPr id="5" name="副標題 1"/>
          <p:cNvSpPr>
            <a:spLocks noGrp="1"/>
          </p:cNvSpPr>
          <p:nvPr>
            <p:ph type="subTitle" idx="1"/>
          </p:nvPr>
        </p:nvSpPr>
        <p:spPr>
          <a:xfrm>
            <a:off x="179512" y="1556792"/>
            <a:ext cx="8856984" cy="3312368"/>
          </a:xfrm>
        </p:spPr>
        <p:txBody>
          <a:bodyPr/>
          <a:lstStyle/>
          <a:p>
            <a:pPr algn="l"/>
            <a:r>
              <a:rPr lang="zh-TW" altLang="en-US" sz="3200" dirty="0" smtClean="0">
                <a:solidFill>
                  <a:schemeClr val="tx1"/>
                </a:solidFill>
                <a:latin typeface="標楷體" pitchFamily="65" charset="-120"/>
                <a:ea typeface="標楷體" pitchFamily="65" charset="-120"/>
              </a:rPr>
              <a:t>三、</a:t>
            </a:r>
            <a:r>
              <a:rPr lang="zh-CN" altLang="zh-TW" sz="3200" dirty="0">
                <a:solidFill>
                  <a:schemeClr val="tx1"/>
                </a:solidFill>
                <a:latin typeface="標楷體" pitchFamily="65" charset="-120"/>
                <a:ea typeface="標楷體" pitchFamily="65" charset="-120"/>
              </a:rPr>
              <a:t>回饋機制前後</a:t>
            </a:r>
            <a:r>
              <a:rPr lang="zh-CN" altLang="zh-TW" sz="3200" dirty="0" smtClean="0">
                <a:solidFill>
                  <a:schemeClr val="tx1"/>
                </a:solidFill>
                <a:latin typeface="標楷體" pitchFamily="65" charset="-120"/>
                <a:ea typeface="標楷體" pitchFamily="65" charset="-120"/>
              </a:rPr>
              <a:t>比較</a:t>
            </a:r>
            <a:endParaRPr lang="en-US" altLang="zh-CN" sz="3200" dirty="0" smtClean="0">
              <a:solidFill>
                <a:schemeClr val="tx1"/>
              </a:solidFill>
              <a:latin typeface="標楷體" pitchFamily="65" charset="-120"/>
              <a:ea typeface="標楷體" pitchFamily="65" charset="-120"/>
            </a:endParaRPr>
          </a:p>
          <a:p>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smtClean="0">
              <a:solidFill>
                <a:schemeClr val="tx1"/>
              </a:solidFill>
              <a:latin typeface="標楷體" pitchFamily="65" charset="-120"/>
              <a:ea typeface="標楷體" pitchFamily="65" charset="-120"/>
            </a:endParaRPr>
          </a:p>
          <a:p>
            <a:endParaRPr lang="en-US" altLang="zh-CN" sz="2800" dirty="0">
              <a:solidFill>
                <a:schemeClr val="tx1"/>
              </a:solidFill>
              <a:latin typeface="標楷體" pitchFamily="65" charset="-120"/>
              <a:ea typeface="標楷體" pitchFamily="65" charset="-120"/>
            </a:endParaRPr>
          </a:p>
        </p:txBody>
      </p:sp>
      <p:sp>
        <p:nvSpPr>
          <p:cNvPr id="2" name="矩形 1"/>
          <p:cNvSpPr/>
          <p:nvPr/>
        </p:nvSpPr>
        <p:spPr>
          <a:xfrm>
            <a:off x="3870947" y="2204864"/>
            <a:ext cx="1723549" cy="3108543"/>
          </a:xfrm>
          <a:prstGeom prst="rect">
            <a:avLst/>
          </a:prstGeom>
        </p:spPr>
        <p:txBody>
          <a:bodyPr wrap="none" anchor="ctr">
            <a:spAutoFit/>
          </a:bodyPr>
          <a:lstStyle/>
          <a:p>
            <a:pPr marL="457200" indent="-457200">
              <a:buFont typeface="Arial" pitchFamily="34" charset="0"/>
              <a:buChar char="•"/>
            </a:pPr>
            <a:r>
              <a:rPr lang="zh-TW" altLang="en-US" sz="2800" dirty="0" smtClean="0">
                <a:latin typeface="標楷體" pitchFamily="65" charset="-120"/>
                <a:ea typeface="標楷體" pitchFamily="65" charset="-120"/>
              </a:rPr>
              <a:t>回饋前</a:t>
            </a:r>
            <a:endParaRPr lang="en-US" altLang="zh-TW" sz="2800" dirty="0" smtClean="0">
              <a:latin typeface="標楷體" pitchFamily="65" charset="-120"/>
              <a:ea typeface="標楷體" pitchFamily="65" charset="-120"/>
            </a:endParaRPr>
          </a:p>
          <a:p>
            <a:endParaRPr lang="en-US" altLang="zh-TW" sz="2800" dirty="0">
              <a:latin typeface="標楷體" pitchFamily="65" charset="-120"/>
              <a:ea typeface="標楷體" pitchFamily="65" charset="-120"/>
            </a:endParaRPr>
          </a:p>
          <a:p>
            <a:endParaRPr lang="en-US" altLang="zh-TW" sz="2800" dirty="0" smtClean="0">
              <a:latin typeface="標楷體" pitchFamily="65" charset="-120"/>
              <a:ea typeface="標楷體" pitchFamily="65" charset="-120"/>
            </a:endParaRPr>
          </a:p>
          <a:p>
            <a:endParaRPr lang="en-US" altLang="zh-TW" sz="2800" dirty="0">
              <a:latin typeface="標楷體" pitchFamily="65" charset="-120"/>
              <a:ea typeface="標楷體" pitchFamily="65" charset="-120"/>
            </a:endParaRPr>
          </a:p>
          <a:p>
            <a:endParaRPr lang="en-US" altLang="zh-TW" sz="2800" dirty="0" smtClean="0">
              <a:latin typeface="標楷體" pitchFamily="65" charset="-120"/>
              <a:ea typeface="標楷體" pitchFamily="65" charset="-120"/>
            </a:endParaRPr>
          </a:p>
          <a:p>
            <a:pPr marL="457200" indent="-457200">
              <a:buFont typeface="Arial" pitchFamily="34" charset="0"/>
              <a:buChar char="•"/>
            </a:pPr>
            <a:r>
              <a:rPr lang="zh-TW" altLang="en-US" sz="2800" dirty="0" smtClean="0">
                <a:latin typeface="標楷體" pitchFamily="65" charset="-120"/>
                <a:ea typeface="標楷體" pitchFamily="65" charset="-120"/>
              </a:rPr>
              <a:t>回饋後</a:t>
            </a:r>
            <a:endParaRPr lang="en-US" altLang="zh-TW" sz="2800" dirty="0" smtClean="0">
              <a:latin typeface="標楷體" pitchFamily="65" charset="-120"/>
              <a:ea typeface="標楷體" pitchFamily="65" charset="-120"/>
            </a:endParaRPr>
          </a:p>
          <a:p>
            <a:endParaRPr lang="en-US" altLang="zh-TW" sz="2800" dirty="0" smtClean="0">
              <a:latin typeface="標楷體" pitchFamily="65" charset="-120"/>
              <a:ea typeface="標楷體" pitchFamily="65" charset="-120"/>
            </a:endParaRPr>
          </a:p>
        </p:txBody>
      </p:sp>
      <p:graphicFrame>
        <p:nvGraphicFramePr>
          <p:cNvPr id="7" name="表格 6"/>
          <p:cNvGraphicFramePr>
            <a:graphicFrameLocks noGrp="1"/>
          </p:cNvGraphicFramePr>
          <p:nvPr>
            <p:extLst>
              <p:ext uri="{D42A27DB-BD31-4B8C-83A1-F6EECF244321}">
                <p14:modId xmlns:p14="http://schemas.microsoft.com/office/powerpoint/2010/main" val="824213680"/>
              </p:ext>
            </p:extLst>
          </p:nvPr>
        </p:nvGraphicFramePr>
        <p:xfrm>
          <a:off x="503548" y="2728084"/>
          <a:ext cx="8064895" cy="1584000"/>
        </p:xfrm>
        <a:graphic>
          <a:graphicData uri="http://schemas.openxmlformats.org/drawingml/2006/table">
            <a:tbl>
              <a:tblPr firstRow="1" firstCol="1" bandRow="1">
                <a:tableStyleId>{00A15C55-8517-42AA-B614-E9B94910E393}</a:tableStyleId>
              </a:tblPr>
              <a:tblGrid>
                <a:gridCol w="1612979"/>
                <a:gridCol w="1612979"/>
                <a:gridCol w="1612979"/>
                <a:gridCol w="1612979"/>
                <a:gridCol w="1612979"/>
              </a:tblGrid>
              <a:tr h="396000">
                <a:tc>
                  <a:txBody>
                    <a:bodyPr/>
                    <a:lstStyle/>
                    <a:p>
                      <a:pPr algn="ctr">
                        <a:lnSpc>
                          <a:spcPts val="1800"/>
                        </a:lnSpc>
                        <a:spcAft>
                          <a:spcPts val="0"/>
                        </a:spcAft>
                      </a:pPr>
                      <a:r>
                        <a:rPr lang="en-US" sz="2000" kern="100" dirty="0">
                          <a:effectLst/>
                        </a:rPr>
                        <a:t> </a:t>
                      </a:r>
                      <a:endParaRPr lang="zh-TW" sz="2000" kern="100" dirty="0">
                        <a:effectLst/>
                        <a:latin typeface="Times New Roman"/>
                        <a:ea typeface="標楷體"/>
                        <a:cs typeface="Times New Roman"/>
                      </a:endParaRPr>
                    </a:p>
                  </a:txBody>
                  <a:tcPr marL="68580" marR="68580" marT="0" marB="0" anchor="ctr"/>
                </a:tc>
                <a:tc>
                  <a:txBody>
                    <a:bodyPr/>
                    <a:lstStyle/>
                    <a:p>
                      <a:pPr algn="ctr">
                        <a:lnSpc>
                          <a:spcPts val="1800"/>
                        </a:lnSpc>
                        <a:spcAft>
                          <a:spcPts val="0"/>
                        </a:spcAft>
                      </a:pPr>
                      <a:r>
                        <a:rPr lang="zh-CN" sz="2000" kern="100" dirty="0">
                          <a:effectLst/>
                        </a:rPr>
                        <a:t>精準率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召回率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調和平均數</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準確率</a:t>
                      </a:r>
                      <a:endParaRPr lang="zh-TW" sz="2000" kern="100" dirty="0">
                        <a:effectLst/>
                        <a:latin typeface="標楷體" pitchFamily="65" charset="-120"/>
                        <a:ea typeface="標楷體" pitchFamily="65" charset="-120"/>
                        <a:cs typeface="Times New Roman"/>
                      </a:endParaRPr>
                    </a:p>
                  </a:txBody>
                  <a:tcPr marL="68580" marR="68580" marT="0" marB="0" anchor="ctr"/>
                </a:tc>
              </a:tr>
              <a:tr h="396000">
                <a:tc>
                  <a:txBody>
                    <a:bodyPr/>
                    <a:lstStyle/>
                    <a:p>
                      <a:pPr algn="ctr">
                        <a:lnSpc>
                          <a:spcPts val="1800"/>
                        </a:lnSpc>
                        <a:spcAft>
                          <a:spcPts val="0"/>
                        </a:spcAft>
                      </a:pPr>
                      <a:r>
                        <a:rPr lang="zh-TW" altLang="en-US" sz="2000" kern="100" dirty="0" smtClean="0">
                          <a:effectLst/>
                        </a:rPr>
                        <a:t>負</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fontAlgn="ctr"/>
                      <a:r>
                        <a:rPr lang="en-US" altLang="zh-TW" sz="2000" u="none" strike="noStrike" dirty="0">
                          <a:effectLst/>
                        </a:rPr>
                        <a:t>52.72%</a:t>
                      </a:r>
                      <a:endParaRPr lang="en-US" altLang="zh-TW" sz="2000" b="0" i="0" u="none" strike="noStrike" dirty="0">
                        <a:solidFill>
                          <a:srgbClr val="000000"/>
                        </a:solidFill>
                        <a:effectLst/>
                        <a:latin typeface="標楷體" pitchFamily="65" charset="-120"/>
                        <a:ea typeface="標楷體" pitchFamily="65" charset="-120"/>
                      </a:endParaRPr>
                    </a:p>
                  </a:txBody>
                  <a:tcPr marL="6350" marR="6350" marT="6350" marB="0" anchor="ctr"/>
                </a:tc>
                <a:tc>
                  <a:txBody>
                    <a:bodyPr/>
                    <a:lstStyle/>
                    <a:p>
                      <a:pPr algn="ctr" fontAlgn="ctr"/>
                      <a:r>
                        <a:rPr lang="en-US" altLang="zh-TW" sz="2000" u="none" strike="noStrike" dirty="0">
                          <a:effectLst/>
                        </a:rPr>
                        <a:t>77.14%</a:t>
                      </a:r>
                      <a:endParaRPr lang="en-US" altLang="zh-TW" sz="2000" b="0" i="0" u="none" strike="noStrike" dirty="0">
                        <a:solidFill>
                          <a:srgbClr val="000000"/>
                        </a:solidFill>
                        <a:effectLst/>
                        <a:latin typeface="標楷體" pitchFamily="65" charset="-120"/>
                        <a:ea typeface="標楷體" pitchFamily="65" charset="-120"/>
                      </a:endParaRPr>
                    </a:p>
                  </a:txBody>
                  <a:tcPr marL="6350" marR="6350" marT="6350" marB="0" anchor="ctr"/>
                </a:tc>
                <a:tc>
                  <a:txBody>
                    <a:bodyPr/>
                    <a:lstStyle/>
                    <a:p>
                      <a:pPr algn="ctr" fontAlgn="ctr"/>
                      <a:r>
                        <a:rPr lang="en-US" altLang="zh-TW" sz="2000" u="none" strike="noStrike">
                          <a:effectLst/>
                        </a:rPr>
                        <a:t>62.64%</a:t>
                      </a:r>
                      <a:endParaRPr lang="en-US" altLang="zh-TW" sz="2000" b="0" i="0" u="none" strike="noStrike">
                        <a:solidFill>
                          <a:srgbClr val="000000"/>
                        </a:solidFill>
                        <a:effectLst/>
                        <a:latin typeface="標楷體" pitchFamily="65" charset="-120"/>
                        <a:ea typeface="標楷體" pitchFamily="65" charset="-120"/>
                      </a:endParaRPr>
                    </a:p>
                  </a:txBody>
                  <a:tcPr marL="6350" marR="6350" marT="6350" marB="0" anchor="ctr"/>
                </a:tc>
                <a:tc rowSpan="3">
                  <a:txBody>
                    <a:bodyPr/>
                    <a:lstStyle/>
                    <a:p>
                      <a:pPr algn="ctr" fontAlgn="ctr"/>
                      <a:r>
                        <a:rPr lang="en-US" altLang="zh-TW" sz="2000" u="none" strike="noStrike" dirty="0">
                          <a:effectLst/>
                        </a:rPr>
                        <a:t>73.01</a:t>
                      </a:r>
                      <a:r>
                        <a:rPr lang="en-US" altLang="zh-TW" sz="2000" u="none" strike="noStrike" dirty="0" smtClean="0">
                          <a:effectLst/>
                        </a:rPr>
                        <a:t>%</a:t>
                      </a:r>
                      <a:endParaRPr lang="en-US" altLang="zh-TW" sz="2000" b="0" i="0" u="none" strike="noStrike" dirty="0">
                        <a:solidFill>
                          <a:srgbClr val="000000"/>
                        </a:solidFill>
                        <a:effectLst/>
                        <a:latin typeface="標楷體" pitchFamily="65" charset="-120"/>
                        <a:ea typeface="標楷體" pitchFamily="65" charset="-120"/>
                      </a:endParaRPr>
                    </a:p>
                  </a:txBody>
                  <a:tcPr marL="6350" marR="6350" marT="6350" marB="0" anchor="ctr"/>
                </a:tc>
              </a:tr>
              <a:tr h="396000">
                <a:tc>
                  <a:txBody>
                    <a:bodyPr/>
                    <a:lstStyle/>
                    <a:p>
                      <a:pPr algn="ctr">
                        <a:lnSpc>
                          <a:spcPts val="1800"/>
                        </a:lnSpc>
                        <a:spcAft>
                          <a:spcPts val="0"/>
                        </a:spcAft>
                      </a:pPr>
                      <a:r>
                        <a:rPr lang="zh-TW" altLang="en-US" sz="2000" kern="100" dirty="0" smtClean="0">
                          <a:effectLst/>
                        </a:rPr>
                        <a:t>無</a:t>
                      </a:r>
                      <a:endParaRPr lang="en-US" altLang="zh-TW" sz="2000" kern="100" dirty="0" smtClean="0">
                        <a:effectLst/>
                        <a:latin typeface="標楷體" pitchFamily="65" charset="-120"/>
                        <a:ea typeface="標楷體" pitchFamily="65" charset="-120"/>
                        <a:cs typeface="Times New Roman"/>
                      </a:endParaRPr>
                    </a:p>
                  </a:txBody>
                  <a:tcPr marL="68580" marR="68580" marT="0" marB="0" anchor="ctr"/>
                </a:tc>
                <a:tc>
                  <a:txBody>
                    <a:bodyPr/>
                    <a:lstStyle/>
                    <a:p>
                      <a:pPr algn="ctr" fontAlgn="ctr"/>
                      <a:r>
                        <a:rPr lang="en-US" altLang="zh-TW" sz="2000" u="none" strike="noStrike" dirty="0">
                          <a:effectLst/>
                        </a:rPr>
                        <a:t>69.62%</a:t>
                      </a:r>
                      <a:endParaRPr lang="en-US" altLang="zh-TW" sz="2000" b="0" i="0" u="none" strike="noStrike" dirty="0">
                        <a:solidFill>
                          <a:srgbClr val="000000"/>
                        </a:solidFill>
                        <a:effectLst/>
                        <a:latin typeface="標楷體" pitchFamily="65" charset="-120"/>
                        <a:ea typeface="標楷體" pitchFamily="65" charset="-120"/>
                      </a:endParaRPr>
                    </a:p>
                  </a:txBody>
                  <a:tcPr marL="6350" marR="6350" marT="6350" marB="0" anchor="ctr"/>
                </a:tc>
                <a:tc>
                  <a:txBody>
                    <a:bodyPr/>
                    <a:lstStyle/>
                    <a:p>
                      <a:pPr algn="ctr" fontAlgn="ctr"/>
                      <a:r>
                        <a:rPr lang="en-US" altLang="zh-TW" sz="2000" u="none" strike="noStrike" dirty="0">
                          <a:effectLst/>
                        </a:rPr>
                        <a:t>55.21%</a:t>
                      </a:r>
                      <a:endParaRPr lang="en-US" altLang="zh-TW" sz="2000" b="0" i="0" u="none" strike="noStrike" dirty="0">
                        <a:solidFill>
                          <a:srgbClr val="000000"/>
                        </a:solidFill>
                        <a:effectLst/>
                        <a:latin typeface="標楷體" pitchFamily="65" charset="-120"/>
                        <a:ea typeface="標楷體" pitchFamily="65" charset="-120"/>
                      </a:endParaRPr>
                    </a:p>
                  </a:txBody>
                  <a:tcPr marL="6350" marR="6350" marT="6350" marB="0" anchor="ctr"/>
                </a:tc>
                <a:tc>
                  <a:txBody>
                    <a:bodyPr/>
                    <a:lstStyle/>
                    <a:p>
                      <a:pPr algn="ctr" fontAlgn="ctr"/>
                      <a:r>
                        <a:rPr lang="en-US" altLang="zh-TW" sz="2000" u="none" strike="noStrike" dirty="0">
                          <a:effectLst/>
                        </a:rPr>
                        <a:t>61.58%</a:t>
                      </a:r>
                      <a:endParaRPr lang="en-US" altLang="zh-TW" sz="2000" b="0" i="0" u="none" strike="noStrike" dirty="0">
                        <a:solidFill>
                          <a:srgbClr val="000000"/>
                        </a:solidFill>
                        <a:effectLst/>
                        <a:latin typeface="標楷體" pitchFamily="65" charset="-120"/>
                        <a:ea typeface="標楷體" pitchFamily="65" charset="-120"/>
                      </a:endParaRPr>
                    </a:p>
                  </a:txBody>
                  <a:tcPr marL="6350" marR="6350" marT="6350" marB="0" anchor="ctr"/>
                </a:tc>
                <a:tc vMerge="1">
                  <a:txBody>
                    <a:bodyPr/>
                    <a:lstStyle/>
                    <a:p>
                      <a:pPr algn="ctr" fontAlgn="ctr"/>
                      <a:endParaRPr lang="zh-TW" altLang="en-US" sz="1800" b="0" i="0" u="none" strike="noStrike" dirty="0">
                        <a:solidFill>
                          <a:srgbClr val="000000"/>
                        </a:solidFill>
                        <a:effectLst/>
                        <a:latin typeface="標楷體" pitchFamily="65" charset="-120"/>
                        <a:ea typeface="標楷體" pitchFamily="65" charset="-120"/>
                      </a:endParaRPr>
                    </a:p>
                  </a:txBody>
                  <a:tcPr marL="6350" marR="6350" marT="6350" marB="0" anchor="ctr"/>
                </a:tc>
              </a:tr>
              <a:tr h="396000">
                <a:tc>
                  <a:txBody>
                    <a:bodyPr/>
                    <a:lstStyle/>
                    <a:p>
                      <a:pPr algn="ctr">
                        <a:lnSpc>
                          <a:spcPts val="1800"/>
                        </a:lnSpc>
                        <a:spcAft>
                          <a:spcPts val="0"/>
                        </a:spcAft>
                      </a:pPr>
                      <a:r>
                        <a:rPr lang="zh-TW" altLang="en-US" sz="2000" kern="100" dirty="0" smtClean="0">
                          <a:effectLst/>
                        </a:rPr>
                        <a:t>正</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fontAlgn="ctr"/>
                      <a:r>
                        <a:rPr lang="en-US" altLang="zh-TW" sz="2000" u="none" strike="noStrike">
                          <a:effectLst/>
                        </a:rPr>
                        <a:t>84.00%</a:t>
                      </a:r>
                      <a:endParaRPr lang="en-US" altLang="zh-TW" sz="2000" b="0" i="0" u="none" strike="noStrike">
                        <a:solidFill>
                          <a:srgbClr val="000000"/>
                        </a:solidFill>
                        <a:effectLst/>
                        <a:latin typeface="標楷體" pitchFamily="65" charset="-120"/>
                        <a:ea typeface="標楷體" pitchFamily="65" charset="-120"/>
                      </a:endParaRPr>
                    </a:p>
                  </a:txBody>
                  <a:tcPr marL="6350" marR="6350" marT="6350" marB="0" anchor="ctr"/>
                </a:tc>
                <a:tc>
                  <a:txBody>
                    <a:bodyPr/>
                    <a:lstStyle/>
                    <a:p>
                      <a:pPr algn="ctr" fontAlgn="ctr"/>
                      <a:r>
                        <a:rPr lang="en-US" altLang="zh-TW" sz="2000" u="none" strike="noStrike" dirty="0">
                          <a:effectLst/>
                        </a:rPr>
                        <a:t>83.25%</a:t>
                      </a:r>
                      <a:endParaRPr lang="en-US" altLang="zh-TW" sz="2000" b="0" i="0" u="none" strike="noStrike" dirty="0">
                        <a:solidFill>
                          <a:srgbClr val="000000"/>
                        </a:solidFill>
                        <a:effectLst/>
                        <a:latin typeface="標楷體" pitchFamily="65" charset="-120"/>
                        <a:ea typeface="標楷體" pitchFamily="65" charset="-120"/>
                      </a:endParaRPr>
                    </a:p>
                  </a:txBody>
                  <a:tcPr marL="6350" marR="6350" marT="6350" marB="0" anchor="ctr"/>
                </a:tc>
                <a:tc>
                  <a:txBody>
                    <a:bodyPr/>
                    <a:lstStyle/>
                    <a:p>
                      <a:pPr algn="ctr" fontAlgn="ctr"/>
                      <a:r>
                        <a:rPr lang="en-US" altLang="zh-TW" sz="2000" u="none" strike="noStrike" dirty="0">
                          <a:effectLst/>
                        </a:rPr>
                        <a:t>83.62%</a:t>
                      </a:r>
                      <a:endParaRPr lang="en-US" altLang="zh-TW" sz="2000" b="0" i="0" u="none" strike="noStrike" dirty="0">
                        <a:solidFill>
                          <a:srgbClr val="000000"/>
                        </a:solidFill>
                        <a:effectLst/>
                        <a:latin typeface="標楷體" pitchFamily="65" charset="-120"/>
                        <a:ea typeface="標楷體" pitchFamily="65" charset="-120"/>
                      </a:endParaRPr>
                    </a:p>
                  </a:txBody>
                  <a:tcPr marL="6350" marR="6350" marT="6350" marB="0" anchor="ctr"/>
                </a:tc>
                <a:tc vMerge="1">
                  <a:txBody>
                    <a:bodyPr/>
                    <a:lstStyle/>
                    <a:p>
                      <a:pPr algn="ctr" fontAlgn="ctr"/>
                      <a:endParaRPr lang="zh-TW" altLang="en-US" sz="1800" b="0" i="0" u="none" strike="noStrike" dirty="0">
                        <a:solidFill>
                          <a:srgbClr val="000000"/>
                        </a:solidFill>
                        <a:effectLst/>
                        <a:latin typeface="標楷體" pitchFamily="65" charset="-120"/>
                        <a:ea typeface="標楷體" pitchFamily="65" charset="-120"/>
                      </a:endParaRPr>
                    </a:p>
                  </a:txBody>
                  <a:tcPr marL="6350" marR="6350" marT="6350" marB="0"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867085033"/>
              </p:ext>
            </p:extLst>
          </p:nvPr>
        </p:nvGraphicFramePr>
        <p:xfrm>
          <a:off x="503548" y="4869160"/>
          <a:ext cx="8064895" cy="1584000"/>
        </p:xfrm>
        <a:graphic>
          <a:graphicData uri="http://schemas.openxmlformats.org/drawingml/2006/table">
            <a:tbl>
              <a:tblPr firstRow="1" firstCol="1" bandRow="1">
                <a:tableStyleId>{00A15C55-8517-42AA-B614-E9B94910E393}</a:tableStyleId>
              </a:tblPr>
              <a:tblGrid>
                <a:gridCol w="1612979"/>
                <a:gridCol w="1612979"/>
                <a:gridCol w="1612979"/>
                <a:gridCol w="1612979"/>
                <a:gridCol w="1612979"/>
              </a:tblGrid>
              <a:tr h="396000">
                <a:tc>
                  <a:txBody>
                    <a:bodyPr/>
                    <a:lstStyle/>
                    <a:p>
                      <a:pPr algn="ctr">
                        <a:lnSpc>
                          <a:spcPts val="1800"/>
                        </a:lnSpc>
                        <a:spcAft>
                          <a:spcPts val="0"/>
                        </a:spcAft>
                      </a:pPr>
                      <a:r>
                        <a:rPr lang="en-US" sz="2000" kern="100" dirty="0">
                          <a:effectLst/>
                        </a:rPr>
                        <a:t> </a:t>
                      </a:r>
                      <a:endParaRPr lang="zh-TW" sz="2000" kern="100" dirty="0">
                        <a:effectLst/>
                        <a:latin typeface="Times New Roman"/>
                        <a:ea typeface="標楷體"/>
                        <a:cs typeface="Times New Roman"/>
                      </a:endParaRPr>
                    </a:p>
                  </a:txBody>
                  <a:tcPr marL="68580" marR="68580" marT="0" marB="0" anchor="ctr"/>
                </a:tc>
                <a:tc>
                  <a:txBody>
                    <a:bodyPr/>
                    <a:lstStyle/>
                    <a:p>
                      <a:pPr algn="ctr">
                        <a:lnSpc>
                          <a:spcPts val="1800"/>
                        </a:lnSpc>
                        <a:spcAft>
                          <a:spcPts val="0"/>
                        </a:spcAft>
                      </a:pPr>
                      <a:r>
                        <a:rPr lang="zh-CN" sz="2000" kern="100" dirty="0">
                          <a:effectLst/>
                        </a:rPr>
                        <a:t>精準率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召回率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調和平均數</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準確率</a:t>
                      </a:r>
                      <a:endParaRPr lang="zh-TW" sz="2000" kern="100" dirty="0">
                        <a:effectLst/>
                        <a:latin typeface="標楷體" pitchFamily="65" charset="-120"/>
                        <a:ea typeface="標楷體" pitchFamily="65" charset="-120"/>
                        <a:cs typeface="Times New Roman"/>
                      </a:endParaRPr>
                    </a:p>
                  </a:txBody>
                  <a:tcPr marL="68580" marR="68580" marT="0" marB="0" anchor="ctr"/>
                </a:tc>
              </a:tr>
              <a:tr h="396000">
                <a:tc>
                  <a:txBody>
                    <a:bodyPr/>
                    <a:lstStyle/>
                    <a:p>
                      <a:pPr algn="ctr">
                        <a:lnSpc>
                          <a:spcPts val="1800"/>
                        </a:lnSpc>
                        <a:spcAft>
                          <a:spcPts val="0"/>
                        </a:spcAft>
                      </a:pPr>
                      <a:r>
                        <a:rPr lang="zh-TW" altLang="en-US" sz="2000" kern="100" dirty="0">
                          <a:effectLst/>
                        </a:rPr>
                        <a:t>負</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marL="0" algn="ctr" defTabSz="914400" rtl="0" eaLnBrk="1" fontAlgn="ctr" latinLnBrk="0" hangingPunct="1"/>
                      <a:r>
                        <a:rPr lang="en-US" altLang="zh-TW" sz="2000" u="none" strike="noStrike" kern="1200" dirty="0">
                          <a:effectLst/>
                        </a:rPr>
                        <a:t>61.66%</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a:effectLst/>
                        </a:rPr>
                        <a:t>77.78%</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a:effectLst/>
                        </a:rPr>
                        <a:t>68.79%</a:t>
                      </a:r>
                      <a:endParaRPr lang="en-US" altLang="zh-TW" sz="2000" b="0" i="0" u="none" strike="noStrike" kern="1200">
                        <a:solidFill>
                          <a:srgbClr val="000000"/>
                        </a:solidFill>
                        <a:effectLst/>
                        <a:latin typeface="標楷體" pitchFamily="65" charset="-120"/>
                        <a:ea typeface="標楷體" pitchFamily="65" charset="-120"/>
                        <a:cs typeface="+mn-cs"/>
                      </a:endParaRPr>
                    </a:p>
                  </a:txBody>
                  <a:tcPr marL="6350" marR="6350" marT="6350" marB="0" anchor="ctr"/>
                </a:tc>
                <a:tc rowSpan="3">
                  <a:txBody>
                    <a:bodyPr/>
                    <a:lstStyle/>
                    <a:p>
                      <a:pPr marL="0" algn="ctr" defTabSz="914400" rtl="0" eaLnBrk="1" fontAlgn="ctr" latinLnBrk="0" hangingPunct="1"/>
                      <a:r>
                        <a:rPr lang="en-US" altLang="zh-TW" sz="2000" u="none" strike="noStrike" kern="1200" dirty="0" smtClean="0">
                          <a:effectLst/>
                        </a:rPr>
                        <a:t>73.96%</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r>
              <a:tr h="396000">
                <a:tc>
                  <a:txBody>
                    <a:bodyPr/>
                    <a:lstStyle/>
                    <a:p>
                      <a:pPr algn="ctr">
                        <a:lnSpc>
                          <a:spcPts val="1800"/>
                        </a:lnSpc>
                        <a:spcAft>
                          <a:spcPts val="0"/>
                        </a:spcAft>
                      </a:pPr>
                      <a:r>
                        <a:rPr lang="zh-TW" altLang="en-US" sz="2000" kern="100" dirty="0">
                          <a:effectLst/>
                        </a:rPr>
                        <a:t>無</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marL="0" algn="ctr" defTabSz="914400" rtl="0" eaLnBrk="1" fontAlgn="ctr" latinLnBrk="0" hangingPunct="1"/>
                      <a:r>
                        <a:rPr lang="en-US" altLang="zh-TW" sz="2000" u="none" strike="noStrike" kern="1200">
                          <a:effectLst/>
                        </a:rPr>
                        <a:t>76.09%</a:t>
                      </a:r>
                      <a:endParaRPr lang="en-US" altLang="zh-TW" sz="2000" b="0" i="0" u="none" strike="noStrike" kern="120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a:effectLst/>
                        </a:rPr>
                        <a:t>62.07%</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a:effectLst/>
                        </a:rPr>
                        <a:t>68.37%</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vMerge="1">
                  <a:txBody>
                    <a:bodyPr/>
                    <a:lstStyle/>
                    <a:p>
                      <a:pPr marL="0" algn="ctr" defTabSz="914400" rtl="0" eaLnBrk="1" fontAlgn="ctr" latinLnBrk="0" hangingPunct="1"/>
                      <a:endParaRPr lang="zh-TW" altLang="en-US" sz="18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r>
              <a:tr h="396000">
                <a:tc>
                  <a:txBody>
                    <a:bodyPr/>
                    <a:lstStyle/>
                    <a:p>
                      <a:pPr algn="ctr">
                        <a:lnSpc>
                          <a:spcPts val="1800"/>
                        </a:lnSpc>
                        <a:spcAft>
                          <a:spcPts val="0"/>
                        </a:spcAft>
                      </a:pPr>
                      <a:r>
                        <a:rPr lang="zh-TW" altLang="en-US" sz="2000" kern="100" dirty="0">
                          <a:effectLst/>
                        </a:rPr>
                        <a:t>正</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marL="0" algn="ctr" defTabSz="914400" rtl="0" eaLnBrk="1" fontAlgn="ctr" latinLnBrk="0" hangingPunct="1"/>
                      <a:r>
                        <a:rPr lang="en-US" altLang="zh-TW" sz="2000" u="none" strike="noStrike" kern="1200">
                          <a:effectLst/>
                        </a:rPr>
                        <a:t>79.05%</a:t>
                      </a:r>
                      <a:endParaRPr lang="en-US" altLang="zh-TW" sz="2000" b="0" i="0" u="none" strike="noStrike" kern="120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smtClean="0">
                          <a:effectLst/>
                        </a:rPr>
                        <a:t>83.37</a:t>
                      </a:r>
                      <a:r>
                        <a:rPr lang="en-US" altLang="zh-TW" sz="2000" u="none" strike="noStrike" kern="1200" dirty="0">
                          <a:effectLst/>
                        </a:rPr>
                        <a:t>%</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a:effectLst/>
                        </a:rPr>
                        <a:t>81.29%</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vMerge="1">
                  <a:txBody>
                    <a:bodyPr/>
                    <a:lstStyle/>
                    <a:p>
                      <a:pPr marL="0" algn="ctr" defTabSz="914400" rtl="0" eaLnBrk="1" fontAlgn="ctr" latinLnBrk="0" hangingPunct="1"/>
                      <a:endParaRPr lang="zh-TW" altLang="en-US" sz="18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r>
            </a:tbl>
          </a:graphicData>
        </a:graphic>
      </p:graphicFrame>
    </p:spTree>
    <p:extLst>
      <p:ext uri="{BB962C8B-B14F-4D97-AF65-F5344CB8AC3E}">
        <p14:creationId xmlns:p14="http://schemas.microsoft.com/office/powerpoint/2010/main" val="347311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1"/>
          <p:cNvSpPr>
            <a:spLocks noGrp="1"/>
          </p:cNvSpPr>
          <p:nvPr>
            <p:ph type="subTitle" idx="1"/>
          </p:nvPr>
        </p:nvSpPr>
        <p:spPr>
          <a:xfrm>
            <a:off x="323528" y="2276872"/>
            <a:ext cx="8658708" cy="3240360"/>
          </a:xfrm>
        </p:spPr>
        <p:txBody>
          <a:bodyPr/>
          <a:lstStyle/>
          <a:p>
            <a:pPr algn="l">
              <a:lnSpc>
                <a:spcPct val="150000"/>
              </a:lnSpc>
            </a:pPr>
            <a:r>
              <a:rPr lang="zh-TW" altLang="zh-TW" sz="3800" dirty="0" smtClean="0">
                <a:solidFill>
                  <a:schemeClr val="tx1"/>
                </a:solidFill>
                <a:latin typeface="標楷體" pitchFamily="65" charset="-120"/>
                <a:ea typeface="標楷體" pitchFamily="65" charset="-120"/>
              </a:rPr>
              <a:t>針對政治</a:t>
            </a:r>
            <a:r>
              <a:rPr lang="zh-TW" altLang="en-US" sz="3800" dirty="0" smtClean="0">
                <a:solidFill>
                  <a:schemeClr val="tx1"/>
                </a:solidFill>
                <a:latin typeface="標楷體" pitchFamily="65" charset="-120"/>
                <a:ea typeface="標楷體" pitchFamily="65" charset="-120"/>
              </a:rPr>
              <a:t>人物</a:t>
            </a:r>
            <a:r>
              <a:rPr lang="zh-TW" altLang="zh-TW" sz="3800" dirty="0" smtClean="0">
                <a:solidFill>
                  <a:schemeClr val="tx1"/>
                </a:solidFill>
                <a:latin typeface="標楷體" pitchFamily="65" charset="-120"/>
                <a:ea typeface="標楷體" pitchFamily="65" charset="-120"/>
              </a:rPr>
              <a:t>粉絲團</a:t>
            </a:r>
            <a:endParaRPr lang="en-US" altLang="zh-TW" sz="3800" dirty="0" smtClean="0">
              <a:solidFill>
                <a:schemeClr val="tx1"/>
              </a:solidFill>
              <a:latin typeface="標楷體" pitchFamily="65" charset="-120"/>
              <a:ea typeface="標楷體" pitchFamily="65" charset="-120"/>
            </a:endParaRPr>
          </a:p>
          <a:p>
            <a:pPr algn="l">
              <a:lnSpc>
                <a:spcPct val="150000"/>
              </a:lnSpc>
            </a:pPr>
            <a:r>
              <a:rPr lang="zh-TW" altLang="zh-TW" sz="3800" dirty="0" smtClean="0">
                <a:solidFill>
                  <a:schemeClr val="tx1"/>
                </a:solidFill>
                <a:latin typeface="標楷體" pitchFamily="65" charset="-120"/>
                <a:ea typeface="標楷體" pitchFamily="65" charset="-120"/>
              </a:rPr>
              <a:t>發展</a:t>
            </a:r>
            <a:r>
              <a:rPr lang="zh-TW" altLang="zh-TW" sz="3800" dirty="0">
                <a:solidFill>
                  <a:schemeClr val="tx1"/>
                </a:solidFill>
                <a:latin typeface="標楷體" pitchFamily="65" charset="-120"/>
                <a:ea typeface="標楷體" pitchFamily="65" charset="-120"/>
              </a:rPr>
              <a:t>一套以情緒分析為基礎</a:t>
            </a:r>
            <a:r>
              <a:rPr lang="zh-TW" altLang="zh-TW" sz="3800" dirty="0" smtClean="0">
                <a:solidFill>
                  <a:schemeClr val="tx1"/>
                </a:solidFill>
                <a:latin typeface="標楷體" pitchFamily="65" charset="-120"/>
                <a:ea typeface="標楷體" pitchFamily="65" charset="-120"/>
              </a:rPr>
              <a:t>的系統</a:t>
            </a:r>
            <a:endParaRPr lang="en-US" altLang="zh-TW" sz="3800" dirty="0">
              <a:solidFill>
                <a:schemeClr val="tx1"/>
              </a:solidFill>
              <a:latin typeface="標楷體" pitchFamily="65" charset="-120"/>
              <a:ea typeface="標楷體" pitchFamily="65" charset="-120"/>
            </a:endParaRPr>
          </a:p>
          <a:p>
            <a:pPr algn="l">
              <a:lnSpc>
                <a:spcPct val="150000"/>
              </a:lnSpc>
            </a:pPr>
            <a:r>
              <a:rPr lang="zh-TW" altLang="en-US" sz="3800" dirty="0" smtClean="0">
                <a:solidFill>
                  <a:schemeClr val="tx1"/>
                </a:solidFill>
                <a:latin typeface="標楷體" pitchFamily="65" charset="-120"/>
                <a:ea typeface="標楷體" pitchFamily="65" charset="-120"/>
              </a:rPr>
              <a:t>作為</a:t>
            </a:r>
            <a:r>
              <a:rPr lang="zh-TW" altLang="zh-TW" sz="3800" dirty="0" smtClean="0">
                <a:solidFill>
                  <a:schemeClr val="tx1"/>
                </a:solidFill>
                <a:latin typeface="標楷體" pitchFamily="65" charset="-120"/>
                <a:ea typeface="標楷體" pitchFamily="65" charset="-120"/>
              </a:rPr>
              <a:t>使用者的決策</a:t>
            </a:r>
            <a:r>
              <a:rPr lang="zh-TW" altLang="en-US" sz="3800" dirty="0" smtClean="0">
                <a:solidFill>
                  <a:schemeClr val="tx1"/>
                </a:solidFill>
                <a:latin typeface="標楷體" pitchFamily="65" charset="-120"/>
                <a:ea typeface="標楷體" pitchFamily="65" charset="-120"/>
              </a:rPr>
              <a:t>參考</a:t>
            </a:r>
            <a:endParaRPr lang="zh-TW" altLang="en-US" sz="3800" dirty="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3314717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a:t>
            </a:r>
            <a:r>
              <a:rPr lang="zh-TW" altLang="en-US" sz="4600" dirty="0">
                <a:solidFill>
                  <a:schemeClr val="bg1"/>
                </a:solidFill>
                <a:latin typeface="標楷體" pitchFamily="65" charset="-120"/>
                <a:ea typeface="標楷體" pitchFamily="65" charset="-120"/>
              </a:rPr>
              <a:t>結果</a:t>
            </a:r>
          </a:p>
        </p:txBody>
      </p:sp>
      <p:sp>
        <p:nvSpPr>
          <p:cNvPr id="5" name="副標題 1"/>
          <p:cNvSpPr>
            <a:spLocks noGrp="1"/>
          </p:cNvSpPr>
          <p:nvPr>
            <p:ph type="subTitle" idx="1"/>
          </p:nvPr>
        </p:nvSpPr>
        <p:spPr>
          <a:xfrm>
            <a:off x="179512" y="1556792"/>
            <a:ext cx="8856984" cy="3312368"/>
          </a:xfrm>
        </p:spPr>
        <p:txBody>
          <a:bodyPr/>
          <a:lstStyle/>
          <a:p>
            <a:pPr algn="l"/>
            <a:r>
              <a:rPr lang="zh-TW" altLang="en-US" sz="3200" dirty="0" smtClean="0">
                <a:solidFill>
                  <a:schemeClr val="tx1"/>
                </a:solidFill>
                <a:latin typeface="標楷體" pitchFamily="65" charset="-120"/>
                <a:ea typeface="標楷體" pitchFamily="65" charset="-120"/>
              </a:rPr>
              <a:t>三、</a:t>
            </a:r>
            <a:r>
              <a:rPr lang="zh-CN" altLang="zh-TW" sz="3200" dirty="0">
                <a:solidFill>
                  <a:schemeClr val="tx1"/>
                </a:solidFill>
                <a:latin typeface="標楷體" pitchFamily="65" charset="-120"/>
                <a:ea typeface="標楷體" pitchFamily="65" charset="-120"/>
              </a:rPr>
              <a:t>回饋機制前後</a:t>
            </a:r>
            <a:r>
              <a:rPr lang="zh-CN" altLang="zh-TW" sz="3200" dirty="0" smtClean="0">
                <a:solidFill>
                  <a:schemeClr val="tx1"/>
                </a:solidFill>
                <a:latin typeface="標楷體" pitchFamily="65" charset="-120"/>
                <a:ea typeface="標楷體" pitchFamily="65" charset="-120"/>
              </a:rPr>
              <a:t>比較</a:t>
            </a:r>
            <a:endParaRPr lang="en-US" altLang="zh-CN" sz="3200" dirty="0">
              <a:solidFill>
                <a:schemeClr val="tx1"/>
              </a:solidFill>
              <a:latin typeface="標楷體" pitchFamily="65" charset="-120"/>
              <a:ea typeface="標楷體" pitchFamily="65" charset="-120"/>
            </a:endParaRPr>
          </a:p>
          <a:p>
            <a:pPr algn="l"/>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smtClean="0">
              <a:solidFill>
                <a:schemeClr val="tx1"/>
              </a:solidFill>
              <a:latin typeface="標楷體" pitchFamily="65" charset="-120"/>
              <a:ea typeface="標楷體" pitchFamily="65" charset="-120"/>
            </a:endParaRPr>
          </a:p>
          <a:p>
            <a:endParaRPr lang="en-US" altLang="zh-CN" sz="2800" dirty="0">
              <a:solidFill>
                <a:schemeClr val="tx1"/>
              </a:solidFill>
              <a:latin typeface="標楷體" pitchFamily="65" charset="-120"/>
              <a:ea typeface="標楷體" pitchFamily="65" charset="-120"/>
            </a:endParaRPr>
          </a:p>
        </p:txBody>
      </p:sp>
      <p:sp>
        <p:nvSpPr>
          <p:cNvPr id="2" name="矩形 1"/>
          <p:cNvSpPr/>
          <p:nvPr/>
        </p:nvSpPr>
        <p:spPr>
          <a:xfrm>
            <a:off x="3186908" y="2728084"/>
            <a:ext cx="3159839" cy="523220"/>
          </a:xfrm>
          <a:prstGeom prst="rect">
            <a:avLst/>
          </a:prstGeom>
        </p:spPr>
        <p:txBody>
          <a:bodyPr wrap="none">
            <a:spAutoFit/>
          </a:bodyPr>
          <a:lstStyle/>
          <a:p>
            <a:pPr marL="457200" indent="-457200">
              <a:buFont typeface="Arial" pitchFamily="34" charset="0"/>
              <a:buChar char="•"/>
            </a:pPr>
            <a:r>
              <a:rPr lang="zh-TW" altLang="en-US" sz="2800" dirty="0" smtClean="0">
                <a:latin typeface="標楷體" pitchFamily="65" charset="-120"/>
                <a:ea typeface="標楷體" pitchFamily="65" charset="-120"/>
              </a:rPr>
              <a:t>回饋前後百分比</a:t>
            </a:r>
            <a:endParaRPr lang="zh-TW" altLang="en-US" sz="2800" dirty="0">
              <a:latin typeface="標楷體" pitchFamily="65" charset="-120"/>
              <a:ea typeface="標楷體" pitchFamily="65" charset="-120"/>
            </a:endParaRPr>
          </a:p>
        </p:txBody>
      </p:sp>
      <p:graphicFrame>
        <p:nvGraphicFramePr>
          <p:cNvPr id="7" name="表格 6"/>
          <p:cNvGraphicFramePr>
            <a:graphicFrameLocks noGrp="1"/>
          </p:cNvGraphicFramePr>
          <p:nvPr>
            <p:extLst>
              <p:ext uri="{D42A27DB-BD31-4B8C-83A1-F6EECF244321}">
                <p14:modId xmlns:p14="http://schemas.microsoft.com/office/powerpoint/2010/main" val="2812446090"/>
              </p:ext>
            </p:extLst>
          </p:nvPr>
        </p:nvGraphicFramePr>
        <p:xfrm>
          <a:off x="503548" y="3429000"/>
          <a:ext cx="8064895" cy="1584000"/>
        </p:xfrm>
        <a:graphic>
          <a:graphicData uri="http://schemas.openxmlformats.org/drawingml/2006/table">
            <a:tbl>
              <a:tblPr firstRow="1" firstCol="1" bandRow="1">
                <a:tableStyleId>{00A15C55-8517-42AA-B614-E9B94910E393}</a:tableStyleId>
              </a:tblPr>
              <a:tblGrid>
                <a:gridCol w="1612979"/>
                <a:gridCol w="1612979"/>
                <a:gridCol w="1612979"/>
                <a:gridCol w="1612979"/>
                <a:gridCol w="1612979"/>
              </a:tblGrid>
              <a:tr h="396000">
                <a:tc>
                  <a:txBody>
                    <a:bodyPr/>
                    <a:lstStyle/>
                    <a:p>
                      <a:pPr algn="ctr">
                        <a:lnSpc>
                          <a:spcPts val="1800"/>
                        </a:lnSpc>
                        <a:spcAft>
                          <a:spcPts val="0"/>
                        </a:spcAft>
                      </a:pPr>
                      <a:r>
                        <a:rPr lang="en-US" sz="2000" kern="100" dirty="0">
                          <a:effectLst/>
                        </a:rPr>
                        <a:t> </a:t>
                      </a:r>
                      <a:endParaRPr lang="zh-TW" sz="2000" kern="100" dirty="0">
                        <a:effectLst/>
                        <a:latin typeface="Times New Roman"/>
                        <a:ea typeface="標楷體"/>
                        <a:cs typeface="Times New Roman"/>
                      </a:endParaRPr>
                    </a:p>
                  </a:txBody>
                  <a:tcPr marL="68580" marR="68580" marT="0" marB="0" anchor="ctr"/>
                </a:tc>
                <a:tc>
                  <a:txBody>
                    <a:bodyPr/>
                    <a:lstStyle/>
                    <a:p>
                      <a:pPr algn="ctr">
                        <a:lnSpc>
                          <a:spcPts val="1800"/>
                        </a:lnSpc>
                        <a:spcAft>
                          <a:spcPts val="0"/>
                        </a:spcAft>
                      </a:pPr>
                      <a:r>
                        <a:rPr lang="zh-CN" sz="2000" kern="100" dirty="0">
                          <a:effectLst/>
                        </a:rPr>
                        <a:t>精準率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召回率</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調和平均數</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algn="ctr">
                        <a:lnSpc>
                          <a:spcPts val="1800"/>
                        </a:lnSpc>
                        <a:spcAft>
                          <a:spcPts val="0"/>
                        </a:spcAft>
                      </a:pPr>
                      <a:r>
                        <a:rPr lang="zh-CN" sz="2000" kern="100" dirty="0">
                          <a:effectLst/>
                        </a:rPr>
                        <a:t>準確率</a:t>
                      </a:r>
                      <a:endParaRPr lang="zh-TW" sz="2000" kern="100" dirty="0">
                        <a:effectLst/>
                        <a:latin typeface="標楷體" pitchFamily="65" charset="-120"/>
                        <a:ea typeface="標楷體" pitchFamily="65" charset="-120"/>
                        <a:cs typeface="Times New Roman"/>
                      </a:endParaRPr>
                    </a:p>
                  </a:txBody>
                  <a:tcPr marL="68580" marR="68580" marT="0" marB="0" anchor="ctr"/>
                </a:tc>
              </a:tr>
              <a:tr h="396000">
                <a:tc>
                  <a:txBody>
                    <a:bodyPr/>
                    <a:lstStyle/>
                    <a:p>
                      <a:pPr algn="ctr">
                        <a:lnSpc>
                          <a:spcPts val="1800"/>
                        </a:lnSpc>
                        <a:spcAft>
                          <a:spcPts val="0"/>
                        </a:spcAft>
                      </a:pPr>
                      <a:r>
                        <a:rPr lang="zh-CN" sz="2000" kern="100" dirty="0">
                          <a:effectLst/>
                        </a:rPr>
                        <a:t>正</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marL="0" algn="ctr" defTabSz="914400" rtl="0" eaLnBrk="1" fontAlgn="ctr" latinLnBrk="0" hangingPunct="1"/>
                      <a:r>
                        <a:rPr lang="en-US" altLang="zh-TW" sz="2000" u="none" strike="noStrike" kern="1200" dirty="0">
                          <a:effectLst/>
                        </a:rPr>
                        <a:t>-5.90%</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smtClean="0">
                          <a:effectLst/>
                        </a:rPr>
                        <a:t>0.14%</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a:effectLst/>
                        </a:rPr>
                        <a:t>-</a:t>
                      </a:r>
                      <a:r>
                        <a:rPr lang="en-US" altLang="zh-TW" sz="2000" u="none" strike="noStrike" kern="1200" dirty="0" smtClean="0">
                          <a:effectLst/>
                        </a:rPr>
                        <a:t>2.96%</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rowSpan="3">
                  <a:txBody>
                    <a:bodyPr/>
                    <a:lstStyle/>
                    <a:p>
                      <a:pPr marL="0" algn="ctr" defTabSz="914400" rtl="0" eaLnBrk="1" fontAlgn="ctr" latinLnBrk="0" hangingPunct="1"/>
                      <a:r>
                        <a:rPr lang="en-US" altLang="zh-TW" sz="2000" u="none" strike="noStrike" kern="1200" dirty="0" smtClean="0">
                          <a:effectLst/>
                        </a:rPr>
                        <a:t>1.30%</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r>
              <a:tr h="396000">
                <a:tc>
                  <a:txBody>
                    <a:bodyPr/>
                    <a:lstStyle/>
                    <a:p>
                      <a:pPr algn="ctr">
                        <a:lnSpc>
                          <a:spcPts val="1800"/>
                        </a:lnSpc>
                        <a:spcAft>
                          <a:spcPts val="0"/>
                        </a:spcAft>
                      </a:pPr>
                      <a:r>
                        <a:rPr lang="zh-CN" sz="2000" kern="100" dirty="0">
                          <a:effectLst/>
                        </a:rPr>
                        <a:t>負</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marL="0" algn="ctr" defTabSz="914400" rtl="0" eaLnBrk="1" fontAlgn="ctr" latinLnBrk="0" hangingPunct="1"/>
                      <a:r>
                        <a:rPr lang="en-US" altLang="zh-TW" sz="2000" u="none" strike="noStrike" kern="1200" dirty="0">
                          <a:effectLst/>
                        </a:rPr>
                        <a:t>16.95%</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a:effectLst/>
                        </a:rPr>
                        <a:t>0.83%</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a:effectLst/>
                        </a:rPr>
                        <a:t>9.82%</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vMerge="1">
                  <a:txBody>
                    <a:bodyPr/>
                    <a:lstStyle/>
                    <a:p>
                      <a:endParaRPr lang="zh-TW" altLang="en-US"/>
                    </a:p>
                  </a:txBody>
                  <a:tcPr/>
                </a:tc>
              </a:tr>
              <a:tr h="396000">
                <a:tc>
                  <a:txBody>
                    <a:bodyPr/>
                    <a:lstStyle/>
                    <a:p>
                      <a:pPr algn="ctr">
                        <a:lnSpc>
                          <a:spcPts val="1800"/>
                        </a:lnSpc>
                        <a:spcAft>
                          <a:spcPts val="0"/>
                        </a:spcAft>
                      </a:pPr>
                      <a:r>
                        <a:rPr lang="zh-CN" sz="2000" kern="100" dirty="0">
                          <a:effectLst/>
                        </a:rPr>
                        <a:t>無</a:t>
                      </a:r>
                      <a:endParaRPr lang="zh-TW" sz="2000" kern="100" dirty="0">
                        <a:effectLst/>
                        <a:latin typeface="標楷體" pitchFamily="65" charset="-120"/>
                        <a:ea typeface="標楷體" pitchFamily="65" charset="-120"/>
                        <a:cs typeface="Times New Roman"/>
                      </a:endParaRPr>
                    </a:p>
                  </a:txBody>
                  <a:tcPr marL="68580" marR="68580" marT="0" marB="0" anchor="ctr"/>
                </a:tc>
                <a:tc>
                  <a:txBody>
                    <a:bodyPr/>
                    <a:lstStyle/>
                    <a:p>
                      <a:pPr marL="0" algn="ctr" defTabSz="914400" rtl="0" eaLnBrk="1" fontAlgn="ctr" latinLnBrk="0" hangingPunct="1"/>
                      <a:r>
                        <a:rPr lang="en-US" altLang="zh-TW" sz="2000" u="none" strike="noStrike" kern="1200">
                          <a:effectLst/>
                        </a:rPr>
                        <a:t>9.29%</a:t>
                      </a:r>
                      <a:endParaRPr lang="en-US" altLang="zh-TW" sz="2000" b="0" i="0" u="none" strike="noStrike" kern="120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a:effectLst/>
                        </a:rPr>
                        <a:t>12.43%</a:t>
                      </a:r>
                      <a:endParaRPr lang="en-US" altLang="zh-TW" sz="2000" b="0" i="0" u="none" strike="noStrike" kern="1200">
                        <a:solidFill>
                          <a:srgbClr val="000000"/>
                        </a:solidFill>
                        <a:effectLst/>
                        <a:latin typeface="標楷體" pitchFamily="65" charset="-120"/>
                        <a:ea typeface="標楷體" pitchFamily="65" charset="-120"/>
                        <a:cs typeface="+mn-cs"/>
                      </a:endParaRPr>
                    </a:p>
                  </a:txBody>
                  <a:tcPr marL="6350" marR="6350" marT="6350" marB="0" anchor="ctr"/>
                </a:tc>
                <a:tc>
                  <a:txBody>
                    <a:bodyPr/>
                    <a:lstStyle/>
                    <a:p>
                      <a:pPr marL="0" algn="ctr" defTabSz="914400" rtl="0" eaLnBrk="1" fontAlgn="ctr" latinLnBrk="0" hangingPunct="1"/>
                      <a:r>
                        <a:rPr lang="en-US" altLang="zh-TW" sz="2000" u="none" strike="noStrike" kern="1200" dirty="0">
                          <a:effectLst/>
                        </a:rPr>
                        <a:t>11.02%</a:t>
                      </a:r>
                      <a:endParaRPr lang="en-US" altLang="zh-TW" sz="2000" b="0" i="0" u="none" strike="noStrike" kern="1200" dirty="0">
                        <a:solidFill>
                          <a:srgbClr val="000000"/>
                        </a:solidFill>
                        <a:effectLst/>
                        <a:latin typeface="標楷體" pitchFamily="65" charset="-120"/>
                        <a:ea typeface="標楷體" pitchFamily="65" charset="-120"/>
                        <a:cs typeface="+mn-cs"/>
                      </a:endParaRPr>
                    </a:p>
                  </a:txBody>
                  <a:tcPr marL="6350" marR="6350" marT="6350" marB="0" anchor="ctr"/>
                </a:tc>
                <a:tc vMerge="1">
                  <a:txBody>
                    <a:bodyPr/>
                    <a:lstStyle/>
                    <a:p>
                      <a:endParaRPr lang="zh-TW" altLang="en-US"/>
                    </a:p>
                  </a:txBody>
                  <a:tcPr/>
                </a:tc>
              </a:tr>
            </a:tbl>
          </a:graphicData>
        </a:graphic>
      </p:graphicFrame>
    </p:spTree>
    <p:extLst>
      <p:ext uri="{BB962C8B-B14F-4D97-AF65-F5344CB8AC3E}">
        <p14:creationId xmlns:p14="http://schemas.microsoft.com/office/powerpoint/2010/main" val="3015363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763688" y="116631"/>
            <a:ext cx="5832648" cy="800219"/>
          </a:xfrm>
          <a:prstGeom prst="rect">
            <a:avLst/>
          </a:prstGeom>
          <a:noFill/>
        </p:spPr>
        <p:txBody>
          <a:bodyPr wrap="square" rtlCol="0">
            <a:spAutoFit/>
          </a:bodyPr>
          <a:lstStyle/>
          <a:p>
            <a:pPr algn="ctr"/>
            <a:r>
              <a:rPr lang="zh-TW" altLang="en-US" sz="4600" dirty="0">
                <a:solidFill>
                  <a:schemeClr val="bg1"/>
                </a:solidFill>
                <a:latin typeface="標楷體" pitchFamily="65" charset="-120"/>
                <a:ea typeface="標楷體" pitchFamily="65" charset="-120"/>
              </a:rPr>
              <a:t>新留言的分類績效</a:t>
            </a:r>
          </a:p>
        </p:txBody>
      </p:sp>
      <p:sp>
        <p:nvSpPr>
          <p:cNvPr id="5" name="副標題 1"/>
          <p:cNvSpPr>
            <a:spLocks noGrp="1"/>
          </p:cNvSpPr>
          <p:nvPr>
            <p:ph type="subTitle" idx="1"/>
          </p:nvPr>
        </p:nvSpPr>
        <p:spPr>
          <a:xfrm>
            <a:off x="14482" y="1628800"/>
            <a:ext cx="8856984" cy="4608512"/>
          </a:xfrm>
        </p:spPr>
        <p:txBody>
          <a:bodyPr anchor="t"/>
          <a:lstStyle/>
          <a:p>
            <a:pPr marL="1600200" lvl="2" indent="-457200"/>
            <a:r>
              <a:rPr lang="zh-TW" altLang="zh-TW" sz="2800" dirty="0" smtClean="0">
                <a:latin typeface="標楷體" pitchFamily="65" charset="-120"/>
                <a:ea typeface="標楷體" pitchFamily="65" charset="-120"/>
              </a:rPr>
              <a:t>運用改善後的方法</a:t>
            </a:r>
            <a:r>
              <a:rPr lang="zh-TW" altLang="en-US" sz="2800" dirty="0">
                <a:latin typeface="標楷體" pitchFamily="65" charset="-120"/>
                <a:ea typeface="標楷體" pitchFamily="65" charset="-120"/>
              </a:rPr>
              <a:t>建立</a:t>
            </a:r>
            <a:r>
              <a:rPr lang="zh-TW" altLang="zh-TW" sz="2800" dirty="0" smtClean="0">
                <a:latin typeface="標楷體" pitchFamily="65" charset="-120"/>
                <a:ea typeface="標楷體" pitchFamily="65" charset="-120"/>
              </a:rPr>
              <a:t>模型</a:t>
            </a:r>
            <a:r>
              <a:rPr lang="zh-TW" altLang="en-US" sz="2800" dirty="0" smtClean="0">
                <a:latin typeface="標楷體" pitchFamily="65" charset="-120"/>
                <a:ea typeface="標楷體" pitchFamily="65" charset="-120"/>
              </a:rPr>
              <a:t>，</a:t>
            </a:r>
            <a:r>
              <a:rPr lang="zh-TW" altLang="zh-TW" sz="2800" dirty="0" smtClean="0">
                <a:latin typeface="標楷體" pitchFamily="65" charset="-120"/>
                <a:ea typeface="標楷體" pitchFamily="65" charset="-120"/>
              </a:rPr>
              <a:t>來預測新留言</a:t>
            </a:r>
            <a:endParaRPr lang="en-US" altLang="zh-TW" sz="2800" dirty="0" smtClean="0">
              <a:latin typeface="標楷體" pitchFamily="65" charset="-120"/>
              <a:ea typeface="標楷體" pitchFamily="65" charset="-120"/>
            </a:endParaRPr>
          </a:p>
          <a:p>
            <a:pPr marL="1600200" lvl="2" indent="-457200">
              <a:lnSpc>
                <a:spcPct val="150000"/>
              </a:lnSpc>
              <a:buNone/>
            </a:pPr>
            <a:endParaRPr lang="en-US" altLang="zh-TW" sz="2800" dirty="0">
              <a:latin typeface="標楷體" pitchFamily="65" charset="-120"/>
              <a:ea typeface="標楷體"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778" y="2162915"/>
            <a:ext cx="3712468" cy="4637639"/>
          </a:xfrm>
          <a:prstGeom prst="rect">
            <a:avLst/>
          </a:prstGeom>
        </p:spPr>
      </p:pic>
    </p:spTree>
    <p:extLst>
      <p:ext uri="{BB962C8B-B14F-4D97-AF65-F5344CB8AC3E}">
        <p14:creationId xmlns:p14="http://schemas.microsoft.com/office/powerpoint/2010/main" val="3072069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763688" y="116631"/>
            <a:ext cx="5832648" cy="800219"/>
          </a:xfrm>
          <a:prstGeom prst="rect">
            <a:avLst/>
          </a:prstGeom>
          <a:noFill/>
        </p:spPr>
        <p:txBody>
          <a:bodyPr wrap="square" rtlCol="0">
            <a:spAutoFit/>
          </a:bodyPr>
          <a:lstStyle/>
          <a:p>
            <a:pPr algn="ctr"/>
            <a:r>
              <a:rPr lang="zh-TW" altLang="en-US" sz="4600" dirty="0">
                <a:solidFill>
                  <a:schemeClr val="bg1"/>
                </a:solidFill>
                <a:latin typeface="標楷體" pitchFamily="65" charset="-120"/>
                <a:ea typeface="標楷體" pitchFamily="65" charset="-120"/>
              </a:rPr>
              <a:t>新留言的分類績效</a:t>
            </a:r>
          </a:p>
        </p:txBody>
      </p:sp>
      <p:sp>
        <p:nvSpPr>
          <p:cNvPr id="5" name="副標題 1"/>
          <p:cNvSpPr>
            <a:spLocks noGrp="1"/>
          </p:cNvSpPr>
          <p:nvPr>
            <p:ph type="subTitle" idx="1"/>
          </p:nvPr>
        </p:nvSpPr>
        <p:spPr>
          <a:xfrm>
            <a:off x="0" y="2276872"/>
            <a:ext cx="8856984" cy="2376264"/>
          </a:xfrm>
        </p:spPr>
        <p:txBody>
          <a:bodyPr anchor="t"/>
          <a:lstStyle/>
          <a:p>
            <a:pPr marL="1600200" lvl="2" indent="-457200">
              <a:lnSpc>
                <a:spcPct val="150000"/>
              </a:lnSpc>
            </a:pPr>
            <a:r>
              <a:rPr lang="zh-TW" altLang="en-US" sz="2800" dirty="0" smtClean="0">
                <a:latin typeface="標楷體" pitchFamily="65" charset="-120"/>
                <a:ea typeface="標楷體" pitchFamily="65" charset="-120"/>
              </a:rPr>
              <a:t>系統能夠不會侷限在特定人物</a:t>
            </a:r>
            <a:endParaRPr lang="en-US" altLang="zh-TW" sz="2800" dirty="0" smtClean="0">
              <a:latin typeface="標楷體" pitchFamily="65" charset="-120"/>
              <a:ea typeface="標楷體" pitchFamily="65" charset="-120"/>
            </a:endParaRPr>
          </a:p>
          <a:p>
            <a:pPr marL="1600200" lvl="2" indent="-457200">
              <a:lnSpc>
                <a:spcPct val="150000"/>
              </a:lnSpc>
            </a:pPr>
            <a:r>
              <a:rPr lang="zh-TW" altLang="en-US" sz="2800" dirty="0" smtClean="0">
                <a:latin typeface="標楷體" pitchFamily="65" charset="-120"/>
                <a:ea typeface="標楷體" pitchFamily="65" charset="-120"/>
              </a:rPr>
              <a:t>減少人工標記留言筆數</a:t>
            </a:r>
            <a:endParaRPr lang="en-US" altLang="zh-TW" sz="2800" dirty="0">
              <a:latin typeface="標楷體" pitchFamily="65" charset="-120"/>
              <a:ea typeface="標楷體" pitchFamily="65" charset="-120"/>
            </a:endParaRPr>
          </a:p>
          <a:p>
            <a:pPr marL="1600200" lvl="2" indent="-457200">
              <a:lnSpc>
                <a:spcPct val="150000"/>
              </a:lnSpc>
            </a:pPr>
            <a:r>
              <a:rPr lang="zh-TW" altLang="en-US" sz="2800" dirty="0" smtClean="0">
                <a:latin typeface="標楷體" pitchFamily="65" charset="-120"/>
                <a:ea typeface="標楷體" pitchFamily="65" charset="-120"/>
              </a:rPr>
              <a:t>每月隨機抽樣</a:t>
            </a:r>
            <a:r>
              <a:rPr lang="en-US" altLang="zh-TW" sz="2800" dirty="0">
                <a:latin typeface="標楷體" pitchFamily="65" charset="-120"/>
                <a:ea typeface="標楷體" pitchFamily="65" charset="-120"/>
              </a:rPr>
              <a:t>1</a:t>
            </a:r>
            <a:r>
              <a:rPr lang="en-US" altLang="zh-TW" sz="2800" dirty="0" smtClean="0">
                <a:latin typeface="標楷體" pitchFamily="65" charset="-120"/>
                <a:ea typeface="標楷體" pitchFamily="65" charset="-120"/>
              </a:rPr>
              <a:t>00</a:t>
            </a:r>
            <a:r>
              <a:rPr lang="zh-TW" altLang="en-US" sz="2800" dirty="0" smtClean="0">
                <a:latin typeface="標楷體" pitchFamily="65" charset="-120"/>
                <a:ea typeface="標楷體" pitchFamily="65" charset="-120"/>
              </a:rPr>
              <a:t>筆後人工判讀的結果</a:t>
            </a:r>
            <a:endParaRPr lang="zh-TW" altLang="zh-TW" sz="2800" dirty="0">
              <a:latin typeface="標楷體" pitchFamily="65" charset="-120"/>
              <a:ea typeface="標楷體" pitchFamily="65" charset="-120"/>
            </a:endParaRPr>
          </a:p>
        </p:txBody>
      </p:sp>
    </p:spTree>
    <p:extLst>
      <p:ext uri="{BB962C8B-B14F-4D97-AF65-F5344CB8AC3E}">
        <p14:creationId xmlns:p14="http://schemas.microsoft.com/office/powerpoint/2010/main" val="1738794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1"/>
          <p:cNvSpPr>
            <a:spLocks noGrp="1"/>
          </p:cNvSpPr>
          <p:nvPr>
            <p:ph type="subTitle" idx="1"/>
          </p:nvPr>
        </p:nvSpPr>
        <p:spPr>
          <a:xfrm>
            <a:off x="179512" y="1556792"/>
            <a:ext cx="8856984" cy="3312368"/>
          </a:xfrm>
        </p:spPr>
        <p:txBody>
          <a:bodyPr/>
          <a:lstStyle/>
          <a:p>
            <a:pPr algn="l"/>
            <a:r>
              <a:rPr lang="zh-TW" altLang="en-US" sz="3200" dirty="0">
                <a:solidFill>
                  <a:schemeClr val="tx1"/>
                </a:solidFill>
                <a:latin typeface="標楷體" pitchFamily="65" charset="-120"/>
                <a:ea typeface="標楷體" pitchFamily="65" charset="-120"/>
              </a:rPr>
              <a:t>四、預測新留言</a:t>
            </a:r>
            <a:r>
              <a:rPr lang="zh-TW" altLang="zh-TW" sz="3200" dirty="0">
                <a:solidFill>
                  <a:schemeClr val="tx1"/>
                </a:solidFill>
                <a:latin typeface="標楷體" pitchFamily="65" charset="-120"/>
                <a:ea typeface="標楷體" pitchFamily="65" charset="-120"/>
              </a:rPr>
              <a:t>與模型</a:t>
            </a:r>
            <a:r>
              <a:rPr lang="zh-CN" altLang="zh-TW" sz="3200" dirty="0" smtClean="0">
                <a:solidFill>
                  <a:schemeClr val="tx1"/>
                </a:solidFill>
                <a:latin typeface="標楷體" pitchFamily="65" charset="-120"/>
                <a:ea typeface="標楷體" pitchFamily="65" charset="-120"/>
              </a:rPr>
              <a:t>前後比較</a:t>
            </a:r>
            <a:endParaRPr lang="en-US" altLang="zh-CN" sz="3200" dirty="0" smtClean="0">
              <a:solidFill>
                <a:schemeClr val="tx1"/>
              </a:solidFill>
              <a:latin typeface="標楷體" pitchFamily="65" charset="-120"/>
              <a:ea typeface="標楷體" pitchFamily="65" charset="-120"/>
            </a:endParaRPr>
          </a:p>
          <a:p>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smtClean="0">
              <a:solidFill>
                <a:schemeClr val="tx1"/>
              </a:solidFill>
              <a:latin typeface="標楷體" pitchFamily="65" charset="-120"/>
              <a:ea typeface="標楷體" pitchFamily="65" charset="-120"/>
            </a:endParaRPr>
          </a:p>
          <a:p>
            <a:endParaRPr lang="en-US" altLang="zh-CN" sz="2800" dirty="0">
              <a:solidFill>
                <a:schemeClr val="tx1"/>
              </a:solidFill>
              <a:latin typeface="標楷體" pitchFamily="65" charset="-120"/>
              <a:ea typeface="標楷體" pitchFamily="65" charset="-120"/>
            </a:endParaRPr>
          </a:p>
        </p:txBody>
      </p:sp>
      <p:sp>
        <p:nvSpPr>
          <p:cNvPr id="2" name="矩形 1"/>
          <p:cNvSpPr/>
          <p:nvPr/>
        </p:nvSpPr>
        <p:spPr>
          <a:xfrm>
            <a:off x="3905054" y="2132856"/>
            <a:ext cx="1261884" cy="523220"/>
          </a:xfrm>
          <a:prstGeom prst="rect">
            <a:avLst/>
          </a:prstGeom>
        </p:spPr>
        <p:txBody>
          <a:bodyPr wrap="none">
            <a:spAutoFit/>
          </a:bodyPr>
          <a:lstStyle/>
          <a:p>
            <a:r>
              <a:rPr lang="zh-TW" altLang="en-US" sz="2800" dirty="0">
                <a:latin typeface="標楷體" pitchFamily="65" charset="-120"/>
                <a:ea typeface="標楷體" pitchFamily="65" charset="-120"/>
              </a:rPr>
              <a:t>精準</a:t>
            </a:r>
            <a:r>
              <a:rPr lang="zh-TW" altLang="en-US" sz="2800" dirty="0" smtClean="0">
                <a:latin typeface="標楷體" pitchFamily="65" charset="-120"/>
                <a:ea typeface="標楷體" pitchFamily="65" charset="-120"/>
              </a:rPr>
              <a:t>率</a:t>
            </a:r>
            <a:endParaRPr lang="zh-TW" altLang="en-US" sz="2800" dirty="0">
              <a:latin typeface="標楷體" pitchFamily="65" charset="-120"/>
              <a:ea typeface="標楷體" pitchFamily="65" charset="-120"/>
            </a:endParaRPr>
          </a:p>
        </p:txBody>
      </p:sp>
      <p:sp>
        <p:nvSpPr>
          <p:cNvPr id="6" name="文字方塊 5"/>
          <p:cNvSpPr txBox="1"/>
          <p:nvPr/>
        </p:nvSpPr>
        <p:spPr>
          <a:xfrm>
            <a:off x="1763688" y="116631"/>
            <a:ext cx="5832648" cy="800219"/>
          </a:xfrm>
          <a:prstGeom prst="rect">
            <a:avLst/>
          </a:prstGeom>
          <a:noFill/>
        </p:spPr>
        <p:txBody>
          <a:bodyPr wrap="square" rtlCol="0">
            <a:spAutoFit/>
          </a:bodyPr>
          <a:lstStyle/>
          <a:p>
            <a:pPr algn="ctr"/>
            <a:r>
              <a:rPr lang="zh-TW" altLang="en-US" sz="4600" dirty="0">
                <a:solidFill>
                  <a:schemeClr val="bg1"/>
                </a:solidFill>
                <a:latin typeface="標楷體" pitchFamily="65" charset="-120"/>
                <a:ea typeface="標楷體" pitchFamily="65" charset="-120"/>
              </a:rPr>
              <a:t>新留言的分類績效</a:t>
            </a:r>
          </a:p>
        </p:txBody>
      </p:sp>
      <p:graphicFrame>
        <p:nvGraphicFramePr>
          <p:cNvPr id="7" name="圖表 6"/>
          <p:cNvGraphicFramePr>
            <a:graphicFrameLocks/>
          </p:cNvGraphicFramePr>
          <p:nvPr>
            <p:extLst>
              <p:ext uri="{D42A27DB-BD31-4B8C-83A1-F6EECF244321}">
                <p14:modId xmlns:p14="http://schemas.microsoft.com/office/powerpoint/2010/main" val="2888675032"/>
              </p:ext>
            </p:extLst>
          </p:nvPr>
        </p:nvGraphicFramePr>
        <p:xfrm>
          <a:off x="1079534" y="2685012"/>
          <a:ext cx="7200955" cy="4020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3142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1"/>
          <p:cNvSpPr>
            <a:spLocks noGrp="1"/>
          </p:cNvSpPr>
          <p:nvPr>
            <p:ph type="subTitle" idx="1"/>
          </p:nvPr>
        </p:nvSpPr>
        <p:spPr>
          <a:xfrm>
            <a:off x="179512" y="1556792"/>
            <a:ext cx="8856984" cy="3312368"/>
          </a:xfrm>
        </p:spPr>
        <p:txBody>
          <a:bodyPr/>
          <a:lstStyle/>
          <a:p>
            <a:pPr algn="l"/>
            <a:r>
              <a:rPr lang="zh-TW" altLang="en-US" sz="3200" dirty="0">
                <a:solidFill>
                  <a:schemeClr val="tx1"/>
                </a:solidFill>
                <a:latin typeface="標楷體" pitchFamily="65" charset="-120"/>
                <a:ea typeface="標楷體" pitchFamily="65" charset="-120"/>
              </a:rPr>
              <a:t>四、預測新留言</a:t>
            </a:r>
            <a:r>
              <a:rPr lang="zh-TW" altLang="zh-TW" sz="3200" dirty="0">
                <a:solidFill>
                  <a:schemeClr val="tx1"/>
                </a:solidFill>
                <a:latin typeface="標楷體" pitchFamily="65" charset="-120"/>
                <a:ea typeface="標楷體" pitchFamily="65" charset="-120"/>
              </a:rPr>
              <a:t>與模型</a:t>
            </a:r>
            <a:r>
              <a:rPr lang="zh-CN" altLang="zh-TW" sz="3200" dirty="0" smtClean="0">
                <a:solidFill>
                  <a:schemeClr val="tx1"/>
                </a:solidFill>
                <a:latin typeface="標楷體" pitchFamily="65" charset="-120"/>
                <a:ea typeface="標楷體" pitchFamily="65" charset="-120"/>
              </a:rPr>
              <a:t>前後比較</a:t>
            </a:r>
            <a:endParaRPr lang="en-US" altLang="zh-CN" sz="2800" dirty="0" smtClean="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smtClean="0">
              <a:solidFill>
                <a:schemeClr val="tx1"/>
              </a:solidFill>
              <a:latin typeface="標楷體" pitchFamily="65" charset="-120"/>
              <a:ea typeface="標楷體" pitchFamily="65" charset="-120"/>
            </a:endParaRPr>
          </a:p>
          <a:p>
            <a:endParaRPr lang="en-US" altLang="zh-CN" sz="2800" dirty="0">
              <a:solidFill>
                <a:schemeClr val="tx1"/>
              </a:solidFill>
              <a:latin typeface="標楷體" pitchFamily="65" charset="-120"/>
              <a:ea typeface="標楷體" pitchFamily="65" charset="-120"/>
            </a:endParaRPr>
          </a:p>
        </p:txBody>
      </p:sp>
      <p:sp>
        <p:nvSpPr>
          <p:cNvPr id="7" name="矩形 6"/>
          <p:cNvSpPr/>
          <p:nvPr/>
        </p:nvSpPr>
        <p:spPr>
          <a:xfrm>
            <a:off x="3905054" y="2132856"/>
            <a:ext cx="1261884" cy="523220"/>
          </a:xfrm>
          <a:prstGeom prst="rect">
            <a:avLst/>
          </a:prstGeom>
        </p:spPr>
        <p:txBody>
          <a:bodyPr wrap="none">
            <a:spAutoFit/>
          </a:bodyPr>
          <a:lstStyle/>
          <a:p>
            <a:r>
              <a:rPr lang="zh-TW" altLang="en-US" sz="2800" dirty="0">
                <a:latin typeface="標楷體" pitchFamily="65" charset="-120"/>
                <a:ea typeface="標楷體" pitchFamily="65" charset="-120"/>
              </a:rPr>
              <a:t>召回率</a:t>
            </a:r>
          </a:p>
        </p:txBody>
      </p:sp>
      <p:sp>
        <p:nvSpPr>
          <p:cNvPr id="8" name="文字方塊 7"/>
          <p:cNvSpPr txBox="1"/>
          <p:nvPr/>
        </p:nvSpPr>
        <p:spPr>
          <a:xfrm>
            <a:off x="1763688" y="116631"/>
            <a:ext cx="5832648" cy="800219"/>
          </a:xfrm>
          <a:prstGeom prst="rect">
            <a:avLst/>
          </a:prstGeom>
          <a:noFill/>
        </p:spPr>
        <p:txBody>
          <a:bodyPr wrap="square" rtlCol="0">
            <a:spAutoFit/>
          </a:bodyPr>
          <a:lstStyle/>
          <a:p>
            <a:pPr algn="ctr"/>
            <a:r>
              <a:rPr lang="zh-TW" altLang="en-US" sz="4600" dirty="0">
                <a:solidFill>
                  <a:schemeClr val="bg1"/>
                </a:solidFill>
                <a:latin typeface="標楷體" pitchFamily="65" charset="-120"/>
                <a:ea typeface="標楷體" pitchFamily="65" charset="-120"/>
              </a:rPr>
              <a:t>新留言的分類績效</a:t>
            </a:r>
          </a:p>
        </p:txBody>
      </p:sp>
      <p:graphicFrame>
        <p:nvGraphicFramePr>
          <p:cNvPr id="9" name="圖表 8"/>
          <p:cNvGraphicFramePr>
            <a:graphicFrameLocks/>
          </p:cNvGraphicFramePr>
          <p:nvPr>
            <p:extLst>
              <p:ext uri="{D42A27DB-BD31-4B8C-83A1-F6EECF244321}">
                <p14:modId xmlns:p14="http://schemas.microsoft.com/office/powerpoint/2010/main" val="1740939501"/>
              </p:ext>
            </p:extLst>
          </p:nvPr>
        </p:nvGraphicFramePr>
        <p:xfrm>
          <a:off x="935596" y="2656076"/>
          <a:ext cx="7452828" cy="421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33713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1"/>
          <p:cNvSpPr>
            <a:spLocks noGrp="1"/>
          </p:cNvSpPr>
          <p:nvPr>
            <p:ph type="subTitle" idx="1"/>
          </p:nvPr>
        </p:nvSpPr>
        <p:spPr>
          <a:xfrm>
            <a:off x="179512" y="1556792"/>
            <a:ext cx="8856984" cy="3312368"/>
          </a:xfrm>
        </p:spPr>
        <p:txBody>
          <a:bodyPr/>
          <a:lstStyle/>
          <a:p>
            <a:pPr algn="l"/>
            <a:r>
              <a:rPr lang="zh-TW" altLang="en-US" sz="3200" dirty="0">
                <a:solidFill>
                  <a:schemeClr val="tx1"/>
                </a:solidFill>
                <a:latin typeface="標楷體" pitchFamily="65" charset="-120"/>
                <a:ea typeface="標楷體" pitchFamily="65" charset="-120"/>
              </a:rPr>
              <a:t>四</a:t>
            </a:r>
            <a:r>
              <a:rPr lang="zh-TW" altLang="en-US" sz="3200" dirty="0" smtClean="0">
                <a:solidFill>
                  <a:schemeClr val="tx1"/>
                </a:solidFill>
                <a:latin typeface="標楷體" pitchFamily="65" charset="-120"/>
                <a:ea typeface="標楷體" pitchFamily="65" charset="-120"/>
              </a:rPr>
              <a:t>、預測</a:t>
            </a:r>
            <a:r>
              <a:rPr lang="zh-TW" altLang="en-US" sz="3200" dirty="0">
                <a:solidFill>
                  <a:schemeClr val="tx1"/>
                </a:solidFill>
                <a:latin typeface="標楷體" pitchFamily="65" charset="-120"/>
                <a:ea typeface="標楷體" pitchFamily="65" charset="-120"/>
              </a:rPr>
              <a:t>新</a:t>
            </a:r>
            <a:r>
              <a:rPr lang="zh-TW" altLang="en-US" sz="3200" dirty="0" smtClean="0">
                <a:solidFill>
                  <a:schemeClr val="tx1"/>
                </a:solidFill>
                <a:latin typeface="標楷體" pitchFamily="65" charset="-120"/>
                <a:ea typeface="標楷體" pitchFamily="65" charset="-120"/>
              </a:rPr>
              <a:t>留言</a:t>
            </a:r>
            <a:r>
              <a:rPr lang="zh-TW" altLang="zh-TW" sz="3200" dirty="0">
                <a:solidFill>
                  <a:schemeClr val="tx1"/>
                </a:solidFill>
                <a:latin typeface="標楷體" pitchFamily="65" charset="-120"/>
                <a:ea typeface="標楷體" pitchFamily="65" charset="-120"/>
              </a:rPr>
              <a:t>與模型</a:t>
            </a:r>
            <a:r>
              <a:rPr lang="zh-CN" altLang="zh-TW" sz="3200" dirty="0">
                <a:solidFill>
                  <a:schemeClr val="tx1"/>
                </a:solidFill>
                <a:latin typeface="標楷體" pitchFamily="65" charset="-120"/>
                <a:ea typeface="標楷體" pitchFamily="65" charset="-120"/>
              </a:rPr>
              <a:t>前後比較</a:t>
            </a:r>
            <a:endParaRPr lang="en-US" altLang="zh-CN" sz="3200" dirty="0">
              <a:solidFill>
                <a:schemeClr val="tx1"/>
              </a:solidFill>
              <a:latin typeface="標楷體" pitchFamily="65" charset="-120"/>
              <a:ea typeface="標楷體" pitchFamily="65" charset="-120"/>
            </a:endParaRPr>
          </a:p>
          <a:p>
            <a:pPr marL="457200" indent="-457200">
              <a:buFont typeface="Arial" pitchFamily="34" charset="0"/>
              <a:buChar char="•"/>
            </a:pPr>
            <a:endParaRPr lang="en-US" altLang="zh-CN" sz="2800" dirty="0" smtClean="0">
              <a:solidFill>
                <a:schemeClr val="tx1"/>
              </a:solidFill>
              <a:latin typeface="標楷體" pitchFamily="65" charset="-120"/>
              <a:ea typeface="標楷體" pitchFamily="65" charset="-120"/>
            </a:endParaRPr>
          </a:p>
          <a:p>
            <a:endParaRPr lang="en-US" altLang="zh-CN" sz="2800" dirty="0">
              <a:solidFill>
                <a:schemeClr val="tx1"/>
              </a:solidFill>
              <a:latin typeface="標楷體" pitchFamily="65" charset="-120"/>
              <a:ea typeface="標楷體" pitchFamily="65" charset="-120"/>
            </a:endParaRPr>
          </a:p>
        </p:txBody>
      </p:sp>
      <p:sp>
        <p:nvSpPr>
          <p:cNvPr id="2" name="文字方塊 1"/>
          <p:cNvSpPr txBox="1"/>
          <p:nvPr/>
        </p:nvSpPr>
        <p:spPr>
          <a:xfrm>
            <a:off x="3487207" y="2199928"/>
            <a:ext cx="2088232" cy="523220"/>
          </a:xfrm>
          <a:prstGeom prst="rect">
            <a:avLst/>
          </a:prstGeom>
          <a:noFill/>
        </p:spPr>
        <p:txBody>
          <a:bodyPr wrap="square" rtlCol="0" anchor="ctr">
            <a:spAutoFit/>
          </a:bodyPr>
          <a:lstStyle/>
          <a:p>
            <a:pPr algn="ctr"/>
            <a:r>
              <a:rPr lang="zh-TW" altLang="en-US" sz="2800" dirty="0" smtClean="0">
                <a:latin typeface="標楷體" pitchFamily="65" charset="-120"/>
                <a:ea typeface="標楷體" pitchFamily="65" charset="-120"/>
              </a:rPr>
              <a:t>準確率</a:t>
            </a:r>
            <a:endParaRPr lang="zh-TW" altLang="en-US" sz="2800" dirty="0">
              <a:latin typeface="標楷體" pitchFamily="65" charset="-120"/>
              <a:ea typeface="標楷體" pitchFamily="65" charset="-120"/>
            </a:endParaRPr>
          </a:p>
        </p:txBody>
      </p:sp>
      <p:sp>
        <p:nvSpPr>
          <p:cNvPr id="6" name="文字方塊 5"/>
          <p:cNvSpPr txBox="1"/>
          <p:nvPr/>
        </p:nvSpPr>
        <p:spPr>
          <a:xfrm>
            <a:off x="1763688" y="116631"/>
            <a:ext cx="5832648" cy="800219"/>
          </a:xfrm>
          <a:prstGeom prst="rect">
            <a:avLst/>
          </a:prstGeom>
          <a:noFill/>
        </p:spPr>
        <p:txBody>
          <a:bodyPr wrap="square" rtlCol="0">
            <a:spAutoFit/>
          </a:bodyPr>
          <a:lstStyle/>
          <a:p>
            <a:pPr algn="ctr"/>
            <a:r>
              <a:rPr lang="zh-TW" altLang="en-US" sz="4600" dirty="0">
                <a:solidFill>
                  <a:schemeClr val="bg1"/>
                </a:solidFill>
                <a:latin typeface="標楷體" pitchFamily="65" charset="-120"/>
                <a:ea typeface="標楷體" pitchFamily="65" charset="-120"/>
              </a:rPr>
              <a:t>新留言的分類績效</a:t>
            </a:r>
          </a:p>
        </p:txBody>
      </p:sp>
      <p:graphicFrame>
        <p:nvGraphicFramePr>
          <p:cNvPr id="8" name="圖表 7"/>
          <p:cNvGraphicFramePr>
            <a:graphicFrameLocks/>
          </p:cNvGraphicFramePr>
          <p:nvPr>
            <p:extLst>
              <p:ext uri="{D42A27DB-BD31-4B8C-83A1-F6EECF244321}">
                <p14:modId xmlns:p14="http://schemas.microsoft.com/office/powerpoint/2010/main" val="2735214109"/>
              </p:ext>
            </p:extLst>
          </p:nvPr>
        </p:nvGraphicFramePr>
        <p:xfrm>
          <a:off x="971600" y="2723148"/>
          <a:ext cx="7200800" cy="3960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4444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331640" y="2276872"/>
            <a:ext cx="6840760" cy="3024336"/>
          </a:xfrm>
        </p:spPr>
        <p:txBody>
          <a:bodyPr anchor="ctr"/>
          <a:lstStyle/>
          <a:p>
            <a:r>
              <a:rPr lang="en-US" altLang="zh-TW" sz="6000" dirty="0" smtClean="0">
                <a:solidFill>
                  <a:schemeClr val="tx1"/>
                </a:solidFill>
                <a:latin typeface="Times New Roman" pitchFamily="18" charset="0"/>
                <a:cs typeface="Times New Roman" pitchFamily="18" charset="0"/>
              </a:rPr>
              <a:t>DEMO</a:t>
            </a:r>
            <a:endParaRPr lang="zh-TW" altLang="en-US" sz="6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191697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763688" y="116631"/>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結論與未來展望</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0" y="2276872"/>
            <a:ext cx="8856984" cy="2376264"/>
          </a:xfrm>
        </p:spPr>
        <p:txBody>
          <a:bodyPr anchor="t"/>
          <a:lstStyle/>
          <a:p>
            <a:pPr marL="1600200" lvl="2" indent="-457200">
              <a:lnSpc>
                <a:spcPct val="150000"/>
              </a:lnSpc>
            </a:pPr>
            <a:r>
              <a:rPr lang="zh-TW" altLang="en-US" sz="2800" dirty="0" smtClean="0">
                <a:latin typeface="標楷體" pitchFamily="65" charset="-120"/>
                <a:ea typeface="標楷體" pitchFamily="65" charset="-120"/>
              </a:rPr>
              <a:t>本研究所提出的改善</a:t>
            </a:r>
            <a:r>
              <a:rPr lang="zh-TW" altLang="en-US" sz="2800" dirty="0">
                <a:latin typeface="標楷體" pitchFamily="65" charset="-120"/>
                <a:ea typeface="標楷體" pitchFamily="65" charset="-120"/>
              </a:rPr>
              <a:t>方式對系統有</a:t>
            </a:r>
            <a:r>
              <a:rPr lang="zh-TW" altLang="en-US" sz="2800" dirty="0" smtClean="0">
                <a:latin typeface="標楷體" pitchFamily="65" charset="-120"/>
                <a:ea typeface="標楷體" pitchFamily="65" charset="-120"/>
              </a:rPr>
              <a:t>幫助</a:t>
            </a:r>
            <a:endParaRPr lang="en-US" altLang="zh-TW" sz="2800" dirty="0" smtClean="0">
              <a:latin typeface="標楷體" pitchFamily="65" charset="-120"/>
              <a:ea typeface="標楷體" pitchFamily="65" charset="-120"/>
            </a:endParaRPr>
          </a:p>
          <a:p>
            <a:pPr marL="1600200" lvl="2" indent="-457200">
              <a:lnSpc>
                <a:spcPct val="150000"/>
              </a:lnSpc>
            </a:pPr>
            <a:r>
              <a:rPr lang="zh-TW" altLang="en-US" sz="2800" dirty="0" smtClean="0">
                <a:latin typeface="標楷體" pitchFamily="65" charset="-120"/>
                <a:ea typeface="標楷體" pitchFamily="65" charset="-120"/>
              </a:rPr>
              <a:t>混合後的模型可以節省人力</a:t>
            </a:r>
            <a:endParaRPr lang="en-US" altLang="zh-TW" sz="2800" dirty="0" smtClean="0">
              <a:latin typeface="標楷體" pitchFamily="65" charset="-120"/>
              <a:ea typeface="標楷體" pitchFamily="65" charset="-120"/>
            </a:endParaRPr>
          </a:p>
          <a:p>
            <a:pPr marL="1600200" lvl="2" indent="-457200">
              <a:lnSpc>
                <a:spcPct val="150000"/>
              </a:lnSpc>
            </a:pPr>
            <a:r>
              <a:rPr lang="zh-TW" altLang="en-US" sz="2800" dirty="0" smtClean="0">
                <a:latin typeface="標楷體" pitchFamily="65" charset="-120"/>
                <a:ea typeface="標楷體" pitchFamily="65" charset="-120"/>
              </a:rPr>
              <a:t>進一步提高準確率</a:t>
            </a:r>
            <a:endParaRPr lang="zh-TW" altLang="zh-TW" sz="2800" dirty="0">
              <a:latin typeface="標楷體" pitchFamily="65" charset="-120"/>
              <a:ea typeface="標楷體" pitchFamily="65" charset="-120"/>
            </a:endParaRPr>
          </a:p>
        </p:txBody>
      </p:sp>
    </p:spTree>
    <p:extLst>
      <p:ext uri="{BB962C8B-B14F-4D97-AF65-F5344CB8AC3E}">
        <p14:creationId xmlns:p14="http://schemas.microsoft.com/office/powerpoint/2010/main" val="9702827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187624" y="1988840"/>
            <a:ext cx="7056784" cy="3528392"/>
          </a:xfrm>
        </p:spPr>
        <p:txBody>
          <a:bodyPr anchor="ctr"/>
          <a:lstStyle/>
          <a:p>
            <a:r>
              <a:rPr lang="zh-TW" altLang="en-US" sz="6000" dirty="0">
                <a:solidFill>
                  <a:schemeClr val="tx1"/>
                </a:solidFill>
                <a:latin typeface="標楷體" pitchFamily="65" charset="-120"/>
                <a:ea typeface="標楷體" pitchFamily="65" charset="-120"/>
              </a:rPr>
              <a:t>謝謝大家</a:t>
            </a:r>
          </a:p>
        </p:txBody>
      </p:sp>
    </p:spTree>
    <p:extLst>
      <p:ext uri="{BB962C8B-B14F-4D97-AF65-F5344CB8AC3E}">
        <p14:creationId xmlns:p14="http://schemas.microsoft.com/office/powerpoint/2010/main" val="2393777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09" y="1412776"/>
            <a:ext cx="8157719" cy="4999310"/>
          </a:xfrm>
          <a:prstGeom prst="rect">
            <a:avLst/>
          </a:prstGeom>
        </p:spPr>
      </p:pic>
      <p:sp>
        <p:nvSpPr>
          <p:cNvPr id="8" name="文字方塊 7"/>
          <p:cNvSpPr txBox="1"/>
          <p:nvPr/>
        </p:nvSpPr>
        <p:spPr>
          <a:xfrm>
            <a:off x="601494" y="3512035"/>
            <a:ext cx="2236510" cy="707886"/>
          </a:xfrm>
          <a:prstGeom prst="rect">
            <a:avLst/>
          </a:prstGeom>
          <a:noFill/>
        </p:spPr>
        <p:txBody>
          <a:bodyPr wrap="none" rtlCol="0">
            <a:spAutoFit/>
          </a:bodyPr>
          <a:lstStyle/>
          <a:p>
            <a:r>
              <a:rPr lang="zh-TW" altLang="en-US" sz="4000" dirty="0"/>
              <a:t>資訊檢索</a:t>
            </a:r>
          </a:p>
        </p:txBody>
      </p:sp>
      <p:sp>
        <p:nvSpPr>
          <p:cNvPr id="9" name="文字方塊 8"/>
          <p:cNvSpPr txBox="1"/>
          <p:nvPr/>
        </p:nvSpPr>
        <p:spPr>
          <a:xfrm>
            <a:off x="6372200" y="3512034"/>
            <a:ext cx="2236510" cy="707886"/>
          </a:xfrm>
          <a:prstGeom prst="rect">
            <a:avLst/>
          </a:prstGeom>
          <a:noFill/>
        </p:spPr>
        <p:txBody>
          <a:bodyPr wrap="none" rtlCol="0">
            <a:spAutoFit/>
          </a:bodyPr>
          <a:lstStyle/>
          <a:p>
            <a:r>
              <a:rPr lang="zh-TW" altLang="en-US" sz="4000" dirty="0" smtClean="0"/>
              <a:t>資料探勘</a:t>
            </a:r>
            <a:endParaRPr lang="zh-TW" altLang="en-US" sz="4000" dirty="0"/>
          </a:p>
        </p:txBody>
      </p:sp>
      <p:sp>
        <p:nvSpPr>
          <p:cNvPr id="12" name="文字方塊 11"/>
          <p:cNvSpPr txBox="1"/>
          <p:nvPr/>
        </p:nvSpPr>
        <p:spPr>
          <a:xfrm>
            <a:off x="4211960" y="2793889"/>
            <a:ext cx="800219" cy="2144177"/>
          </a:xfrm>
          <a:prstGeom prst="rect">
            <a:avLst/>
          </a:prstGeom>
          <a:noFill/>
        </p:spPr>
        <p:txBody>
          <a:bodyPr vert="eaVert" wrap="none" rtlCol="0">
            <a:spAutoFit/>
          </a:bodyPr>
          <a:lstStyle/>
          <a:p>
            <a:r>
              <a:rPr lang="zh-TW" altLang="en-US" sz="4000" dirty="0" smtClean="0">
                <a:solidFill>
                  <a:srgbClr val="FF0000"/>
                </a:solidFill>
              </a:rPr>
              <a:t>情緒分析</a:t>
            </a:r>
            <a:endParaRPr lang="zh-TW" altLang="en-US" sz="4000" dirty="0">
              <a:solidFill>
                <a:srgbClr val="FF0000"/>
              </a:solidFill>
            </a:endParaRPr>
          </a:p>
        </p:txBody>
      </p:sp>
    </p:spTree>
    <p:extLst>
      <p:ext uri="{BB962C8B-B14F-4D97-AF65-F5344CB8AC3E}">
        <p14:creationId xmlns:p14="http://schemas.microsoft.com/office/powerpoint/2010/main" val="3763941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橢圓 8"/>
          <p:cNvSpPr/>
          <p:nvPr/>
        </p:nvSpPr>
        <p:spPr>
          <a:xfrm>
            <a:off x="204454" y="4956326"/>
            <a:ext cx="2612826"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smtClean="0">
                <a:solidFill>
                  <a:schemeClr val="tx1"/>
                </a:solidFill>
              </a:rPr>
              <a:t>正面情緒</a:t>
            </a:r>
            <a:endParaRPr lang="zh-TW" altLang="en-US" sz="3200" dirty="0">
              <a:solidFill>
                <a:schemeClr val="tx1"/>
              </a:solidFill>
            </a:endParaRPr>
          </a:p>
        </p:txBody>
      </p:sp>
      <p:sp>
        <p:nvSpPr>
          <p:cNvPr id="12" name="橢圓 11"/>
          <p:cNvSpPr/>
          <p:nvPr/>
        </p:nvSpPr>
        <p:spPr>
          <a:xfrm>
            <a:off x="3357897" y="5059081"/>
            <a:ext cx="2520280" cy="17048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smtClean="0">
                <a:solidFill>
                  <a:schemeClr val="tx1"/>
                </a:solidFill>
              </a:rPr>
              <a:t>無情緒</a:t>
            </a:r>
            <a:endParaRPr lang="zh-TW" altLang="en-US" sz="3600" dirty="0">
              <a:solidFill>
                <a:schemeClr val="tx1"/>
              </a:solidFill>
            </a:endParaRPr>
          </a:p>
        </p:txBody>
      </p:sp>
      <p:sp>
        <p:nvSpPr>
          <p:cNvPr id="60" name="矩形 59"/>
          <p:cNvSpPr/>
          <p:nvPr/>
        </p:nvSpPr>
        <p:spPr>
          <a:xfrm>
            <a:off x="2817280" y="3295240"/>
            <a:ext cx="3601516" cy="648072"/>
          </a:xfrm>
          <a:prstGeom prst="rect">
            <a:avLst/>
          </a:prstGeom>
          <a:solidFill>
            <a:schemeClr val="accent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smtClean="0">
                <a:solidFill>
                  <a:srgbClr val="FF0000"/>
                </a:solidFill>
              </a:rPr>
              <a:t>情緒分析</a:t>
            </a:r>
            <a:endParaRPr lang="zh-TW" altLang="en-US" sz="2800" dirty="0">
              <a:solidFill>
                <a:srgbClr val="FF0000"/>
              </a:solidFill>
            </a:endParaRPr>
          </a:p>
        </p:txBody>
      </p:sp>
      <p:sp>
        <p:nvSpPr>
          <p:cNvPr id="11" name="矩形 10"/>
          <p:cNvSpPr/>
          <p:nvPr/>
        </p:nvSpPr>
        <p:spPr>
          <a:xfrm>
            <a:off x="962218" y="1469143"/>
            <a:ext cx="739907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err="1">
                <a:solidFill>
                  <a:schemeClr val="tx1"/>
                </a:solidFill>
              </a:rPr>
              <a:t>FaceBook</a:t>
            </a:r>
            <a:r>
              <a:rPr lang="zh-TW" altLang="en-US" sz="3600" dirty="0">
                <a:solidFill>
                  <a:schemeClr val="tx1"/>
                </a:solidFill>
              </a:rPr>
              <a:t>、</a:t>
            </a:r>
            <a:r>
              <a:rPr lang="en-US" altLang="zh-TW" sz="3600" dirty="0">
                <a:solidFill>
                  <a:schemeClr val="tx1"/>
                </a:solidFill>
              </a:rPr>
              <a:t>Twitter</a:t>
            </a:r>
            <a:r>
              <a:rPr lang="zh-TW" altLang="en-US" sz="3600" dirty="0">
                <a:solidFill>
                  <a:schemeClr val="tx1"/>
                </a:solidFill>
              </a:rPr>
              <a:t>之評論、</a:t>
            </a:r>
            <a:r>
              <a:rPr lang="zh-TW" altLang="en-US" sz="3600" dirty="0" smtClean="0">
                <a:solidFill>
                  <a:schemeClr val="tx1"/>
                </a:solidFill>
              </a:rPr>
              <a:t>留言</a:t>
            </a:r>
            <a:endParaRPr lang="zh-TW" altLang="en-US" sz="3600" dirty="0">
              <a:solidFill>
                <a:schemeClr val="tx1"/>
              </a:solidFill>
            </a:endParaRPr>
          </a:p>
        </p:txBody>
      </p:sp>
      <p:sp>
        <p:nvSpPr>
          <p:cNvPr id="23" name="橢圓 22"/>
          <p:cNvSpPr/>
          <p:nvPr/>
        </p:nvSpPr>
        <p:spPr>
          <a:xfrm>
            <a:off x="6114014" y="5035695"/>
            <a:ext cx="2612826"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tx1"/>
                </a:solidFill>
              </a:rPr>
              <a:t>負</a:t>
            </a:r>
            <a:r>
              <a:rPr lang="zh-TW" altLang="en-US" sz="3200" dirty="0" smtClean="0">
                <a:solidFill>
                  <a:schemeClr val="tx1"/>
                </a:solidFill>
              </a:rPr>
              <a:t>面情緒</a:t>
            </a:r>
            <a:endParaRPr lang="zh-TW" altLang="en-US" sz="3200" dirty="0">
              <a:solidFill>
                <a:schemeClr val="tx1"/>
              </a:solidFill>
            </a:endParaRPr>
          </a:p>
        </p:txBody>
      </p:sp>
      <p:sp>
        <p:nvSpPr>
          <p:cNvPr id="26" name="向右箭號 25"/>
          <p:cNvSpPr/>
          <p:nvPr/>
        </p:nvSpPr>
        <p:spPr>
          <a:xfrm rot="5400000">
            <a:off x="4280983" y="2418450"/>
            <a:ext cx="792089" cy="9097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向右箭號 28"/>
          <p:cNvSpPr/>
          <p:nvPr/>
        </p:nvSpPr>
        <p:spPr>
          <a:xfrm rot="2979735">
            <a:off x="6291109" y="3938004"/>
            <a:ext cx="863733" cy="880869"/>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向右箭號 29"/>
          <p:cNvSpPr/>
          <p:nvPr/>
        </p:nvSpPr>
        <p:spPr>
          <a:xfrm rot="5400000">
            <a:off x="4219302" y="4088067"/>
            <a:ext cx="797471" cy="939046"/>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向右箭號 30"/>
          <p:cNvSpPr/>
          <p:nvPr/>
        </p:nvSpPr>
        <p:spPr>
          <a:xfrm rot="8038792">
            <a:off x="1993716" y="3967187"/>
            <a:ext cx="891924" cy="865459"/>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54983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向右箭號 10"/>
          <p:cNvSpPr/>
          <p:nvPr/>
        </p:nvSpPr>
        <p:spPr>
          <a:xfrm rot="5400000">
            <a:off x="4216373" y="3859577"/>
            <a:ext cx="432048" cy="2883262"/>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990766" y="5661248"/>
            <a:ext cx="2661354" cy="792088"/>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dirty="0" smtClean="0">
                <a:solidFill>
                  <a:schemeClr val="tx1"/>
                </a:solidFill>
              </a:rPr>
              <a:t>情緒辭典</a:t>
            </a:r>
            <a:endParaRPr lang="zh-TW" altLang="en-US" sz="4400" dirty="0">
              <a:solidFill>
                <a:schemeClr val="tx1"/>
              </a:solidFill>
            </a:endParaRPr>
          </a:p>
        </p:txBody>
      </p:sp>
      <p:pic>
        <p:nvPicPr>
          <p:cNvPr id="13" name="圖片 12"/>
          <p:cNvPicPr/>
          <p:nvPr/>
        </p:nvPicPr>
        <p:blipFill>
          <a:blip r:embed="rId2">
            <a:extLst>
              <a:ext uri="{28A0092B-C50C-407E-A947-70E740481C1C}">
                <a14:useLocalDpi xmlns:a14="http://schemas.microsoft.com/office/drawing/2010/main" val="0"/>
              </a:ext>
            </a:extLst>
          </a:blip>
          <a:stretch>
            <a:fillRect/>
          </a:stretch>
        </p:blipFill>
        <p:spPr>
          <a:xfrm>
            <a:off x="1749362" y="3140968"/>
            <a:ext cx="5366067" cy="1800199"/>
          </a:xfrm>
          <a:prstGeom prst="rect">
            <a:avLst/>
          </a:prstGeom>
        </p:spPr>
      </p:pic>
      <p:sp>
        <p:nvSpPr>
          <p:cNvPr id="17" name="矩形 16"/>
          <p:cNvSpPr/>
          <p:nvPr/>
        </p:nvSpPr>
        <p:spPr>
          <a:xfrm>
            <a:off x="1187624" y="1340768"/>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dirty="0" smtClean="0">
                <a:solidFill>
                  <a:schemeClr val="tx1"/>
                </a:solidFill>
              </a:rPr>
              <a:t>字典法</a:t>
            </a:r>
            <a:endParaRPr lang="zh-TW" altLang="en-US" sz="4400" dirty="0">
              <a:solidFill>
                <a:schemeClr val="tx1"/>
              </a:solidFill>
            </a:endParaRPr>
          </a:p>
        </p:txBody>
      </p:sp>
      <p:sp>
        <p:nvSpPr>
          <p:cNvPr id="18" name="矩形 17"/>
          <p:cNvSpPr/>
          <p:nvPr/>
        </p:nvSpPr>
        <p:spPr>
          <a:xfrm>
            <a:off x="5436096" y="1340768"/>
            <a:ext cx="2448272" cy="88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dirty="0">
                <a:solidFill>
                  <a:schemeClr val="tx1"/>
                </a:solidFill>
              </a:rPr>
              <a:t>機器學習</a:t>
            </a:r>
          </a:p>
        </p:txBody>
      </p:sp>
      <p:sp>
        <p:nvSpPr>
          <p:cNvPr id="19" name="向右箭號 18"/>
          <p:cNvSpPr/>
          <p:nvPr/>
        </p:nvSpPr>
        <p:spPr>
          <a:xfrm rot="2574676">
            <a:off x="2727571" y="2263134"/>
            <a:ext cx="963263" cy="939046"/>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向右箭號 19"/>
          <p:cNvSpPr/>
          <p:nvPr/>
        </p:nvSpPr>
        <p:spPr>
          <a:xfrm rot="8030109">
            <a:off x="5338688" y="2335935"/>
            <a:ext cx="963263" cy="939046"/>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3881636" y="1628800"/>
            <a:ext cx="1224136" cy="864096"/>
          </a:xfrm>
          <a:prstGeom prst="rect">
            <a:avLst/>
          </a:prstGeom>
          <a:noFill/>
        </p:spPr>
        <p:txBody>
          <a:bodyPr wrap="square" rtlCol="0">
            <a:spAutoFit/>
          </a:bodyPr>
          <a:lstStyle/>
          <a:p>
            <a:r>
              <a:rPr lang="en-US" altLang="zh-TW" sz="4800" dirty="0" smtClean="0">
                <a:solidFill>
                  <a:srgbClr val="FF0000"/>
                </a:solidFill>
              </a:rPr>
              <a:t>OR</a:t>
            </a:r>
            <a:endParaRPr lang="zh-TW" altLang="en-US" sz="4800" dirty="0">
              <a:solidFill>
                <a:srgbClr val="FF0000"/>
              </a:solidFill>
            </a:endParaRPr>
          </a:p>
        </p:txBody>
      </p:sp>
    </p:spTree>
    <p:extLst>
      <p:ext uri="{BB962C8B-B14F-4D97-AF65-F5344CB8AC3E}">
        <p14:creationId xmlns:p14="http://schemas.microsoft.com/office/powerpoint/2010/main" val="674300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橢圓 7"/>
          <p:cNvSpPr/>
          <p:nvPr/>
        </p:nvSpPr>
        <p:spPr>
          <a:xfrm>
            <a:off x="1126034" y="3603930"/>
            <a:ext cx="6815732" cy="292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800" dirty="0">
              <a:solidFill>
                <a:schemeClr val="tx1"/>
              </a:solidFill>
            </a:endParaRPr>
          </a:p>
        </p:txBody>
      </p:sp>
      <p:sp>
        <p:nvSpPr>
          <p:cNvPr id="12" name="矩形 11"/>
          <p:cNvSpPr/>
          <p:nvPr/>
        </p:nvSpPr>
        <p:spPr>
          <a:xfrm>
            <a:off x="1619672" y="620688"/>
            <a:ext cx="604867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smtClean="0">
                <a:solidFill>
                  <a:schemeClr val="tx1"/>
                </a:solidFill>
              </a:rPr>
              <a:t>前處理後的言論</a:t>
            </a:r>
            <a:endParaRPr lang="zh-TW" altLang="en-US" sz="3600" dirty="0">
              <a:solidFill>
                <a:schemeClr val="tx1"/>
              </a:solidFill>
            </a:endParaRPr>
          </a:p>
        </p:txBody>
      </p:sp>
      <p:sp>
        <p:nvSpPr>
          <p:cNvPr id="13" name="橢圓 12"/>
          <p:cNvSpPr/>
          <p:nvPr/>
        </p:nvSpPr>
        <p:spPr>
          <a:xfrm>
            <a:off x="1912085" y="4429786"/>
            <a:ext cx="3528392" cy="1720345"/>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smtClean="0">
                <a:solidFill>
                  <a:schemeClr val="accent3"/>
                </a:solidFill>
              </a:rPr>
              <a:t>ＳＶＭ</a:t>
            </a:r>
            <a:endParaRPr lang="zh-TW" altLang="en-US" sz="3200" i="1" dirty="0">
              <a:solidFill>
                <a:schemeClr val="accent3"/>
              </a:solidFill>
            </a:endParaRPr>
          </a:p>
        </p:txBody>
      </p:sp>
      <p:sp>
        <p:nvSpPr>
          <p:cNvPr id="14" name="橢圓 13"/>
          <p:cNvSpPr/>
          <p:nvPr/>
        </p:nvSpPr>
        <p:spPr>
          <a:xfrm>
            <a:off x="5652120" y="4832759"/>
            <a:ext cx="1440160" cy="91440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chemeClr val="accent3"/>
                </a:solidFill>
              </a:rPr>
              <a:t>ＫＮＮ</a:t>
            </a:r>
            <a:endParaRPr lang="zh-TW" altLang="en-US" sz="2000" dirty="0">
              <a:solidFill>
                <a:schemeClr val="accent3"/>
              </a:solidFill>
            </a:endParaRPr>
          </a:p>
        </p:txBody>
      </p:sp>
      <p:sp>
        <p:nvSpPr>
          <p:cNvPr id="15" name="文字方塊 14"/>
          <p:cNvSpPr txBox="1"/>
          <p:nvPr/>
        </p:nvSpPr>
        <p:spPr>
          <a:xfrm>
            <a:off x="2987824" y="3783456"/>
            <a:ext cx="3312368" cy="646331"/>
          </a:xfrm>
          <a:prstGeom prst="rect">
            <a:avLst/>
          </a:prstGeom>
          <a:noFill/>
        </p:spPr>
        <p:txBody>
          <a:bodyPr wrap="square" rtlCol="0">
            <a:spAutoFit/>
          </a:bodyPr>
          <a:lstStyle/>
          <a:p>
            <a:r>
              <a:rPr lang="zh-TW" altLang="en-US" sz="3600" dirty="0"/>
              <a:t>資料分類方法</a:t>
            </a:r>
          </a:p>
        </p:txBody>
      </p:sp>
      <p:sp>
        <p:nvSpPr>
          <p:cNvPr id="23" name="向右箭號 22"/>
          <p:cNvSpPr/>
          <p:nvPr/>
        </p:nvSpPr>
        <p:spPr>
          <a:xfrm rot="5400000">
            <a:off x="4052268" y="2239845"/>
            <a:ext cx="963263" cy="1331523"/>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32161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p:nvPr/>
        </p:nvPicPr>
        <p:blipFill rotWithShape="1">
          <a:blip r:embed="rId2">
            <a:extLst>
              <a:ext uri="{28A0092B-C50C-407E-A947-70E740481C1C}">
                <a14:useLocalDpi xmlns:a14="http://schemas.microsoft.com/office/drawing/2010/main" val="0"/>
              </a:ext>
            </a:extLst>
          </a:blip>
          <a:srcRect b="10040"/>
          <a:stretch/>
        </p:blipFill>
        <p:spPr bwMode="auto">
          <a:xfrm>
            <a:off x="1043608" y="1772816"/>
            <a:ext cx="7560840" cy="47525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626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22" y="2420888"/>
            <a:ext cx="8673347" cy="3980964"/>
          </a:xfrm>
          <a:prstGeom prst="rect">
            <a:avLst/>
          </a:prstGeom>
        </p:spPr>
      </p:pic>
      <p:sp>
        <p:nvSpPr>
          <p:cNvPr id="4" name="文字方塊 3"/>
          <p:cNvSpPr txBox="1"/>
          <p:nvPr/>
        </p:nvSpPr>
        <p:spPr>
          <a:xfrm>
            <a:off x="1619672" y="116632"/>
            <a:ext cx="5832648" cy="800219"/>
          </a:xfrm>
          <a:prstGeom prst="rect">
            <a:avLst/>
          </a:prstGeom>
          <a:noFill/>
        </p:spPr>
        <p:txBody>
          <a:bodyPr wrap="square" rtlCol="0">
            <a:spAutoFit/>
          </a:bodyPr>
          <a:lstStyle/>
          <a:p>
            <a:pPr algn="ctr"/>
            <a:r>
              <a:rPr lang="zh-TW" altLang="en-US" sz="4600" dirty="0" smtClean="0">
                <a:solidFill>
                  <a:schemeClr val="bg1"/>
                </a:solidFill>
                <a:latin typeface="標楷體" pitchFamily="65" charset="-120"/>
                <a:ea typeface="標楷體" pitchFamily="65" charset="-120"/>
              </a:rPr>
              <a:t>研究方法</a:t>
            </a:r>
            <a:endParaRPr lang="zh-TW" altLang="en-US" sz="4600" dirty="0">
              <a:solidFill>
                <a:schemeClr val="bg1"/>
              </a:solidFill>
              <a:latin typeface="標楷體" pitchFamily="65" charset="-120"/>
              <a:ea typeface="標楷體" pitchFamily="65" charset="-120"/>
            </a:endParaRPr>
          </a:p>
        </p:txBody>
      </p:sp>
      <p:sp>
        <p:nvSpPr>
          <p:cNvPr id="5" name="副標題 1"/>
          <p:cNvSpPr>
            <a:spLocks noGrp="1"/>
          </p:cNvSpPr>
          <p:nvPr>
            <p:ph type="subTitle" idx="1"/>
          </p:nvPr>
        </p:nvSpPr>
        <p:spPr>
          <a:xfrm>
            <a:off x="422666" y="1844824"/>
            <a:ext cx="8226660" cy="3240360"/>
          </a:xfrm>
        </p:spPr>
        <p:txBody>
          <a:bodyPr/>
          <a:lstStyle/>
          <a:p>
            <a:pPr algn="l"/>
            <a:r>
              <a:rPr lang="zh-TW" altLang="en-US" sz="3200" dirty="0" smtClean="0">
                <a:solidFill>
                  <a:schemeClr val="tx1"/>
                </a:solidFill>
                <a:latin typeface="標楷體" pitchFamily="65" charset="-120"/>
                <a:ea typeface="標楷體" pitchFamily="65" charset="-120"/>
              </a:rPr>
              <a:t>一、研究流程</a:t>
            </a:r>
            <a:endParaRPr lang="zh-TW" altLang="en-US" sz="3200" dirty="0">
              <a:solidFill>
                <a:schemeClr val="tx1"/>
              </a:solidFill>
              <a:latin typeface="標楷體" pitchFamily="65" charset="-120"/>
              <a:ea typeface="標楷體" pitchFamily="65" charset="-120"/>
            </a:endParaRPr>
          </a:p>
        </p:txBody>
      </p:sp>
      <p:sp>
        <p:nvSpPr>
          <p:cNvPr id="3" name="矩形 2"/>
          <p:cNvSpPr/>
          <p:nvPr/>
        </p:nvSpPr>
        <p:spPr>
          <a:xfrm>
            <a:off x="417012" y="3221359"/>
            <a:ext cx="4118983" cy="309085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6" name="矩形 5"/>
          <p:cNvSpPr/>
          <p:nvPr/>
        </p:nvSpPr>
        <p:spPr>
          <a:xfrm>
            <a:off x="4663934" y="3221359"/>
            <a:ext cx="2448272" cy="309085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15" name="直線接點 14"/>
          <p:cNvCxnSpPr/>
          <p:nvPr/>
        </p:nvCxnSpPr>
        <p:spPr>
          <a:xfrm>
            <a:off x="3491880" y="2492896"/>
            <a:ext cx="5184576"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491880" y="2492896"/>
            <a:ext cx="0" cy="648072"/>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3491880" y="3140968"/>
            <a:ext cx="3744416"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7236296" y="3140968"/>
            <a:ext cx="0" cy="2448272"/>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8676456" y="2492896"/>
            <a:ext cx="0" cy="3096344"/>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7236296" y="5589240"/>
            <a:ext cx="1440160"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357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氣流">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氣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氣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素材天下网 www.sucaitianxia.com-ppt4294</Template>
  <TotalTime>1536</TotalTime>
  <Words>1475</Words>
  <Application>Microsoft Office PowerPoint</Application>
  <PresentationFormat>如螢幕大小 (4:3)</PresentationFormat>
  <Paragraphs>397</Paragraphs>
  <Slides>38</Slides>
  <Notes>12</Notes>
  <HiddenSlides>0</HiddenSlides>
  <MMClips>0</MMClips>
  <ScaleCrop>false</ScaleCrop>
  <HeadingPairs>
    <vt:vector size="4" baseType="variant">
      <vt:variant>
        <vt:lpstr>佈景主題</vt:lpstr>
      </vt:variant>
      <vt:variant>
        <vt:i4>2</vt:i4>
      </vt:variant>
      <vt:variant>
        <vt:lpstr>投影片標題</vt:lpstr>
      </vt:variant>
      <vt:variant>
        <vt:i4>38</vt:i4>
      </vt:variant>
    </vt:vector>
  </HeadingPairs>
  <TitlesOfParts>
    <vt:vector size="40" baseType="lpstr">
      <vt:lpstr>上海Nordri专业商务幻灯演示设计</vt:lpstr>
      <vt:lpstr>氣流</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DEMO</vt:lpstr>
      <vt:lpstr>PowerPoint 簡報</vt:lpstr>
      <vt:lpstr>謝謝大家</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106</cp:revision>
  <dcterms:created xsi:type="dcterms:W3CDTF">2016-10-06T04:14:21Z</dcterms:created>
  <dcterms:modified xsi:type="dcterms:W3CDTF">2016-10-14T13:48:34Z</dcterms:modified>
</cp:coreProperties>
</file>