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8" r:id="rId2"/>
  </p:sldMasterIdLst>
  <p:sldIdLst>
    <p:sldId id="256" r:id="rId3"/>
    <p:sldId id="264" r:id="rId4"/>
    <p:sldId id="257" r:id="rId5"/>
    <p:sldId id="258" r:id="rId6"/>
    <p:sldId id="265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1150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7963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1531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73320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5781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12987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4922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0245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13813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541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4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03427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43430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38810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1646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19704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42151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64595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13276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59209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4067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587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138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0829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2524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615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987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950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3170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EE0822-4666-483C-B0F0-D1507AC92D98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80C538-3C60-4AD9-B0B9-47EDDA35B9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011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1487" y="500685"/>
            <a:ext cx="8689976" cy="250921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第二組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41487" y="3333749"/>
            <a:ext cx="8689976" cy="21240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02360706_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皓博</a:t>
            </a:r>
            <a:endParaRPr lang="en-US" altLang="zh-TW" sz="4400" b="1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02360715_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鐘</a:t>
            </a:r>
            <a:r>
              <a:rPr lang="zh-TW" altLang="en-US" sz="4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珮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倫</a:t>
            </a:r>
            <a:endParaRPr lang="en-US" altLang="zh-TW" sz="4400" b="1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02360466_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何</a:t>
            </a:r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京霖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5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n-ea"/>
              </a:rPr>
              <a:t>透過這個分析，來了解多少人對該家公司網頁原本有興趣的人，但最後反而沒去應徵，之後進而去了解到底是那些因素</a:t>
            </a:r>
            <a:r>
              <a:rPr lang="en-US" altLang="zh-TW" sz="2800" dirty="0">
                <a:latin typeface="+mn-ea"/>
              </a:rPr>
              <a:t>(ex:</a:t>
            </a:r>
            <a:r>
              <a:rPr lang="zh-TW" altLang="en-US" sz="2800" dirty="0">
                <a:latin typeface="+mn-ea"/>
              </a:rPr>
              <a:t>薪資、待遇</a:t>
            </a:r>
            <a:r>
              <a:rPr lang="en-US" altLang="zh-TW" sz="2800" dirty="0">
                <a:latin typeface="+mn-ea"/>
              </a:rPr>
              <a:t>……</a:t>
            </a:r>
            <a:r>
              <a:rPr lang="zh-TW" altLang="en-US" sz="2800" dirty="0">
                <a:latin typeface="+mn-ea"/>
              </a:rPr>
              <a:t>等其他因素</a:t>
            </a:r>
            <a:r>
              <a:rPr lang="en-US" altLang="zh-TW" sz="2800" dirty="0">
                <a:latin typeface="+mn-ea"/>
              </a:rPr>
              <a:t>)</a:t>
            </a:r>
            <a:r>
              <a:rPr lang="zh-TW" altLang="en-US" sz="2800" dirty="0">
                <a:latin typeface="+mn-ea"/>
              </a:rPr>
              <a:t>來影響這個問題，之後才能建議該家公司是否去跟其他家公司比較來改善這些。</a:t>
            </a:r>
          </a:p>
        </p:txBody>
      </p:sp>
    </p:spTree>
    <p:extLst>
      <p:ext uri="{BB962C8B-B14F-4D97-AF65-F5344CB8AC3E}">
        <p14:creationId xmlns:p14="http://schemas.microsoft.com/office/powerpoint/2010/main" xmlns="" val="10901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58789" y="177553"/>
            <a:ext cx="10369118" cy="2292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TW" altLang="en-US" sz="3400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28933" y="3434209"/>
            <a:ext cx="1051560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統計各使用者在</a:t>
            </a:r>
            <a:r>
              <a:rPr lang="en-US" altLang="zh-TW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2016-04-15~</a:t>
            </a:r>
            <a:br>
              <a:rPr lang="en-US" altLang="zh-TW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2016-04-30 </a:t>
            </a:r>
            <a:r>
              <a:rPr lang="zh-TW" altLang="en-US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時間內應徵工作的次數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39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4500" y="486570"/>
            <a:ext cx="6916329" cy="5370533"/>
          </a:xfrm>
          <a:prstGeom prst="rect">
            <a:avLst/>
          </a:prstGeom>
          <a:effectLst/>
        </p:spPr>
      </p:pic>
      <p:sp>
        <p:nvSpPr>
          <p:cNvPr id="5" name="文字方塊 4"/>
          <p:cNvSpPr txBox="1"/>
          <p:nvPr/>
        </p:nvSpPr>
        <p:spPr>
          <a:xfrm>
            <a:off x="7918882" y="5924956"/>
            <a:ext cx="140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使用者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532057" y="887767"/>
            <a:ext cx="492443" cy="5915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次數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118586" y="781235"/>
            <a:ext cx="3551068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026" name="Picture 2" descr="https://fb-s-a-a.akamaihd.net/h-ak-fbx/v/t34.0-12/18716700_1529937230358614_1413131953_n.png?oh=236d0f4b3589654a2536e357d5603f71&amp;oe=592686E3&amp;__gda__=1495712295_abc7e137f38b07a9b2787160df94e7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4500" y="5104015"/>
            <a:ext cx="1587626" cy="75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3746" y="1913452"/>
            <a:ext cx="3918311" cy="1733873"/>
          </a:xfrm>
          <a:prstGeom prst="rect">
            <a:avLst/>
          </a:prstGeom>
          <a:blipFill rotWithShape="0">
            <a:blip r:embed="rId4" cstate="print"/>
            <a:stretch>
              <a:fillRect l="-2492" t="-2817" r="-10280" b="-2465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0081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圖片 6" descr="一張含有 個人, 男人 的圖片&#10;&#10;產生非常高可信度的描述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12" r="2" b="27414"/>
          <a:stretch/>
        </p:blipFill>
        <p:spPr>
          <a:xfrm>
            <a:off x="6838122" y="4251960"/>
            <a:ext cx="5353878" cy="2606039"/>
          </a:xfrm>
          <a:prstGeom prst="rect">
            <a:avLst/>
          </a:prstGeom>
        </p:spPr>
      </p:pic>
      <p:pic>
        <p:nvPicPr>
          <p:cNvPr id="5" name="圖片 4" descr="一張含有 牆, 個人, 室內, 男人 的圖片&#10;&#10;產生非常高可信度的描述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87" r="1" b="36038"/>
          <a:stretch/>
        </p:blipFill>
        <p:spPr>
          <a:xfrm>
            <a:off x="4818888" y="-479"/>
            <a:ext cx="7373112" cy="4252439"/>
          </a:xfrm>
          <a:prstGeom prst="rect">
            <a:avLst/>
          </a:prstGeom>
        </p:spPr>
      </p:pic>
      <p:sp>
        <p:nvSpPr>
          <p:cNvPr id="2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4672" y="2685143"/>
            <a:ext cx="4948428" cy="256638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zh-TW" altLang="en-US" sz="6000" b="1" spc="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zh-TW" altLang="en-US" sz="6000" b="1" kern="1200" spc="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出有去</a:t>
            </a:r>
            <a:r>
              <a:rPr lang="zh-TW" altLang="en-US" sz="6000" b="1" kern="1200" spc="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瀏覽</a:t>
            </a:r>
            <a:r>
              <a:rPr lang="zh-TW" altLang="en-US" sz="6000" b="1" kern="1200" spc="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</a:t>
            </a:r>
            <a:r>
              <a:rPr lang="zh-TW" altLang="en-US" sz="6000" b="1" spc="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r>
              <a:rPr lang="zh-TW" altLang="en-US" sz="6000" b="1" kern="1200" spc="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6000" b="1" kern="1200" spc="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但最後</a:t>
            </a:r>
            <a:r>
              <a:rPr lang="zh-TW" altLang="en-US" sz="6000" b="1" kern="1200" spc="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卻應徵其它的工</a:t>
            </a:r>
            <a:r>
              <a:rPr lang="zh-TW" altLang="en-US" sz="6000" b="1" spc="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r>
              <a:rPr lang="en-US" altLang="zh-TW" sz="4600" kern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600" kern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sz="4600" kern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95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FFFFFF"/>
                </a:solidFill>
              </a:rPr>
              <a:t/>
            </a:r>
            <a:br>
              <a:rPr lang="en-US" altLang="zh-TW" sz="3200" dirty="0" smtClean="0">
                <a:solidFill>
                  <a:srgbClr val="FFFFFF"/>
                </a:solidFill>
              </a:rPr>
            </a:br>
            <a:r>
              <a:rPr lang="zh-TW" altLang="en-US" sz="3200" dirty="0" smtClean="0">
                <a:solidFill>
                  <a:srgbClr val="FFFFFF"/>
                </a:solidFill>
              </a:rPr>
              <a:t>需要那些</a:t>
            </a:r>
            <a:endParaRPr lang="en-US" altLang="zh-TW" sz="3200" dirty="0" smtClean="0">
              <a:solidFill>
                <a:srgbClr val="FFFFFF"/>
              </a:solidFill>
            </a:endParaRPr>
          </a:p>
          <a:p>
            <a:pPr algn="ctr"/>
            <a:r>
              <a:rPr lang="zh-TW" altLang="en-US" sz="3200" dirty="0" smtClean="0">
                <a:latin typeface="+mn-ea"/>
              </a:rPr>
              <a:t>資料欄位</a:t>
            </a:r>
            <a:endParaRPr lang="en-US" altLang="en-US" sz="3200" dirty="0">
              <a:solidFill>
                <a:srgbClr val="FFFF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62696" y="1479667"/>
            <a:ext cx="63904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600" b="1" dirty="0" err="1" smtClean="0">
                <a:latin typeface="+mn-ea"/>
              </a:rPr>
              <a:t>uid</a:t>
            </a:r>
            <a:endParaRPr lang="en-US" altLang="zh-TW" sz="2600" b="1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600" b="1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600" b="1" dirty="0" smtClean="0">
                <a:latin typeface="+mn-ea"/>
              </a:rPr>
              <a:t>action</a:t>
            </a:r>
            <a:r>
              <a:rPr lang="zh-TW" altLang="en-US" sz="2600" b="1" dirty="0" smtClean="0">
                <a:latin typeface="+mn-ea"/>
              </a:rPr>
              <a:t>的</a:t>
            </a:r>
            <a:r>
              <a:rPr lang="en-US" altLang="zh-TW" sz="2600" b="1" dirty="0" err="1" smtClean="0">
                <a:latin typeface="+mn-ea"/>
              </a:rPr>
              <a:t>viewJob</a:t>
            </a:r>
            <a:r>
              <a:rPr lang="zh-TW" altLang="en-US" sz="2600" b="1" dirty="0" smtClean="0">
                <a:latin typeface="+mn-ea"/>
              </a:rPr>
              <a:t>、</a:t>
            </a:r>
            <a:r>
              <a:rPr lang="en-US" altLang="zh-TW" sz="2600" b="1" dirty="0" smtClean="0">
                <a:latin typeface="+mn-ea"/>
              </a:rPr>
              <a:t> </a:t>
            </a:r>
            <a:r>
              <a:rPr lang="en-US" altLang="zh-TW" sz="2600" b="1" dirty="0" err="1" smtClean="0">
                <a:latin typeface="+mn-ea"/>
              </a:rPr>
              <a:t>applyJob</a:t>
            </a:r>
            <a:endParaRPr lang="en-US" altLang="zh-TW" sz="2600" b="1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600" b="1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600" b="1" dirty="0" err="1" smtClean="0">
                <a:latin typeface="+mn-ea"/>
              </a:rPr>
              <a:t>jobNo</a:t>
            </a:r>
            <a:endParaRPr lang="en-US" altLang="zh-TW" sz="26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lowchart: Document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B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643" y="171162"/>
            <a:ext cx="3136557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步驟一</a:t>
            </a:r>
            <a:r>
              <a:rPr lang="en-US" altLang="zh-TW" sz="32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altLang="zh-TW" sz="32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sz="3200" dirty="0" smtClean="0">
                <a:solidFill>
                  <a:srgbClr val="FFFFFF"/>
                </a:solidFill>
              </a:rPr>
              <a:t>找出</a:t>
            </a:r>
            <a:r>
              <a:rPr lang="en-US" altLang="zh-TW" sz="3200" dirty="0" smtClean="0">
                <a:solidFill>
                  <a:srgbClr val="FFFFFF"/>
                </a:solidFill>
              </a:rPr>
              <a:t/>
            </a:r>
            <a:br>
              <a:rPr lang="en-US" altLang="zh-TW" sz="3200" dirty="0" smtClean="0">
                <a:solidFill>
                  <a:srgbClr val="FFFFFF"/>
                </a:solidFill>
              </a:rPr>
            </a:br>
            <a:r>
              <a:rPr lang="en-US" altLang="zh-TW" sz="32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zh-TW" altLang="en-US" sz="32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TW" altLang="en-US" sz="3200" dirty="0" smtClean="0">
                <a:solidFill>
                  <a:srgbClr val="FFFFFF"/>
                </a:solidFill>
              </a:rPr>
              <a:t>工作被那些</a:t>
            </a:r>
            <a:r>
              <a:rPr lang="en-US" altLang="zh-TW" sz="3200" dirty="0" err="1" smtClean="0">
                <a:solidFill>
                  <a:srgbClr val="FFFFFF"/>
                </a:solidFill>
              </a:rPr>
              <a:t>uid</a:t>
            </a:r>
            <a:r>
              <a:rPr lang="zh-TW" altLang="en-US" sz="3200" dirty="0" smtClean="0">
                <a:solidFill>
                  <a:srgbClr val="FFFFFF"/>
                </a:solidFill>
              </a:rPr>
              <a:t>瀏覽</a:t>
            </a:r>
            <a:r>
              <a:rPr lang="en-US" altLang="zh-TW" sz="3200" dirty="0" smtClean="0">
                <a:solidFill>
                  <a:srgbClr val="FFFFFF"/>
                </a:solidFill>
              </a:rPr>
              <a:t>”</a:t>
            </a:r>
            <a:endParaRPr lang="en-US" altLang="zh-TW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 descr="一張含有 螢幕擷取畫面 的圖片&#10;&#10;產生非常高可信度的描述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7933" y="958878"/>
            <a:ext cx="7347537" cy="494121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77445" y="4972020"/>
            <a:ext cx="31550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 smtClean="0">
                <a:latin typeface="+mn-ea"/>
              </a:rPr>
              <a:t>job_bind_uid</a:t>
            </a:r>
            <a:r>
              <a:rPr lang="en-US" altLang="zh-TW" sz="2600" b="1" dirty="0" smtClean="0">
                <a:latin typeface="+mn-ea"/>
              </a:rPr>
              <a:t>=12406</a:t>
            </a:r>
            <a:r>
              <a:rPr lang="zh-TW" altLang="en-US" sz="2600" b="1" dirty="0" smtClean="0">
                <a:latin typeface="+mn-ea"/>
              </a:rPr>
              <a:t>筆</a:t>
            </a:r>
            <a:endParaRPr lang="zh-TW" altLang="en-US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09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lowchart: Document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04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步驟二</a:t>
            </a:r>
            <a:r>
              <a:rPr lang="en-US" altLang="zh-TW" sz="32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altLang="zh-TW" sz="32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sz="3200" dirty="0" smtClean="0">
                <a:solidFill>
                  <a:srgbClr val="FFFFFF"/>
                </a:solidFill>
              </a:rPr>
              <a:t>找出</a:t>
            </a:r>
            <a:r>
              <a:rPr lang="en-US" altLang="zh-TW" sz="3200" dirty="0" smtClean="0">
                <a:solidFill>
                  <a:srgbClr val="FFFFFF"/>
                </a:solidFill>
              </a:rPr>
              <a:t/>
            </a:r>
            <a:br>
              <a:rPr lang="en-US" altLang="zh-TW" sz="3200" dirty="0" smtClean="0">
                <a:solidFill>
                  <a:srgbClr val="FFFFFF"/>
                </a:solidFill>
              </a:rPr>
            </a:br>
            <a:r>
              <a:rPr lang="en-US" altLang="zh-TW" sz="3200" dirty="0" smtClean="0">
                <a:solidFill>
                  <a:srgbClr val="FFFFFF"/>
                </a:solidFill>
              </a:rPr>
              <a:t>”</a:t>
            </a:r>
            <a:r>
              <a:rPr lang="en-US" altLang="zh-TW" sz="3200" dirty="0" err="1" smtClean="0">
                <a:solidFill>
                  <a:srgbClr val="FFFFFF"/>
                </a:solidFill>
              </a:rPr>
              <a:t>uid</a:t>
            </a:r>
            <a:r>
              <a:rPr lang="zh-TW" altLang="en-US" sz="3200" dirty="0" smtClean="0">
                <a:solidFill>
                  <a:srgbClr val="FFFFFF"/>
                </a:solidFill>
              </a:rPr>
              <a:t>應徵了哪些工作</a:t>
            </a:r>
            <a:r>
              <a:rPr lang="en-US" altLang="zh-TW" sz="3200" dirty="0" smtClean="0">
                <a:solidFill>
                  <a:srgbClr val="FFFFFF"/>
                </a:solidFill>
              </a:rPr>
              <a:t>”</a:t>
            </a:r>
            <a:r>
              <a:rPr lang="en-US" altLang="zh-TW" sz="3200" dirty="0">
                <a:solidFill>
                  <a:srgbClr val="FFFFFF"/>
                </a:solidFill>
              </a:rPr>
              <a:t/>
            </a:r>
            <a:br>
              <a:rPr lang="en-US" altLang="zh-TW" sz="3200" dirty="0">
                <a:solidFill>
                  <a:srgbClr val="FFFFFF"/>
                </a:solidFill>
              </a:rPr>
            </a:br>
            <a:endParaRPr lang="en-US" altLang="zh-TW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 descr="一張含有 螢幕擷取畫面 的圖片&#10;&#10;產生非常高可信度的描述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7933" y="812557"/>
            <a:ext cx="7347537" cy="523386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38200" y="4985390"/>
            <a:ext cx="28408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 smtClean="0">
                <a:latin typeface="+mn-ea"/>
              </a:rPr>
              <a:t>uid_bind_job</a:t>
            </a:r>
            <a:r>
              <a:rPr lang="en-US" altLang="zh-TW" sz="2600" b="1" dirty="0" smtClean="0">
                <a:latin typeface="+mn-ea"/>
              </a:rPr>
              <a:t>=825</a:t>
            </a:r>
            <a:r>
              <a:rPr lang="zh-TW" altLang="en-US" sz="2600" b="1" dirty="0" smtClean="0">
                <a:latin typeface="+mn-ea"/>
              </a:rPr>
              <a:t>筆</a:t>
            </a:r>
            <a:endParaRPr lang="zh-TW" altLang="en-US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78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lowchart: Document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55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步驟三</a:t>
            </a:r>
            <a:r>
              <a:rPr lang="en-US" altLang="zh-TW" sz="32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altLang="zh-TW" sz="32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sz="3200" dirty="0" smtClean="0">
                <a:solidFill>
                  <a:srgbClr val="FFFFFF"/>
                </a:solidFill>
              </a:rPr>
              <a:t>合併兩個表格</a:t>
            </a:r>
            <a:endParaRPr lang="en-US" altLang="zh-TW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 descr="一張含有 螢幕擷取畫面 的圖片&#10;&#10;產生非常高可信度的描述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7933" y="820499"/>
            <a:ext cx="7347537" cy="521797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38200" y="4913769"/>
            <a:ext cx="24400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 smtClean="0">
                <a:latin typeface="+mn-ea"/>
              </a:rPr>
              <a:t>job_pred</a:t>
            </a:r>
            <a:r>
              <a:rPr lang="en-US" altLang="zh-TW" sz="2600" b="1" dirty="0" smtClean="0">
                <a:latin typeface="+mn-ea"/>
              </a:rPr>
              <a:t>=9005</a:t>
            </a:r>
            <a:r>
              <a:rPr lang="zh-TW" altLang="en-US" sz="2600" b="1" dirty="0" smtClean="0">
                <a:latin typeface="+mn-ea"/>
              </a:rPr>
              <a:t>筆</a:t>
            </a:r>
            <a:endParaRPr lang="zh-TW" altLang="en-US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20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結果展示</a:t>
            </a:r>
            <a:endParaRPr lang="en-US" altLang="zh-TW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5178" y="1645920"/>
            <a:ext cx="5921645" cy="3981796"/>
          </a:xfrm>
          <a:prstGeom prst="rect">
            <a:avLst/>
          </a:prstGeom>
        </p:spPr>
      </p:pic>
      <p:pic>
        <p:nvPicPr>
          <p:cNvPr id="27" name="圖片 26" descr="一張含有 螢幕擷取畫面 的圖片&#10;&#10;產生非常高可信度的描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5098" y="5862223"/>
            <a:ext cx="5037116" cy="714608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2623247" y="5928581"/>
            <a:ext cx="1573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+mn-ea"/>
              </a:rPr>
              <a:t>總共幾筆</a:t>
            </a:r>
            <a:r>
              <a:rPr lang="en-US" altLang="zh-TW" sz="2600" b="1" dirty="0">
                <a:solidFill>
                  <a:srgbClr val="FF0000"/>
                </a:solidFill>
                <a:latin typeface="+mn-ea"/>
              </a:rPr>
              <a:t>:</a:t>
            </a:r>
            <a:endParaRPr lang="zh-TW" altLang="en-US" sz="2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48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</TotalTime>
  <Words>134</Words>
  <Application>Microsoft Office PowerPoint</Application>
  <PresentationFormat>自訂</PresentationFormat>
  <Paragraphs>26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小水滴</vt:lpstr>
      <vt:lpstr>回顧</vt:lpstr>
      <vt:lpstr>第二組</vt:lpstr>
      <vt:lpstr>統計各使用者在2016-04-15~ 2016-04-30 時間內應徵工作的次數  </vt:lpstr>
      <vt:lpstr>投影片 3</vt:lpstr>
      <vt:lpstr>找出有去瀏覽該工作，但最後卻應徵其它的工作 </vt:lpstr>
      <vt:lpstr>投影片 5</vt:lpstr>
      <vt:lpstr>步驟一: 找出 ” 工作被那些uid瀏覽”</vt:lpstr>
      <vt:lpstr>步驟二: 找出 ”uid應徵了哪些工作” </vt:lpstr>
      <vt:lpstr>步驟三: 合併兩個表格</vt:lpstr>
      <vt:lpstr>結果展示</vt:lpstr>
      <vt:lpstr>未來展望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第二組</dc:title>
  <dc:creator>02360466</dc:creator>
  <cp:lastModifiedBy>win7</cp:lastModifiedBy>
  <cp:revision>36</cp:revision>
  <dcterms:created xsi:type="dcterms:W3CDTF">2017-05-20T01:19:30Z</dcterms:created>
  <dcterms:modified xsi:type="dcterms:W3CDTF">2017-05-24T07:47:26Z</dcterms:modified>
</cp:coreProperties>
</file>