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7" r:id="rId4"/>
    <p:sldId id="261" r:id="rId5"/>
    <p:sldId id="263" r:id="rId6"/>
    <p:sldId id="266" r:id="rId7"/>
    <p:sldId id="258" r:id="rId8"/>
    <p:sldId id="259" r:id="rId9"/>
    <p:sldId id="260" r:id="rId10"/>
    <p:sldId id="262" r:id="rId11"/>
    <p:sldId id="265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6" r:id="rId22"/>
    <p:sldId id="275" r:id="rId23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252B33-61D1-9A4B-84D6-F10BE85C697E}">
          <p14:sldIdLst>
            <p14:sldId id="256"/>
            <p14:sldId id="257"/>
            <p14:sldId id="277"/>
            <p14:sldId id="261"/>
            <p14:sldId id="263"/>
            <p14:sldId id="266"/>
            <p14:sldId id="258"/>
            <p14:sldId id="259"/>
            <p14:sldId id="260"/>
            <p14:sldId id="262"/>
            <p14:sldId id="265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3"/>
    <p:restoredTop sz="50000"/>
  </p:normalViewPr>
  <p:slideViewPr>
    <p:cSldViewPr>
      <p:cViewPr varScale="1">
        <p:scale>
          <a:sx n="93" d="100"/>
          <a:sy n="93" d="100"/>
        </p:scale>
        <p:origin x="161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3333348-4104-48F1-8CE4-A49913D3CCE6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B65084-4027-4B90-AF66-8C7ECB2F9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21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215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7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9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=1,2,3,4, 5</a:t>
            </a:r>
          </a:p>
          <a:p>
            <a:r>
              <a:rPr lang="en-US" dirty="0" err="1"/>
              <a:t>x.key_i</a:t>
            </a:r>
            <a:r>
              <a:rPr lang="en-US" baseline="0" dirty="0"/>
              <a:t> = 3 5 6 8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81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8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7656-FDFC-4031-8956-D80DB48A48EA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47D-C170-4AE9-B97B-203A573CCE3E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976E-00B5-4272-8B69-6D6706D9ED0B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1CF-276B-42FF-AAB9-B1C96D13B158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0026-9314-4F81-BEA0-58163FCAD832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AF57-BC0D-4205-AF84-46EC3B65653C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26A2-42D4-48C9-90A6-3B6C256F184E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4294-40E5-4C7D-9F69-EA7ECB1C9302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0A9C-6DDD-4432-8695-AE54ED864D82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50-BA69-49D3-9ED2-88D8C5758342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D1A4-CFA4-4E8D-A8DC-314D187D2097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DF0B0E-94CE-41CB-AF86-352E6C0850AB}" type="datetime1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B-Tree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Michael Tsai</a:t>
            </a:r>
          </a:p>
          <a:p>
            <a:r>
              <a:rPr lang="en-US" altLang="zh-TW" dirty="0"/>
              <a:t>2019/05/28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76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B-Tree Height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87" y="1709928"/>
            <a:ext cx="3541858" cy="2265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75" y="4740333"/>
            <a:ext cx="2696595" cy="1295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5410399"/>
            <a:ext cx="2463800" cy="46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2080" y="5295232"/>
            <a:ext cx="2736304" cy="70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DISK-READ(x) : </a:t>
            </a:r>
            <a:br>
              <a:rPr lang="en-US" dirty="0"/>
            </a:br>
            <a:r>
              <a:rPr lang="en-US" dirty="0"/>
              <a:t>if x is not in memory, then we require this before accessing x.</a:t>
            </a:r>
            <a:br>
              <a:rPr lang="en-US" dirty="0"/>
            </a:br>
            <a:r>
              <a:rPr lang="en-US" dirty="0"/>
              <a:t>“no-op” if </a:t>
            </a:r>
            <a:r>
              <a:rPr lang="en-US" i="1" dirty="0"/>
              <a:t>x</a:t>
            </a:r>
            <a:r>
              <a:rPr lang="en-US" dirty="0"/>
              <a:t> is already in the memory.</a:t>
            </a:r>
          </a:p>
          <a:p>
            <a:r>
              <a:rPr lang="en-US" dirty="0"/>
              <a:t>DISK-WRITE(x):</a:t>
            </a:r>
            <a:br>
              <a:rPr lang="en-US" dirty="0"/>
            </a:br>
            <a:r>
              <a:rPr lang="en-US" dirty="0"/>
              <a:t>this is required for putting any changes of x back to the disk.</a:t>
            </a:r>
          </a:p>
          <a:p>
            <a:r>
              <a:rPr lang="en-US" dirty="0"/>
              <a:t>Root is always stored in the memory</a:t>
            </a:r>
          </a:p>
          <a:p>
            <a:r>
              <a:rPr lang="en-US" dirty="0"/>
              <a:t>Typical work flow: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 = pointer to an object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DISK-READ(x)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(operations to modify x)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DISK-WRITE(x)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Operations to access x (but no modifications)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B-Tree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9204"/>
            <a:ext cx="5772850" cy="3951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53353" y="2100028"/>
            <a:ext cx="284501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Return value: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x,i</a:t>
            </a:r>
            <a:r>
              <a:rPr lang="en-US" sz="2400" dirty="0"/>
              <a:t>): key k is found at</a:t>
            </a:r>
            <a:br>
              <a:rPr lang="en-US" sz="2400" dirty="0"/>
            </a:br>
            <a:r>
              <a:rPr lang="en-US" sz="2400" dirty="0"/>
              <a:t>node </a:t>
            </a:r>
            <a:r>
              <a:rPr lang="en-US" sz="2400" b="1" i="1" dirty="0"/>
              <a:t>x</a:t>
            </a:r>
            <a:r>
              <a:rPr lang="en-US" sz="2400" dirty="0"/>
              <a:t>’s </a:t>
            </a:r>
            <a:r>
              <a:rPr lang="en-US" sz="2400" b="1" i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3353" y="716809"/>
            <a:ext cx="32111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Input:</a:t>
            </a:r>
            <a:br>
              <a:rPr lang="en-US" sz="2400" dirty="0"/>
            </a:br>
            <a:r>
              <a:rPr lang="en-US" sz="2400" dirty="0"/>
              <a:t>x: search from this node</a:t>
            </a:r>
            <a:br>
              <a:rPr lang="en-US" sz="2400" dirty="0"/>
            </a:br>
            <a:r>
              <a:rPr lang="en-US" sz="2400" dirty="0"/>
              <a:t>k: key to be searched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6136" y="3864864"/>
            <a:ext cx="316274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CPU time: </a:t>
            </a:r>
            <a:br>
              <a:rPr lang="en-US" sz="2800" dirty="0"/>
            </a:br>
            <a:r>
              <a:rPr lang="en-US" sz="2800" dirty="0"/>
              <a:t>Disk I/O: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259" y="3977714"/>
            <a:ext cx="1429601" cy="336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934" y="4401874"/>
            <a:ext cx="1261690" cy="3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6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empty B-Tree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6832"/>
            <a:ext cx="4430892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0072" y="2276872"/>
            <a:ext cx="360077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Allocate-Node() is a O(1</a:t>
            </a:r>
            <a:r>
              <a:rPr lang="en-US" sz="2400"/>
              <a:t>) operation </a:t>
            </a:r>
            <a:r>
              <a:rPr lang="en-US" sz="2400" dirty="0"/>
              <a:t>to allocate a disk page to store </a:t>
            </a:r>
            <a:r>
              <a:rPr lang="en-US" sz="2400"/>
              <a:t>a new </a:t>
            </a:r>
            <a:r>
              <a:rPr lang="en-US" sz="2400" dirty="0"/>
              <a:t>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3771037"/>
            <a:ext cx="238924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CPU time: O(1)</a:t>
            </a:r>
            <a:br>
              <a:rPr lang="en-US" sz="2800" dirty="0"/>
            </a:br>
            <a:r>
              <a:rPr lang="en-US" sz="2800" dirty="0"/>
              <a:t>Disk I/O: O(1)</a:t>
            </a:r>
          </a:p>
        </p:txBody>
      </p:sp>
    </p:spTree>
    <p:extLst>
      <p:ext uri="{BB962C8B-B14F-4D97-AF65-F5344CB8AC3E}">
        <p14:creationId xmlns:p14="http://schemas.microsoft.com/office/powerpoint/2010/main" val="21136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Insertion: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282"/>
            <a:ext cx="8412480" cy="5413717"/>
          </a:xfrm>
        </p:spPr>
        <p:txBody>
          <a:bodyPr>
            <a:normAutofit/>
          </a:bodyPr>
          <a:lstStyle/>
          <a:p>
            <a:r>
              <a:rPr lang="en-US" dirty="0"/>
              <a:t>Cannot simply create a new leaf node and insert it:</a:t>
            </a:r>
            <a:br>
              <a:rPr lang="en-US" dirty="0"/>
            </a:br>
            <a:r>
              <a:rPr lang="en-US" dirty="0"/>
              <a:t>this will violate the B-tree definitions</a:t>
            </a:r>
          </a:p>
          <a:p>
            <a:r>
              <a:rPr lang="en-US" dirty="0"/>
              <a:t>Sol: insert into an existing leaf node</a:t>
            </a:r>
          </a:p>
          <a:p>
            <a:r>
              <a:rPr lang="en-US" dirty="0"/>
              <a:t>Problem: what if that leaf node is already </a:t>
            </a:r>
            <a:r>
              <a:rPr lang="en-US" b="1" dirty="0"/>
              <a:t>FULL</a:t>
            </a:r>
            <a:r>
              <a:rPr lang="en-US" dirty="0"/>
              <a:t>?</a:t>
            </a:r>
          </a:p>
          <a:p>
            <a:r>
              <a:rPr lang="en-US" dirty="0"/>
              <a:t>FULL: having 2t-1 keys and 2t children</a:t>
            </a:r>
          </a:p>
          <a:p>
            <a:r>
              <a:rPr lang="en-US" dirty="0"/>
              <a:t>Sol: </a:t>
            </a:r>
            <a:r>
              <a:rPr lang="en-US" b="1" dirty="0"/>
              <a:t>split</a:t>
            </a:r>
            <a:r>
              <a:rPr lang="en-US" dirty="0"/>
              <a:t> a full node y around its </a:t>
            </a:r>
            <a:r>
              <a:rPr lang="en-US" b="1" dirty="0"/>
              <a:t>median key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Then move                           up to </a:t>
            </a:r>
            <a:r>
              <a:rPr lang="en-US" i="1" dirty="0"/>
              <a:t>y</a:t>
            </a:r>
            <a:r>
              <a:rPr lang="en-US" dirty="0"/>
              <a:t>’s parent node.</a:t>
            </a:r>
          </a:p>
          <a:p>
            <a:r>
              <a:rPr lang="en-US" dirty="0"/>
              <a:t>What if </a:t>
            </a:r>
            <a:r>
              <a:rPr lang="en-US" i="1" dirty="0"/>
              <a:t>y</a:t>
            </a:r>
            <a:r>
              <a:rPr lang="en-US" dirty="0"/>
              <a:t>’s parent is also full?  We split it too</a:t>
            </a:r>
          </a:p>
          <a:p>
            <a:r>
              <a:rPr lang="en-US" dirty="0"/>
              <a:t>Workflow: Start from root (search), split all traversed full nodes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015" y="3629301"/>
            <a:ext cx="978305" cy="350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5" y="4373893"/>
            <a:ext cx="8675825" cy="259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842569"/>
            <a:ext cx="272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</a:t>
            </a:r>
            <a:r>
              <a:rPr lang="en-US"/>
              <a:t>keys smaller than median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4843371"/>
            <a:ext cx="25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</a:t>
            </a:r>
            <a:r>
              <a:rPr lang="en-US"/>
              <a:t>keys larger </a:t>
            </a:r>
            <a:r>
              <a:rPr lang="en-US" dirty="0"/>
              <a:t>than median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13" y="5357282"/>
            <a:ext cx="978305" cy="3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Insertion: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5617"/>
          <a:stretch/>
        </p:blipFill>
        <p:spPr>
          <a:xfrm>
            <a:off x="0" y="1412340"/>
            <a:ext cx="3600400" cy="3959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1516" t="232" r="2334" b="-232"/>
          <a:stretch/>
        </p:blipFill>
        <p:spPr>
          <a:xfrm>
            <a:off x="4572000" y="1592830"/>
            <a:ext cx="4522132" cy="3705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00400" y="2636912"/>
            <a:ext cx="827584" cy="80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555" y="5356430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t=4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5486" y="5373599"/>
            <a:ext cx="1102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2t-1=7</a:t>
            </a:r>
          </a:p>
        </p:txBody>
      </p:sp>
    </p:spTree>
    <p:extLst>
      <p:ext uri="{BB962C8B-B14F-4D97-AF65-F5344CB8AC3E}">
        <p14:creationId xmlns:p14="http://schemas.microsoft.com/office/powerpoint/2010/main" val="53470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B-Tree: Split Full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3" y="1708327"/>
            <a:ext cx="4172180" cy="4240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97" y="4005064"/>
            <a:ext cx="4236491" cy="26847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4317" y="1708327"/>
            <a:ext cx="38664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Split node </a:t>
            </a:r>
            <a:r>
              <a:rPr lang="en-US" sz="2400" b="1" dirty="0"/>
              <a:t>x</a:t>
            </a:r>
            <a:r>
              <a:rPr lang="en-US" sz="2400" dirty="0"/>
              <a:t>’s </a:t>
            </a:r>
            <a:r>
              <a:rPr lang="en-US" sz="2400" b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child, </a:t>
            </a:r>
            <a:br>
              <a:rPr lang="en-US" sz="2400" dirty="0"/>
            </a:br>
            <a:r>
              <a:rPr lang="en-US" sz="2400" dirty="0"/>
              <a:t>which is full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4317" y="2784890"/>
            <a:ext cx="238924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CPU time: O(t)</a:t>
            </a:r>
            <a:br>
              <a:rPr lang="en-US" sz="2800" dirty="0"/>
            </a:br>
            <a:r>
              <a:rPr lang="en-US" sz="2800" dirty="0"/>
              <a:t>Disk I/O: O(1)</a:t>
            </a:r>
          </a:p>
        </p:txBody>
      </p:sp>
    </p:spTree>
    <p:extLst>
      <p:ext uri="{BB962C8B-B14F-4D97-AF65-F5344CB8AC3E}">
        <p14:creationId xmlns:p14="http://schemas.microsoft.com/office/powerpoint/2010/main" val="78263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B-Tree: Split the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535832"/>
          </a:xfrm>
        </p:spPr>
        <p:txBody>
          <a:bodyPr>
            <a:normAutofit/>
          </a:bodyPr>
          <a:lstStyle/>
          <a:p>
            <a:r>
              <a:rPr lang="en-US" b="1" dirty="0"/>
              <a:t>Splitting the root</a:t>
            </a:r>
            <a:r>
              <a:rPr lang="en-US" dirty="0"/>
              <a:t> is the </a:t>
            </a:r>
            <a:r>
              <a:rPr lang="en-US" b="1" dirty="0"/>
              <a:t>only</a:t>
            </a:r>
            <a:r>
              <a:rPr lang="en-US" dirty="0"/>
              <a:t> way to increase the height of a B-tree</a:t>
            </a:r>
          </a:p>
          <a:p>
            <a:r>
              <a:rPr lang="en-US" dirty="0"/>
              <a:t>Height is increased at the top, not at the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6008"/>
            <a:ext cx="3347361" cy="2553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359984"/>
            <a:ext cx="4100723" cy="33851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8432" y="2074332"/>
            <a:ext cx="827584" cy="80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B-Tree: Split the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80"/>
          </a:xfrm>
        </p:spPr>
        <p:txBody>
          <a:bodyPr/>
          <a:lstStyle/>
          <a:p>
            <a:r>
              <a:rPr lang="en-US" dirty="0"/>
              <a:t>Please review the pseudo code below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34" y="2060848"/>
            <a:ext cx="5660013" cy="42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99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Balanced </a:t>
            </a:r>
            <a:r>
              <a:rPr lang="en-US" dirty="0"/>
              <a:t>search tree</a:t>
            </a:r>
          </a:p>
          <a:p>
            <a:r>
              <a:rPr lang="en-US" dirty="0"/>
              <a:t>Very large “branching factor”</a:t>
            </a:r>
          </a:p>
          <a:p>
            <a:r>
              <a:rPr lang="en-US" dirty="0"/>
              <a:t>Height = O(log n), but much less than that of RB tree</a:t>
            </a:r>
          </a:p>
          <a:p>
            <a:endParaRPr lang="en-US" dirty="0"/>
          </a:p>
          <a:p>
            <a:r>
              <a:rPr lang="en-US" dirty="0"/>
              <a:t>Usage:</a:t>
            </a:r>
            <a:br>
              <a:rPr lang="en-US" dirty="0"/>
            </a:br>
            <a:r>
              <a:rPr lang="en-US" b="1" dirty="0"/>
              <a:t>Large amount of data </a:t>
            </a:r>
            <a:r>
              <a:rPr lang="en-US" dirty="0"/>
              <a:t>to be stored --</a:t>
            </a:r>
            <a:br>
              <a:rPr lang="en-US" dirty="0"/>
            </a:br>
            <a:r>
              <a:rPr lang="en-US" dirty="0"/>
              <a:t>Partially in memory, and partially in secondary storage </a:t>
            </a:r>
            <a:br>
              <a:rPr lang="en-US" dirty="0"/>
            </a:br>
            <a:r>
              <a:rPr lang="en-US" dirty="0"/>
              <a:t>(e.g., hard drive)</a:t>
            </a:r>
          </a:p>
          <a:p>
            <a:r>
              <a:rPr lang="en-US" dirty="0"/>
              <a:t>Goal: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Minimizing disk I/O operation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Minimizing CPU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1" y="1002047"/>
            <a:ext cx="4546848" cy="5102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406"/>
            <a:ext cx="8229600" cy="990600"/>
          </a:xfrm>
        </p:spPr>
        <p:txBody>
          <a:bodyPr/>
          <a:lstStyle/>
          <a:p>
            <a:r>
              <a:rPr lang="en-US" dirty="0"/>
              <a:t>B-Tree </a:t>
            </a:r>
            <a:r>
              <a:rPr lang="en-US" dirty="0" err="1"/>
              <a:t>Insertion:pseudo</a:t>
            </a:r>
            <a:r>
              <a:rPr lang="en-US" dirty="0"/>
              <a:t>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86507" y="1679503"/>
            <a:ext cx="3456384" cy="1873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2579" y="2039543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x is a leaf, insert k at the right location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86506" y="3553219"/>
            <a:ext cx="4176465" cy="10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0349" y="332238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If x is not a leaf, then..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43258" y="4005064"/>
            <a:ext cx="332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right child node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6506" y="4590715"/>
            <a:ext cx="4176465" cy="112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77482" y="4625460"/>
            <a:ext cx="332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child node is full,</a:t>
            </a:r>
            <a:br>
              <a:rPr lang="en-US" sz="2400" dirty="0"/>
            </a:br>
            <a:r>
              <a:rPr lang="en-US" sz="2400" dirty="0"/>
              <a:t>first split it! (its median key will come back to this node)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074" y="6283628"/>
            <a:ext cx="6483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Finally, recursive call to continue to the child node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6505" y="5707797"/>
            <a:ext cx="4176465" cy="285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08" y="1338072"/>
            <a:ext cx="4546848" cy="5102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406"/>
            <a:ext cx="8229600" cy="990600"/>
          </a:xfrm>
        </p:spPr>
        <p:txBody>
          <a:bodyPr/>
          <a:lstStyle/>
          <a:p>
            <a:r>
              <a:rPr lang="en-US" dirty="0"/>
              <a:t>B-Tree Insertion: running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98" y="1268006"/>
            <a:ext cx="4452188" cy="33338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1560" y="5064659"/>
            <a:ext cx="316274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CPU time: </a:t>
            </a:r>
            <a:br>
              <a:rPr lang="en-US" sz="2800" dirty="0"/>
            </a:br>
            <a:r>
              <a:rPr lang="en-US" sz="2800" dirty="0"/>
              <a:t>Disk I/O: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683" y="5177509"/>
            <a:ext cx="1429601" cy="3369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358" y="5601669"/>
            <a:ext cx="1261690" cy="3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9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 (Real)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18.3 Deleting a key from a B-tree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67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27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Storage Speed / Capacity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25333"/>
              </p:ext>
            </p:extLst>
          </p:nvPr>
        </p:nvGraphicFramePr>
        <p:xfrm>
          <a:off x="179512" y="1517670"/>
          <a:ext cx="8640960" cy="522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26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Read</a:t>
                      </a:r>
                      <a:r>
                        <a:rPr lang="en-US" sz="2800" baseline="0" dirty="0"/>
                        <a:t> speed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Capacity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6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Hard</a:t>
                      </a:r>
                      <a:r>
                        <a:rPr lang="en-US" sz="2800" baseline="0" dirty="0"/>
                        <a:t> Drive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Typically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~100</a:t>
                      </a:r>
                      <a:r>
                        <a:rPr lang="en-US" sz="2800" baseline="0" dirty="0"/>
                        <a:t> MB/s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Up to 10 TB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6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~500 MB/s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Up</a:t>
                      </a:r>
                      <a:r>
                        <a:rPr lang="en-US" sz="2800" baseline="0" dirty="0"/>
                        <a:t> to 1 TB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6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 MB/s (UHS-3)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10 MB/s</a:t>
                      </a:r>
                      <a:r>
                        <a:rPr lang="en-US" sz="2800" baseline="0" dirty="0"/>
                        <a:t> (</a:t>
                      </a:r>
                      <a:r>
                        <a:rPr lang="en-US" sz="2800" dirty="0"/>
                        <a:t>class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Up to 1 TB</a:t>
                      </a:r>
                    </a:p>
                    <a:p>
                      <a:pPr algn="ctr"/>
                      <a:r>
                        <a:rPr lang="en-US" sz="2800" dirty="0"/>
                        <a:t>(Typically 32</a:t>
                      </a:r>
                      <a:r>
                        <a:rPr lang="en-US" sz="2800" baseline="0" dirty="0"/>
                        <a:t> GB or 64 GB)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6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6400 MB/s (DDR3)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Desktop/laptop</a:t>
                      </a:r>
                      <a:r>
                        <a:rPr lang="en-US" sz="2800" baseline="0" dirty="0"/>
                        <a:t> has 4~16 GB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35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B-Tree (keys)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9" y="1695646"/>
            <a:ext cx="8888642" cy="309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2175822"/>
            <a:ext cx="246413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Internal node x </a:t>
            </a:r>
            <a:br>
              <a:rPr lang="en-US" sz="2800" dirty="0"/>
            </a:br>
            <a:r>
              <a:rPr lang="en-US" sz="2800" dirty="0"/>
              <a:t>has </a:t>
            </a:r>
            <a:r>
              <a:rPr lang="en-US" sz="2800" dirty="0" err="1"/>
              <a:t>x.n</a:t>
            </a:r>
            <a:r>
              <a:rPr lang="en-US" sz="2800" dirty="0"/>
              <a:t> keys (3)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4912126"/>
            <a:ext cx="330090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Internal node x </a:t>
            </a:r>
            <a:br>
              <a:rPr lang="en-US" sz="2800" dirty="0"/>
            </a:br>
            <a:r>
              <a:rPr lang="en-US" sz="2800" dirty="0"/>
              <a:t>has x.n+1 children (4)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816725"/>
            <a:ext cx="286148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Keys in x separate</a:t>
            </a:r>
            <a:br>
              <a:rPr lang="en-US" sz="2800" dirty="0"/>
            </a:br>
            <a:r>
              <a:rPr lang="en-US" sz="2800" dirty="0"/>
              <a:t>the ranges of keys</a:t>
            </a:r>
            <a:br>
              <a:rPr lang="en-US" sz="2800" dirty="0"/>
            </a:br>
            <a:r>
              <a:rPr lang="en-US" sz="2800" dirty="0"/>
              <a:t>in its sub trees.</a:t>
            </a:r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B-Tree (search)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9" y="2228744"/>
            <a:ext cx="8888642" cy="309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2708920"/>
            <a:ext cx="246413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Internal node x </a:t>
            </a:r>
            <a:br>
              <a:rPr lang="en-US" sz="2800" dirty="0"/>
            </a:br>
            <a:r>
              <a:rPr lang="en-US" sz="2800" dirty="0"/>
              <a:t>has </a:t>
            </a:r>
            <a:r>
              <a:rPr lang="en-US" sz="2800" dirty="0" err="1"/>
              <a:t>x.n</a:t>
            </a:r>
            <a:r>
              <a:rPr lang="en-US" sz="2800" dirty="0"/>
              <a:t> keys (3)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5445224"/>
            <a:ext cx="330090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Internal node x </a:t>
            </a:r>
            <a:br>
              <a:rPr lang="en-US" sz="2800" dirty="0"/>
            </a:br>
            <a:r>
              <a:rPr lang="en-US" sz="2800" dirty="0"/>
              <a:t>has x.n+1 children (4)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5349823"/>
            <a:ext cx="286148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Keys in x separate</a:t>
            </a:r>
            <a:br>
              <a:rPr lang="en-US" sz="2800" dirty="0"/>
            </a:br>
            <a:r>
              <a:rPr lang="en-US" sz="2800" dirty="0"/>
              <a:t>the ranges of keys</a:t>
            </a:r>
            <a:br>
              <a:rPr lang="en-US" sz="2800" dirty="0"/>
            </a:br>
            <a:r>
              <a:rPr lang="en-US" sz="2800" dirty="0"/>
              <a:t>in its sub trees.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7029" y="1754665"/>
            <a:ext cx="48763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1703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18194 0.213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4 0.21365 L 0.15833 0.468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realistic B-tree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073872" cy="4262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724" y="5555340"/>
            <a:ext cx="8002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Usually only a node’s keys/data is read from the disk at a time.</a:t>
            </a:r>
          </a:p>
          <a:p>
            <a:r>
              <a:rPr lang="en-US" sz="2400" dirty="0"/>
              <a:t>Root is always kept in the memory.</a:t>
            </a:r>
          </a:p>
        </p:txBody>
      </p:sp>
    </p:spTree>
    <p:extLst>
      <p:ext uri="{BB962C8B-B14F-4D97-AF65-F5344CB8AC3E}">
        <p14:creationId xmlns:p14="http://schemas.microsoft.com/office/powerpoint/2010/main" val="134832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Definition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B-Tree is a rooted tree</a:t>
            </a:r>
          </a:p>
          <a:p>
            <a:pPr>
              <a:lnSpc>
                <a:spcPct val="150000"/>
              </a:lnSpc>
            </a:pPr>
            <a:r>
              <a:rPr lang="en-US" dirty="0"/>
              <a:t>For each node </a:t>
            </a:r>
            <a:r>
              <a:rPr lang="en-US" i="1" dirty="0"/>
              <a:t>x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i="1" dirty="0" err="1"/>
              <a:t>x.n</a:t>
            </a:r>
            <a:r>
              <a:rPr lang="en-US" dirty="0"/>
              <a:t> is the number of keys in </a:t>
            </a:r>
            <a:r>
              <a:rPr lang="en-US" i="1" dirty="0"/>
              <a:t>x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Keys:</a:t>
            </a:r>
            <a:br>
              <a:rPr lang="en-US" dirty="0"/>
            </a:br>
            <a:r>
              <a:rPr lang="en-US" dirty="0"/>
              <a:t>are stored in </a:t>
            </a:r>
            <a:r>
              <a:rPr lang="en-US" b="1" dirty="0"/>
              <a:t>non-decreasing</a:t>
            </a:r>
            <a:r>
              <a:rPr lang="en-US" dirty="0"/>
              <a:t> order.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i="1" u="sng" dirty="0" err="1"/>
              <a:t>x.leaf</a:t>
            </a:r>
            <a:r>
              <a:rPr lang="en-US" u="sng" dirty="0"/>
              <a:t>, TRUE if </a:t>
            </a:r>
            <a:r>
              <a:rPr lang="en-US" i="1" u="sng" dirty="0"/>
              <a:t>x</a:t>
            </a:r>
            <a:r>
              <a:rPr lang="en-US" u="sng" dirty="0"/>
              <a:t> is a leaf and FALSE otherwise.</a:t>
            </a:r>
          </a:p>
          <a:p>
            <a:pPr>
              <a:lnSpc>
                <a:spcPct val="150000"/>
              </a:lnSpc>
            </a:pPr>
            <a:r>
              <a:rPr lang="en-US" dirty="0"/>
              <a:t>Each internal node </a:t>
            </a:r>
            <a:r>
              <a:rPr lang="en-US" i="1" dirty="0"/>
              <a:t>x </a:t>
            </a:r>
            <a:r>
              <a:rPr lang="en-US" dirty="0"/>
              <a:t>contains </a:t>
            </a:r>
            <a:r>
              <a:rPr lang="en-US" i="1" dirty="0"/>
              <a:t>x.n+1 </a:t>
            </a:r>
            <a:r>
              <a:rPr lang="en-US" dirty="0"/>
              <a:t>pointers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Leaves have these undefined.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31" y="3129838"/>
            <a:ext cx="3744416" cy="292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64" y="3934001"/>
            <a:ext cx="4468865" cy="288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663" y="5383745"/>
            <a:ext cx="3169289" cy="2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Definitions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/>
          <a:lstStyle/>
          <a:p>
            <a:r>
              <a:rPr lang="en-US" dirty="0"/>
              <a:t>The keys                    separate the ranges of keys stored in each </a:t>
            </a:r>
            <a:r>
              <a:rPr lang="en-US" dirty="0" err="1"/>
              <a:t>subtree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is any key stored in the </a:t>
            </a:r>
            <a:r>
              <a:rPr lang="en-US" dirty="0" err="1"/>
              <a:t>subtree</a:t>
            </a:r>
            <a:r>
              <a:rPr lang="en-US" dirty="0"/>
              <a:t> with root            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leaves have the same depth: the tree’s height </a:t>
            </a:r>
            <a:r>
              <a:rPr lang="en-US" i="1" dirty="0"/>
              <a:t>h.</a:t>
            </a:r>
          </a:p>
          <a:p>
            <a:r>
              <a:rPr lang="en-US" dirty="0"/>
              <a:t>Minimum degree of B-tree:</a:t>
            </a:r>
          </a:p>
          <a:p>
            <a:pPr lvl="1"/>
            <a:r>
              <a:rPr lang="en-US" sz="2400" dirty="0"/>
              <a:t>Every node other than root have at least </a:t>
            </a:r>
            <a:r>
              <a:rPr lang="en-US" sz="2400" i="1" dirty="0"/>
              <a:t>t-1</a:t>
            </a:r>
            <a:r>
              <a:rPr lang="en-US" sz="2400" dirty="0"/>
              <a:t> keys </a:t>
            </a:r>
            <a:br>
              <a:rPr lang="en-US" sz="2400" dirty="0"/>
            </a:br>
            <a:r>
              <a:rPr lang="en-US" sz="2400" dirty="0"/>
              <a:t>(thus t children)</a:t>
            </a:r>
          </a:p>
          <a:p>
            <a:pPr lvl="1"/>
            <a:r>
              <a:rPr lang="en-US" sz="2400" dirty="0"/>
              <a:t>Every node can have at most </a:t>
            </a:r>
            <a:r>
              <a:rPr lang="en-US" sz="2400" i="1" dirty="0"/>
              <a:t>2t-1</a:t>
            </a:r>
            <a:r>
              <a:rPr lang="en-US" sz="2400" dirty="0"/>
              <a:t> keys (thus 2t children)</a:t>
            </a:r>
            <a:br>
              <a:rPr lang="en-US" sz="2400" dirty="0"/>
            </a:br>
            <a:r>
              <a:rPr lang="en-US" sz="2400" dirty="0"/>
              <a:t>(In this case, this node is </a:t>
            </a:r>
            <a:r>
              <a:rPr lang="en-US" sz="2400" b="1" dirty="0"/>
              <a:t>full</a:t>
            </a:r>
            <a:r>
              <a:rPr lang="en-US" sz="2400" dirty="0"/>
              <a:t>)</a:t>
            </a:r>
            <a:endParaRPr lang="en-US" sz="24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97" y="2482672"/>
            <a:ext cx="541783" cy="220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57" y="2430235"/>
            <a:ext cx="223607" cy="275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426" y="1696010"/>
            <a:ext cx="792088" cy="278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04" y="3003991"/>
            <a:ext cx="8100392" cy="3346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4" y="4176184"/>
            <a:ext cx="792088" cy="2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262" y="3356992"/>
            <a:ext cx="9499550" cy="3501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B-Tree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7162800" cy="3120008"/>
          </a:xfrm>
        </p:spPr>
        <p:txBody>
          <a:bodyPr/>
          <a:lstStyle/>
          <a:p>
            <a:r>
              <a:rPr lang="en-US" dirty="0"/>
              <a:t>Proof: </a:t>
            </a:r>
            <a:br>
              <a:rPr lang="en-US" dirty="0"/>
            </a:br>
            <a:r>
              <a:rPr lang="en-US" dirty="0"/>
              <a:t>Consider the case</a:t>
            </a:r>
            <a:br>
              <a:rPr lang="en-US" dirty="0"/>
            </a:br>
            <a:r>
              <a:rPr lang="en-US" dirty="0"/>
              <a:t>with each node                                   having the least # of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24000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               , then for any </a:t>
            </a:r>
            <a:r>
              <a:rPr lang="en-US" sz="2800" i="1" dirty="0"/>
              <a:t>n</a:t>
            </a:r>
            <a:r>
              <a:rPr lang="en-US" sz="2800" dirty="0"/>
              <a:t>-key B-tree </a:t>
            </a:r>
            <a:r>
              <a:rPr lang="en-US" sz="2800" i="1" dirty="0"/>
              <a:t>T</a:t>
            </a:r>
            <a:r>
              <a:rPr lang="en-US" sz="2800" dirty="0"/>
              <a:t> of height </a:t>
            </a:r>
            <a:r>
              <a:rPr lang="en-US" sz="2800" i="1" dirty="0"/>
              <a:t>h</a:t>
            </a:r>
            <a:r>
              <a:rPr lang="en-US" sz="2800" dirty="0"/>
              <a:t> and minimum degree              ,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44" y="1640450"/>
            <a:ext cx="792088" cy="270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2119208"/>
            <a:ext cx="720080" cy="271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2119208"/>
            <a:ext cx="2794000" cy="939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04048" y="2042224"/>
            <a:ext cx="3149352" cy="109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6402" y="1457079"/>
            <a:ext cx="7870014" cy="1782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3270</TotalTime>
  <Words>478</Words>
  <Application>Microsoft Macintosh PowerPoint</Application>
  <PresentationFormat>On-screen Show (4:3)</PresentationFormat>
  <Paragraphs>147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Courier New</vt:lpstr>
      <vt:lpstr>清晰度</vt:lpstr>
      <vt:lpstr>B-Tree</vt:lpstr>
      <vt:lpstr>B-Tree Overview</vt:lpstr>
      <vt:lpstr>Typical Storage Speed / Capacity</vt:lpstr>
      <vt:lpstr>Typical B-Tree (keys)</vt:lpstr>
      <vt:lpstr>Typical B-Tree (search)</vt:lpstr>
      <vt:lpstr>A more realistic B-tree</vt:lpstr>
      <vt:lpstr>B-Tree Definition (1)</vt:lpstr>
      <vt:lpstr>B-Tree Definitions (2)</vt:lpstr>
      <vt:lpstr>Proof: B-Tree Height</vt:lpstr>
      <vt:lpstr>Proof: B-Tree Height</vt:lpstr>
      <vt:lpstr>Disk Operation</vt:lpstr>
      <vt:lpstr>Search in B-Tree</vt:lpstr>
      <vt:lpstr>Create an empty B-Tree</vt:lpstr>
      <vt:lpstr>B-Tree Insertion: Overview</vt:lpstr>
      <vt:lpstr>B-Tree Insertion: Overview</vt:lpstr>
      <vt:lpstr>B-Tree: Split Full Child</vt:lpstr>
      <vt:lpstr>B-Tree: Split the Root</vt:lpstr>
      <vt:lpstr>B-Tree: Split the Root</vt:lpstr>
      <vt:lpstr>Insertion Example</vt:lpstr>
      <vt:lpstr>B-Tree Insertion:pseudo code</vt:lpstr>
      <vt:lpstr>B-Tree Insertion: running time</vt:lpstr>
      <vt:lpstr>Reading Assignment (Real)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Hsin-Mu Tsai</dc:creator>
  <cp:lastModifiedBy>Hsin-Mu Tsai</cp:lastModifiedBy>
  <cp:revision>111</cp:revision>
  <cp:lastPrinted>2017-05-16T03:47:55Z</cp:lastPrinted>
  <dcterms:created xsi:type="dcterms:W3CDTF">2010-12-30T13:16:51Z</dcterms:created>
  <dcterms:modified xsi:type="dcterms:W3CDTF">2019-05-28T04:08:53Z</dcterms:modified>
</cp:coreProperties>
</file>