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91" r:id="rId3"/>
    <p:sldId id="258" r:id="rId4"/>
    <p:sldId id="298" r:id="rId5"/>
    <p:sldId id="299" r:id="rId6"/>
    <p:sldId id="297" r:id="rId7"/>
    <p:sldId id="300" r:id="rId8"/>
    <p:sldId id="301" r:id="rId9"/>
    <p:sldId id="302" r:id="rId10"/>
    <p:sldId id="296" r:id="rId11"/>
    <p:sldId id="303" r:id="rId12"/>
    <p:sldId id="283" r:id="rId13"/>
    <p:sldId id="305" r:id="rId14"/>
    <p:sldId id="304" r:id="rId15"/>
    <p:sldId id="259" r:id="rId16"/>
    <p:sldId id="306" r:id="rId17"/>
    <p:sldId id="307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 autoAdjust="0"/>
    <p:restoredTop sz="50000" autoAdjust="0"/>
  </p:normalViewPr>
  <p:slideViewPr>
    <p:cSldViewPr>
      <p:cViewPr varScale="1">
        <p:scale>
          <a:sx n="58" d="100"/>
          <a:sy n="58" d="100"/>
        </p:scale>
        <p:origin x="33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E500-8E8B-4AD5-8F6F-54FCC22D9D6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B30CF-95AA-46FA-9B20-BC5068F01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86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1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3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9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62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722B-E824-4686-A968-E7631BAEABC4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57E-2694-4F64-8D6B-7C8C6B516964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D449-B642-49AD-9045-BF4B89256B8D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48B-EB2A-462E-B0EE-FB1F214739AF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81AC-2D78-4924-A333-87982278587A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0C9-680E-47CE-AC9E-1215A8C701A1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1FF5-2412-4389-971E-5948FB18E957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FE8C-A5BF-4341-BF19-A254FE48701D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D44-07D4-46A9-AA5E-2B139CA4F2F1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4C0-C341-4C7C-9CF6-D0B89A55D2EE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C1CD-149C-487C-8717-AE7F8805198A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DBAF6B-D658-4F41-9FFF-A3F46617E9ED}" type="datetime1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Michael Tsai</a:t>
            </a:r>
          </a:p>
          <a:p>
            <a:r>
              <a:rPr lang="en-US" altLang="zh-TW"/>
              <a:t>2018/4/17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92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Complexity: Trial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139952" y="1412776"/>
                <a:ext cx="4546848" cy="5064224"/>
              </a:xfrm>
            </p:spPr>
            <p:txBody>
              <a:bodyPr>
                <a:normAutofit fontScale="92500"/>
              </a:bodyPr>
              <a:lstStyle/>
              <a:p>
                <a:r>
                  <a:rPr lang="zh-TW" altLang="en-US" dirty="0"/>
                  <a:t>所花的時間為</a:t>
                </a:r>
                <a:r>
                  <a:rPr lang="en-US" altLang="zh-TW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+2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⋅1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 charset="0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𝑆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 charset="0"/>
                      </a:rPr>
                      <m:t>h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𝑖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r>
                      <a:rPr lang="en-US" altLang="zh-TW" b="0" i="1" smtClean="0">
                        <a:latin typeface="Cambria Math"/>
                      </a:rPr>
                      <m:t>𝑆</m:t>
                    </m:r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 charset="0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+4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r>
                      <a:rPr lang="en-US" altLang="zh-TW" b="0" i="1" smtClean="0">
                        <a:latin typeface="Cambria Math"/>
                      </a:rPr>
                      <m:t>𝑆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𝑆</m:t>
                    </m:r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r>
                      <a:rPr lang="en-US" altLang="zh-TW" b="0" i="1" smtClean="0">
                        <a:latin typeface="Cambria Math" charset="0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+2+4+…+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𝑆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 charset="0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−2</m:t>
                    </m:r>
                  </m:oMath>
                </a14:m>
                <a:endParaRPr lang="en-US" altLang="zh-TW" b="0" dirty="0"/>
              </a:p>
              <a:p>
                <a:r>
                  <a:rPr lang="zh-TW" altLang="en-US" dirty="0"/>
                  <a:t>又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h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 charset="0"/>
                      </a:rPr>
                      <m:t>𝑂</m:t>
                    </m:r>
                    <m:r>
                      <a:rPr lang="en-US" altLang="zh-TW" b="0" i="1" smtClean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 charset="0"/>
                      </a:rPr>
                      <m:t>𝑂</m:t>
                    </m:r>
                    <m:r>
                      <a:rPr lang="en-US" altLang="zh-TW" b="0" i="1" smtClean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 charset="0"/>
                      </a:rPr>
                      <m:t>2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=</m:t>
                    </m:r>
                    <m:r>
                      <a:rPr lang="en-US" altLang="zh-TW" b="0" i="1" smtClean="0">
                        <a:latin typeface="Cambria Math" charset="0"/>
                      </a:rPr>
                      <m:t>𝑂</m:t>
                    </m:r>
                    <m:r>
                      <a:rPr lang="en-US" altLang="zh-TW" b="0" i="1" smtClean="0">
                        <a:latin typeface="Cambria Math" charset="0"/>
                      </a:rPr>
                      <m:t>(</m:t>
                    </m:r>
                    <m:r>
                      <a:rPr lang="en-US" altLang="zh-TW" b="0" i="1" smtClean="0">
                        <a:latin typeface="Cambria Math" charset="0"/>
                      </a:rPr>
                      <m:t>𝑛</m:t>
                    </m:r>
                    <m:r>
                      <a:rPr lang="en-US" altLang="zh-TW" b="0" i="1" smtClean="0">
                        <a:latin typeface="Cambria Math" charset="0"/>
                      </a:rPr>
                      <m:t>)−</m:t>
                    </m:r>
                    <m:r>
                      <a:rPr lang="en-US" altLang="zh-TW" b="0" i="1" smtClean="0">
                        <a:latin typeface="Cambria Math" charset="0"/>
                      </a:rPr>
                      <m:t>𝑂</m:t>
                    </m:r>
                    <m:r>
                      <a:rPr lang="en-US" altLang="zh-TW" b="0" i="1" smtClean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 charset="0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9952" y="1412776"/>
                <a:ext cx="4546848" cy="5064224"/>
              </a:xfrm>
              <a:blipFill rotWithShape="0">
                <a:blip r:embed="rId3"/>
                <a:stretch>
                  <a:fillRect l="-938"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321988" y="482502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34283" y="482502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478499" y="365936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862048" y="36724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165219" y="2415013"/>
            <a:ext cx="416909" cy="369332"/>
            <a:chOff x="2638463" y="3552793"/>
            <a:chExt cx="416909" cy="369332"/>
          </a:xfrm>
        </p:grpSpPr>
        <p:sp>
          <p:nvSpPr>
            <p:cNvPr id="10" name="橢圓 9"/>
            <p:cNvSpPr/>
            <p:nvPr/>
          </p:nvSpPr>
          <p:spPr>
            <a:xfrm>
              <a:off x="2695332" y="3552793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38463" y="35527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橢圓 11"/>
          <p:cNvSpPr/>
          <p:nvPr/>
        </p:nvSpPr>
        <p:spPr>
          <a:xfrm>
            <a:off x="3198794" y="365126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657245" y="3031701"/>
            <a:ext cx="416909" cy="369332"/>
            <a:chOff x="2638463" y="3552793"/>
            <a:chExt cx="416909" cy="369332"/>
          </a:xfrm>
        </p:grpSpPr>
        <p:sp>
          <p:nvSpPr>
            <p:cNvPr id="14" name="橢圓 13"/>
            <p:cNvSpPr/>
            <p:nvPr/>
          </p:nvSpPr>
          <p:spPr>
            <a:xfrm>
              <a:off x="2695332" y="3552793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38463" y="35527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橢圓 15"/>
          <p:cNvSpPr/>
          <p:nvPr/>
        </p:nvSpPr>
        <p:spPr>
          <a:xfrm>
            <a:off x="1682028" y="30409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7" name="橢圓 16"/>
          <p:cNvSpPr/>
          <p:nvPr/>
        </p:nvSpPr>
        <p:spPr>
          <a:xfrm>
            <a:off x="1053911" y="36724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5725" y="237675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0971" y="301553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-5054" y="360089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054" y="481573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l=h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82662" y="436162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222088" y="436162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24" name="Picture 2" descr="http://openclipart.org/image/100px/svg_to_png/91759/disag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7380312" y="570621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48153" y="5605976"/>
            <a:ext cx="272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see a different proof on p.159 of </a:t>
            </a:r>
            <a:r>
              <a:rPr lang="en-US" dirty="0" err="1"/>
              <a:t>Cormen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r>
              <a:rPr lang="en-US" dirty="0"/>
              <a:t>: use a heap to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72" y="2060848"/>
            <a:ext cx="6275040" cy="342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05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Heapsort</a:t>
            </a:r>
            <a:r>
              <a:rPr lang="en-US" altLang="zh-TW" dirty="0"/>
              <a:t>: use a heap to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Use Build-Max-Heap to build a max-heap.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Exchange the root node (maximum element) with the last node.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Heapify</a:t>
            </a:r>
            <a:r>
              <a:rPr lang="en-US" altLang="zh-TW" dirty="0"/>
              <a:t> again to maintain the max-heap property.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Repeat the above until the heap is empty.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5" y="4191875"/>
            <a:ext cx="4522778" cy="246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884854" y="6292334"/>
            <a:ext cx="29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See </a:t>
            </a:r>
            <a:r>
              <a:rPr lang="en-US" altLang="zh-TW" dirty="0" err="1"/>
              <a:t>Cormen</a:t>
            </a:r>
            <a:r>
              <a:rPr lang="en-US" altLang="zh-TW" dirty="0"/>
              <a:t> p.161 </a:t>
            </a:r>
            <a:r>
              <a:rPr lang="en-US" altLang="zh-TW"/>
              <a:t>Figure 6.4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125957" y="2060848"/>
                <a:ext cx="778803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𝑂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957" y="2060848"/>
                <a:ext cx="77880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890989" y="3669002"/>
                <a:ext cx="2027542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charset="0"/>
                        </a:rPr>
                        <m:t>𝑂</m:t>
                      </m:r>
                      <m:r>
                        <a:rPr lang="en-US" altLang="zh-TW" sz="2000" b="0" i="1" smtClean="0">
                          <a:latin typeface="Cambria Math" charset="0"/>
                        </a:rPr>
                        <m:t>(</m:t>
                      </m:r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</m:func>
                      <m:r>
                        <a:rPr lang="en-US" altLang="zh-TW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989" y="3669002"/>
                <a:ext cx="202754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788227" y="5121785"/>
                <a:ext cx="1952201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2000" b="0" dirty="0"/>
                  <a:t>Total: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𝑂</m:t>
                    </m:r>
                    <m:r>
                      <a:rPr lang="en-US" altLang="zh-TW" sz="2000" b="0" i="1" smtClean="0">
                        <a:latin typeface="Cambria Math"/>
                      </a:rPr>
                      <m:t>(</m:t>
                    </m:r>
                    <m:r>
                      <a:rPr lang="en-US" altLang="zh-TW" sz="2000" b="0" i="1" smtClean="0">
                        <a:latin typeface="Cambria Math" charset="0"/>
                      </a:rPr>
                      <m:t>𝑛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227" y="5121785"/>
                <a:ext cx="195220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2778" t="-285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07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比較四大金剛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3861048"/>
            <a:ext cx="8363272" cy="2808312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Insertion sort: quick with small input size n. (small constant)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Quick sort: Best average performance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(fairly small constant)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Merge sort: Best worst-case performance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Heap sort: Good worst-case performance, no additional space needed!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Real-world strategy: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a hybrid of insertion sort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+ others. Use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input 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to determine the algorithm to use.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411614"/>
                  </p:ext>
                </p:extLst>
              </p:nvPr>
            </p:nvGraphicFramePr>
            <p:xfrm>
              <a:off x="1691680" y="1524000"/>
              <a:ext cx="684076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01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1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01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019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Worst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Average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Additional Space?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Insertion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Merge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O(n)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Quick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O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O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Heap</a:t>
                          </a:r>
                          <a:r>
                            <a:rPr lang="en-US" altLang="zh-TW" baseline="0" dirty="0"/>
                            <a:t> sort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411614"/>
                  </p:ext>
                </p:extLst>
              </p:nvPr>
            </p:nvGraphicFramePr>
            <p:xfrm>
              <a:off x="1691680" y="1524000"/>
              <a:ext cx="684076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0190"/>
                    <a:gridCol w="1710190"/>
                    <a:gridCol w="1710190"/>
                    <a:gridCol w="171019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Worst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Average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Additional Space?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Insertion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56" t="-180328" r="-20106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1" t="-180328" r="-10178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Merge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56" t="-280328" r="-20106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1" t="-280328" r="-10178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O(n)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Quick sort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56" t="-380328" r="-20106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1" t="-380328" r="-10178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Heap</a:t>
                          </a:r>
                          <a:r>
                            <a:rPr lang="en-US" altLang="zh-TW" baseline="0" dirty="0" smtClean="0"/>
                            <a:t> sort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56" t="-480328" r="-20106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1" t="-480328" r="-10178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57200" y="3001109"/>
            <a:ext cx="11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Covered today!</a:t>
            </a:r>
          </a:p>
        </p:txBody>
      </p:sp>
    </p:spTree>
    <p:extLst>
      <p:ext uri="{BB962C8B-B14F-4D97-AF65-F5344CB8AC3E}">
        <p14:creationId xmlns:p14="http://schemas.microsoft.com/office/powerpoint/2010/main" val="20214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/>
          <a:lstStyle/>
          <a:p>
            <a:r>
              <a:rPr lang="en-US" dirty="0"/>
              <a:t>A priority queue is a data structure for maintaining a set S of elements, each with an associated value called a key. </a:t>
            </a:r>
          </a:p>
          <a:p>
            <a:r>
              <a:rPr lang="en-US" dirty="0"/>
              <a:t>It supports:</a:t>
            </a:r>
          </a:p>
          <a:p>
            <a:r>
              <a:rPr lang="en-US" dirty="0"/>
              <a:t>Insert(</a:t>
            </a:r>
            <a:r>
              <a:rPr lang="en-US" dirty="0" err="1"/>
              <a:t>S,x</a:t>
            </a:r>
            <a:r>
              <a:rPr lang="en-US" dirty="0"/>
              <a:t>) inserts the element x into the set S.</a:t>
            </a:r>
          </a:p>
          <a:p>
            <a:r>
              <a:rPr lang="en-US" dirty="0"/>
              <a:t>Maximum(S): returns the element of S with the largest key.</a:t>
            </a:r>
          </a:p>
          <a:p>
            <a:r>
              <a:rPr lang="en-US" dirty="0"/>
              <a:t>Extract-Max(S): removes and returns the element of S with the largest key</a:t>
            </a:r>
          </a:p>
          <a:p>
            <a:r>
              <a:rPr lang="en-US" dirty="0"/>
              <a:t>Increase-Key(</a:t>
            </a:r>
            <a:r>
              <a:rPr lang="en-US" dirty="0" err="1"/>
              <a:t>S,x,k</a:t>
            </a:r>
            <a:r>
              <a:rPr lang="en-US" dirty="0"/>
              <a:t>) increases the value of element x’s key to the new value k, which is at least as large as x’s current key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Rounded Rectangle 4"/>
          <p:cNvSpPr/>
          <p:nvPr/>
        </p:nvSpPr>
        <p:spPr>
          <a:xfrm>
            <a:off x="582216" y="3501008"/>
            <a:ext cx="8104584" cy="129614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27984" y="4407495"/>
            <a:ext cx="45321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We already know how to </a:t>
            </a:r>
            <a:r>
              <a:rPr lang="en-US" sz="2400"/>
              <a:t>do these!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5949280"/>
            <a:ext cx="6242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p. 164 on </a:t>
            </a:r>
            <a:r>
              <a:rPr lang="en-US" dirty="0" err="1"/>
              <a:t>Cormen</a:t>
            </a:r>
            <a:r>
              <a:rPr lang="en-US" dirty="0"/>
              <a:t> for the implementation of Increase-Key().</a:t>
            </a:r>
            <a:br>
              <a:rPr lang="en-US" dirty="0"/>
            </a:br>
            <a:r>
              <a:rPr lang="en-US"/>
              <a:t>(very similar to insert)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3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Inserting a new 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876800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1. Add the new element after the last leaf (it is always a complete binary tree)</a:t>
            </a:r>
          </a:p>
          <a:p>
            <a:r>
              <a:rPr lang="en-US" altLang="zh-TW" dirty="0"/>
              <a:t>2. Compare the value of the element with its parent’s value. If it violates the max-heap property, then exchange the two then repeat 2. again.</a:t>
            </a:r>
          </a:p>
          <a:p>
            <a:r>
              <a:rPr lang="en-US" altLang="zh-TW" dirty="0"/>
              <a:t>Time complexity?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789879" y="202414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82714" y="313374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006730" y="310820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40097" y="395408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8"/>
          <p:cNvCxnSpPr>
            <a:stCxn id="5" idx="3"/>
            <a:endCxn id="6" idx="7"/>
          </p:cNvCxnSpPr>
          <p:nvPr/>
        </p:nvCxnSpPr>
        <p:spPr>
          <a:xfrm flipH="1">
            <a:off x="6391703" y="2237672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3"/>
            <a:endCxn id="8" idx="7"/>
          </p:cNvCxnSpPr>
          <p:nvPr/>
        </p:nvCxnSpPr>
        <p:spPr>
          <a:xfrm flipH="1">
            <a:off x="5249086" y="3347273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7" idx="1"/>
          </p:cNvCxnSpPr>
          <p:nvPr/>
        </p:nvCxnSpPr>
        <p:spPr>
          <a:xfrm>
            <a:off x="6998868" y="2237672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5"/>
            <a:endCxn id="13" idx="0"/>
          </p:cNvCxnSpPr>
          <p:nvPr/>
        </p:nvCxnSpPr>
        <p:spPr>
          <a:xfrm flipH="1">
            <a:off x="6341655" y="3347273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219232" y="391744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7455477" y="401439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直線接點 14"/>
          <p:cNvCxnSpPr>
            <a:stCxn id="7" idx="4"/>
            <a:endCxn id="14" idx="0"/>
          </p:cNvCxnSpPr>
          <p:nvPr/>
        </p:nvCxnSpPr>
        <p:spPr>
          <a:xfrm flipH="1">
            <a:off x="7577900" y="3358368"/>
            <a:ext cx="551253" cy="6560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047993" y="19049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27560" y="304861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326344" y="385786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504818" y="385705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39299" y="3954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295809" y="30486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8560340" y="402003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直線接點 22"/>
          <p:cNvCxnSpPr>
            <a:stCxn id="7" idx="5"/>
            <a:endCxn id="22" idx="1"/>
          </p:cNvCxnSpPr>
          <p:nvPr/>
        </p:nvCxnSpPr>
        <p:spPr>
          <a:xfrm>
            <a:off x="8215719" y="3321732"/>
            <a:ext cx="380478" cy="7349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796133" y="3941148"/>
            <a:ext cx="4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27" name="圓角矩形圖說文字 26"/>
          <p:cNvSpPr/>
          <p:nvPr/>
        </p:nvSpPr>
        <p:spPr>
          <a:xfrm>
            <a:off x="5634737" y="4725144"/>
            <a:ext cx="2961460" cy="1224136"/>
          </a:xfrm>
          <a:prstGeom prst="wedgeRoundRectCallout">
            <a:avLst>
              <a:gd name="adj1" fmla="val 18592"/>
              <a:gd name="adj2" fmla="val -834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Need to compare with 6?</a:t>
            </a:r>
          </a:p>
          <a:p>
            <a:pPr algn="ctr"/>
            <a:r>
              <a:rPr lang="en-US" altLang="zh-TW" dirty="0"/>
              <a:t>No! Because 6’s parent is already larger. Therefore 20 will be even larger.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350066" y="5733703"/>
                <a:ext cx="1349985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𝑂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66" y="5733703"/>
                <a:ext cx="1349985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889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" descr="http://openclipart.org/image/100px/svg_to_png/91759/disag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912022" y="557167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86838E-6 L -0.05955 -0.122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-613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763 L 0.06788 0.14133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5 -0.1226 L -0.1934 -0.2903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8397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0.00648 L 0.13038 0.18066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8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6" grpId="0"/>
      <p:bldP spid="16" grpId="1"/>
      <p:bldP spid="17" grpId="0"/>
      <p:bldP spid="18" grpId="0"/>
      <p:bldP spid="19" grpId="0"/>
      <p:bldP spid="20" grpId="0"/>
      <p:bldP spid="21" grpId="0"/>
      <p:bldP spid="21" grpId="1"/>
      <p:bldP spid="22" grpId="0" uiExpand="1" animBg="1"/>
      <p:bldP spid="26" grpId="0" uiExpand="1"/>
      <p:bldP spid="26" grpId="1"/>
      <p:bldP spid="26" grpId="2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– Priority Queue using Heap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684761"/>
              </p:ext>
            </p:extLst>
          </p:nvPr>
        </p:nvGraphicFramePr>
        <p:xfrm>
          <a:off x="1907704" y="2316552"/>
          <a:ext cx="496855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Running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Extract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Increase-Key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</a:t>
                      </a:r>
                      <a:r>
                        <a:rPr lang="en-US" sz="2400" baseline="0" dirty="0"/>
                        <a:t> n)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5229200"/>
            <a:ext cx="636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operations can be completed in O(log n) time!</a:t>
            </a:r>
          </a:p>
        </p:txBody>
      </p:sp>
    </p:spTree>
    <p:extLst>
      <p:ext uri="{BB962C8B-B14F-4D97-AF65-F5344CB8AC3E}">
        <p14:creationId xmlns:p14="http://schemas.microsoft.com/office/powerpoint/2010/main" val="1078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Cormen</a:t>
            </a:r>
            <a:r>
              <a:rPr lang="en-US" dirty="0"/>
              <a:t> chapter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75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of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709928"/>
            <a:ext cx="2736304" cy="3394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26" y="1554967"/>
            <a:ext cx="4618856" cy="2740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31" y="4903195"/>
            <a:ext cx="4906888" cy="1592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0121" y="5131448"/>
            <a:ext cx="3432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Note that the index starts</a:t>
            </a:r>
            <a:br>
              <a:rPr lang="en-US" sz="2400" dirty="0"/>
            </a:br>
            <a:r>
              <a:rPr lang="en-US" sz="2400" dirty="0"/>
              <a:t>at 1 from the root node.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350" y="1718801"/>
            <a:ext cx="60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7230" y="473466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71729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A </a:t>
            </a:r>
            <a:r>
              <a:rPr lang="en-US" altLang="zh-TW" b="1" u="sng" dirty="0"/>
              <a:t>max tree </a:t>
            </a:r>
            <a:r>
              <a:rPr lang="en-US" altLang="zh-TW" dirty="0"/>
              <a:t>is a tree in which the key value </a:t>
            </a:r>
            <a:r>
              <a:rPr lang="en-US" altLang="zh-TW" b="1" u="sng" dirty="0"/>
              <a:t>in each node is no smaller (larger) than the key values in its children</a:t>
            </a:r>
            <a:r>
              <a:rPr lang="en-US" altLang="zh-TW" dirty="0"/>
              <a:t> (if any).</a:t>
            </a:r>
          </a:p>
          <a:p>
            <a:r>
              <a:rPr lang="en-US" altLang="zh-TW" dirty="0"/>
              <a:t>Definition: A </a:t>
            </a:r>
            <a:r>
              <a:rPr lang="en-US" altLang="zh-TW" b="1" u="sng" dirty="0"/>
              <a:t>max heap </a:t>
            </a:r>
            <a:r>
              <a:rPr lang="en-US" altLang="zh-TW" dirty="0"/>
              <a:t>is a </a:t>
            </a:r>
            <a:r>
              <a:rPr lang="en-US" altLang="zh-TW" b="1" u="sng" dirty="0"/>
              <a:t>complete binary tree</a:t>
            </a:r>
            <a:r>
              <a:rPr lang="en-US" altLang="zh-TW" b="1" dirty="0"/>
              <a:t> </a:t>
            </a:r>
            <a:r>
              <a:rPr lang="en-US" altLang="zh-TW" dirty="0"/>
              <a:t>that is also a </a:t>
            </a:r>
            <a:r>
              <a:rPr lang="en-US" altLang="zh-TW" b="1" u="sng" dirty="0"/>
              <a:t>max tree</a:t>
            </a:r>
            <a:r>
              <a:rPr lang="en-US" altLang="zh-TW" dirty="0"/>
              <a:t>. A </a:t>
            </a:r>
            <a:r>
              <a:rPr lang="en-US" altLang="zh-TW" b="1" u="sng" dirty="0"/>
              <a:t>min heap </a:t>
            </a:r>
            <a:r>
              <a:rPr lang="en-US" altLang="zh-TW" dirty="0"/>
              <a:t>is a </a:t>
            </a:r>
            <a:r>
              <a:rPr lang="en-US" altLang="zh-TW" b="1" u="sng" dirty="0"/>
              <a:t>complete binary tree</a:t>
            </a:r>
            <a:r>
              <a:rPr lang="en-US" altLang="zh-TW" dirty="0"/>
              <a:t> that is also a </a:t>
            </a:r>
            <a:r>
              <a:rPr lang="en-US" altLang="zh-TW" b="1" u="sng" dirty="0"/>
              <a:t>min tree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450446" y="427392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843281" y="538353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667297" y="535798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700664" y="620387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8"/>
          <p:cNvCxnSpPr>
            <a:stCxn id="5" idx="3"/>
            <a:endCxn id="6" idx="7"/>
          </p:cNvCxnSpPr>
          <p:nvPr/>
        </p:nvCxnSpPr>
        <p:spPr>
          <a:xfrm flipH="1">
            <a:off x="6052270" y="4487461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3"/>
            <a:endCxn id="8" idx="7"/>
          </p:cNvCxnSpPr>
          <p:nvPr/>
        </p:nvCxnSpPr>
        <p:spPr>
          <a:xfrm flipH="1">
            <a:off x="4909653" y="5597062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7" idx="1"/>
          </p:cNvCxnSpPr>
          <p:nvPr/>
        </p:nvCxnSpPr>
        <p:spPr>
          <a:xfrm>
            <a:off x="6659435" y="4487461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5"/>
            <a:endCxn id="13" idx="0"/>
          </p:cNvCxnSpPr>
          <p:nvPr/>
        </p:nvCxnSpPr>
        <p:spPr>
          <a:xfrm flipH="1">
            <a:off x="6002222" y="5597062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879799" y="616723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7116044" y="626418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直線接點 14"/>
          <p:cNvCxnSpPr>
            <a:stCxn id="7" idx="4"/>
            <a:endCxn id="14" idx="0"/>
          </p:cNvCxnSpPr>
          <p:nvPr/>
        </p:nvCxnSpPr>
        <p:spPr>
          <a:xfrm flipH="1">
            <a:off x="7238467" y="5608157"/>
            <a:ext cx="551253" cy="6560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08560" y="415476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088127" y="529840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986911" y="610765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65385" y="610684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399866" y="62046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956376" y="52984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0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 animBg="1"/>
      <p:bldP spid="8" grpId="0" uiExpand="1" animBg="1"/>
      <p:bldP spid="13" grpId="0" uiExpand="1" animBg="1"/>
      <p:bldP spid="14" grpId="0" uiExpand="1" animBg="1"/>
      <p:bldP spid="21" grpId="0"/>
      <p:bldP spid="22" grpId="0" uiExpand="1"/>
      <p:bldP spid="23" grpId="0" uiExpand="1"/>
      <p:bldP spid="24" grpId="0" uiExpand="1"/>
      <p:bldP spid="25" grpId="0" uiExpand="1"/>
      <p:bldP spid="26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</a:t>
            </a:r>
            <a:r>
              <a:rPr lang="en-US" dirty="0" err="1"/>
              <a:t>Heapify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89361"/>
            <a:ext cx="6781918" cy="386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120" y="6237312"/>
            <a:ext cx="322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Fig. 6.2 on p.155 of </a:t>
            </a:r>
            <a:r>
              <a:rPr lang="en-US" dirty="0" err="1"/>
              <a:t>Cormen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6673" y="2313964"/>
            <a:ext cx="149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Max-Heap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4271" y="2362702"/>
            <a:ext cx="149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Max-Heap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0369" y="57732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Assumption: the left and right </a:t>
            </a:r>
            <a:r>
              <a:rPr lang="en-US" sz="2400" dirty="0" err="1"/>
              <a:t>subtrees</a:t>
            </a:r>
            <a:r>
              <a:rPr lang="en-US" sz="2400" dirty="0"/>
              <a:t> are max-heaps, but the root node might violate the max tree property.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15616" y="2864119"/>
            <a:ext cx="3456384" cy="316835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16016" y="2849159"/>
            <a:ext cx="2736304" cy="226008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8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</a:t>
            </a:r>
            <a:r>
              <a:rPr lang="en-US" dirty="0" err="1"/>
              <a:t>Heapify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09" y="2007505"/>
            <a:ext cx="6781918" cy="386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120" y="6237312"/>
            <a:ext cx="322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Fig. 6.2 on p.155 of </a:t>
            </a:r>
            <a:r>
              <a:rPr lang="en-US" dirty="0" err="1"/>
              <a:t>Cormen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0369" y="57732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Assumption: the left and right </a:t>
            </a:r>
            <a:r>
              <a:rPr lang="en-US" sz="2400" dirty="0" err="1"/>
              <a:t>subtrees</a:t>
            </a:r>
            <a:r>
              <a:rPr lang="en-US" sz="2400" dirty="0"/>
              <a:t> are max-heaps, but the root node might violate the max tree property.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6595" y="3068960"/>
            <a:ext cx="0" cy="2448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777653"/>
            <a:ext cx="2966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Worst case:</a:t>
            </a:r>
            <a:br>
              <a:rPr lang="en-US" sz="2400" dirty="0"/>
            </a:br>
            <a:r>
              <a:rPr lang="en-US" sz="2400" dirty="0"/>
              <a:t>need to go</a:t>
            </a:r>
            <a:br>
              <a:rPr lang="en-US" sz="2400" dirty="0"/>
            </a:br>
            <a:r>
              <a:rPr lang="en-US" sz="2400" dirty="0"/>
              <a:t>all the way to the leaf.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391" y="3937743"/>
            <a:ext cx="119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h=O(log n)</a:t>
            </a:r>
          </a:p>
        </p:txBody>
      </p:sp>
    </p:spTree>
    <p:extLst>
      <p:ext uri="{BB962C8B-B14F-4D97-AF65-F5344CB8AC3E}">
        <p14:creationId xmlns:p14="http://schemas.microsoft.com/office/powerpoint/2010/main" val="140399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</a:t>
            </a:r>
            <a:r>
              <a:rPr lang="en-US" dirty="0" err="1"/>
              <a:t>Heapify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" y="1709928"/>
            <a:ext cx="5775006" cy="39513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05546"/>
            <a:ext cx="4242459" cy="24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9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“</a:t>
            </a:r>
            <a:r>
              <a:rPr lang="en-US" altLang="zh-TW" dirty="0" err="1"/>
              <a:t>heapify</a:t>
            </a:r>
            <a:r>
              <a:rPr lang="en-US" altLang="zh-TW" dirty="0"/>
              <a:t>” an array?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329073" y="352623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763688" y="414292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735796" y="414292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259632" y="469876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912164" y="4698762"/>
            <a:ext cx="416909" cy="369332"/>
            <a:chOff x="2638463" y="3552793"/>
            <a:chExt cx="416909" cy="369332"/>
          </a:xfrm>
        </p:grpSpPr>
        <p:sp>
          <p:nvSpPr>
            <p:cNvPr id="11" name="橢圓 10"/>
            <p:cNvSpPr/>
            <p:nvPr/>
          </p:nvSpPr>
          <p:spPr>
            <a:xfrm>
              <a:off x="2695332" y="3552793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638463" y="355279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16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橢圓 14"/>
          <p:cNvSpPr/>
          <p:nvPr/>
        </p:nvSpPr>
        <p:spPr>
          <a:xfrm>
            <a:off x="2585484" y="469876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8735" y="1622812"/>
            <a:ext cx="8258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Method: </a:t>
            </a:r>
            <a:br>
              <a:rPr lang="en-US" altLang="zh-TW" sz="2000" dirty="0"/>
            </a:br>
            <a:r>
              <a:rPr lang="en-US" altLang="zh-TW" sz="2000" dirty="0"/>
              <a:t>Starting from the last node, each time build a small max-heap with that node as the root.</a:t>
            </a:r>
          </a:p>
        </p:txBody>
      </p:sp>
      <p:grpSp>
        <p:nvGrpSpPr>
          <p:cNvPr id="21" name="群組 20"/>
          <p:cNvGrpSpPr/>
          <p:nvPr/>
        </p:nvGrpSpPr>
        <p:grpSpPr>
          <a:xfrm>
            <a:off x="3169203" y="4680178"/>
            <a:ext cx="416909" cy="369332"/>
            <a:chOff x="2638463" y="3552793"/>
            <a:chExt cx="416909" cy="369332"/>
          </a:xfrm>
        </p:grpSpPr>
        <p:sp>
          <p:nvSpPr>
            <p:cNvPr id="22" name="橢圓 21"/>
            <p:cNvSpPr/>
            <p:nvPr/>
          </p:nvSpPr>
          <p:spPr>
            <a:xfrm>
              <a:off x="2695332" y="3552793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638463" y="3552793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14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橢圓 23"/>
          <p:cNvSpPr/>
          <p:nvPr/>
        </p:nvSpPr>
        <p:spPr>
          <a:xfrm>
            <a:off x="755576" y="53508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</a:p>
        </p:txBody>
      </p:sp>
      <p:sp>
        <p:nvSpPr>
          <p:cNvPr id="25" name="橢圓 24"/>
          <p:cNvSpPr/>
          <p:nvPr/>
        </p:nvSpPr>
        <p:spPr>
          <a:xfrm>
            <a:off x="1403648" y="53732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4338866" y="3334606"/>
            <a:ext cx="4553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000"/>
              <a:t>Skip </a:t>
            </a:r>
            <a:r>
              <a:rPr lang="en-US" altLang="zh-TW" sz="2000" dirty="0"/>
              <a:t>the </a:t>
            </a:r>
            <a:r>
              <a:rPr lang="en-US" altLang="zh-TW" sz="2000"/>
              <a:t>leaves </a:t>
            </a:r>
            <a:br>
              <a:rPr lang="en-US" altLang="zh-TW" sz="2000"/>
            </a:br>
            <a:r>
              <a:rPr lang="en-US" altLang="zh-TW" sz="2000"/>
              <a:t>(</a:t>
            </a:r>
            <a:r>
              <a:rPr lang="en-US" altLang="zh-TW" sz="2000" dirty="0"/>
              <a:t>already a “one-node heap”)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/>
              <a:t>Find the first non-leaf node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/>
              <a:t>Run max-</a:t>
            </a:r>
            <a:r>
              <a:rPr lang="en-US" altLang="zh-TW" sz="2000" dirty="0" err="1"/>
              <a:t>heapify</a:t>
            </a:r>
            <a:r>
              <a:rPr lang="en-US" altLang="zh-TW" sz="2000" dirty="0"/>
              <a:t> on that node, and afterwards the </a:t>
            </a:r>
            <a:r>
              <a:rPr lang="en-US" altLang="zh-TW" sz="2000" dirty="0" err="1"/>
              <a:t>subtree</a:t>
            </a:r>
            <a:r>
              <a:rPr lang="en-US" altLang="zh-TW" sz="2000" dirty="0"/>
              <a:t> with the node as the root will be a heap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/>
              <a:t>When we are done with the root node (of the entire tree), it will become a heap.</a:t>
            </a:r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05972 0.1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50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2 0.00533 L 0.04896 -0.0939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04653 0.0763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381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255 L -0.05521 -0.0784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07407E-6 L 0.0191 0.0868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432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-0.02361 -0.0944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-0.00301 L -0.06181 0.09004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5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-0.09445 L 0.04757 -0.1833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98 0.07731 L -0.11355 0.16643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444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-0.09398 L 0.10573 -0.1729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09 0.17199 L -0.10573 0.27129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495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0.00209 L -0.02465 -0.10092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9" grpId="0" animBg="1"/>
      <p:bldP spid="10" grpId="0" animBg="1"/>
      <p:bldP spid="10" grpId="1" animBg="1"/>
      <p:bldP spid="15" grpId="0" animBg="1"/>
      <p:bldP spid="24" grpId="0" animBg="1"/>
      <p:bldP spid="24" grpId="1" animBg="1"/>
      <p:bldP spid="24" grpId="2" animBg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Build-Max-Heap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64046"/>
            <a:ext cx="4994862" cy="1664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731" y="4120615"/>
            <a:ext cx="5657485" cy="201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It can be shown that, with the array representation for storing an </a:t>
            </a:r>
            <a:r>
              <a:rPr lang="en-US" sz="2400" i="1" dirty="0"/>
              <a:t>n</a:t>
            </a:r>
            <a:r>
              <a:rPr lang="en-US" sz="2400" dirty="0"/>
              <a:t>-element heap, the leaves are the nodes indexed by     </a:t>
            </a:r>
            <a:br>
              <a:rPr lang="en-US" sz="2400" dirty="0"/>
            </a:br>
            <a:r>
              <a:rPr lang="en-US" sz="2400" dirty="0"/>
              <a:t>                                        . </a:t>
            </a:r>
            <a:br>
              <a:rPr lang="en-US" sz="2400" dirty="0"/>
            </a:br>
            <a:r>
              <a:rPr lang="en-US" sz="2400" dirty="0"/>
              <a:t>(problem 6.1-7 on </a:t>
            </a:r>
            <a:r>
              <a:rPr lang="en-US" sz="2400" dirty="0" err="1"/>
              <a:t>Cormen</a:t>
            </a:r>
            <a:r>
              <a:rPr lang="en-US" sz="2400" dirty="0"/>
              <a:t> p.154)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70" y="5291748"/>
            <a:ext cx="3738674" cy="33494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508987" y="2631891"/>
            <a:ext cx="3049983" cy="34885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17735" y="2519083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Skipping the leaves</a:t>
            </a:r>
          </a:p>
        </p:txBody>
      </p:sp>
    </p:spTree>
    <p:extLst>
      <p:ext uri="{BB962C8B-B14F-4D97-AF65-F5344CB8AC3E}">
        <p14:creationId xmlns:p14="http://schemas.microsoft.com/office/powerpoint/2010/main" val="69163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64046"/>
            <a:ext cx="4994862" cy="1664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8699" y="2492896"/>
            <a:ext cx="233070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O(n) iterations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7829" y="3016116"/>
            <a:ext cx="138172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O(log 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4268253"/>
            <a:ext cx="6564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Therefore the time complexity is O(n log n).</a:t>
            </a:r>
            <a:br>
              <a:rPr lang="en-US" sz="2400" dirty="0"/>
            </a:br>
            <a:r>
              <a:rPr lang="en-US" sz="2400" dirty="0"/>
              <a:t>This bound is correct, but not asymptotically tight.</a:t>
            </a:r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4424</TotalTime>
  <Words>850</Words>
  <Application>Microsoft Macintosh PowerPoint</Application>
  <PresentationFormat>如螢幕大小 (4:3)</PresentationFormat>
  <Paragraphs>164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Corbel</vt:lpstr>
      <vt:lpstr>清晰度</vt:lpstr>
      <vt:lpstr>Heap</vt:lpstr>
      <vt:lpstr>Array Representation of Tree</vt:lpstr>
      <vt:lpstr>Heap</vt:lpstr>
      <vt:lpstr>Max-Heapify</vt:lpstr>
      <vt:lpstr>Max-Heapify</vt:lpstr>
      <vt:lpstr>Max-Heapify</vt:lpstr>
      <vt:lpstr>How to “heapify” an array?</vt:lpstr>
      <vt:lpstr>Build-Max-Heap</vt:lpstr>
      <vt:lpstr>Time complexity</vt:lpstr>
      <vt:lpstr>Time Complexity: Trial 2</vt:lpstr>
      <vt:lpstr>Heapsort: use a heap to sort</vt:lpstr>
      <vt:lpstr>Heapsort: use a heap to sort</vt:lpstr>
      <vt:lpstr>比較四大金剛</vt:lpstr>
      <vt:lpstr>Priority queue</vt:lpstr>
      <vt:lpstr>Inserting a new element</vt:lpstr>
      <vt:lpstr>Summary – Priority Queue using Heap</vt:lpstr>
      <vt:lpstr>Related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</dc:title>
  <dc:creator>Hsin-Mu Tsai</dc:creator>
  <cp:lastModifiedBy>Hsin-Mu Tsai</cp:lastModifiedBy>
  <cp:revision>129</cp:revision>
  <cp:lastPrinted>2018-04-17T02:12:34Z</cp:lastPrinted>
  <dcterms:created xsi:type="dcterms:W3CDTF">2010-10-20T02:04:59Z</dcterms:created>
  <dcterms:modified xsi:type="dcterms:W3CDTF">2019-04-08T14:25:38Z</dcterms:modified>
</cp:coreProperties>
</file>