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88" r:id="rId4"/>
    <p:sldId id="298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8" r:id="rId15"/>
    <p:sldId id="267" r:id="rId16"/>
    <p:sldId id="296" r:id="rId17"/>
    <p:sldId id="289" r:id="rId18"/>
    <p:sldId id="290" r:id="rId19"/>
    <p:sldId id="291" r:id="rId20"/>
    <p:sldId id="276" r:id="rId21"/>
    <p:sldId id="299" r:id="rId22"/>
    <p:sldId id="277" r:id="rId23"/>
    <p:sldId id="281" r:id="rId24"/>
    <p:sldId id="297" r:id="rId25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88" autoAdjust="0"/>
    <p:restoredTop sz="76220" autoAdjust="0"/>
  </p:normalViewPr>
  <p:slideViewPr>
    <p:cSldViewPr>
      <p:cViewPr varScale="1">
        <p:scale>
          <a:sx n="131" d="100"/>
          <a:sy n="131" d="100"/>
        </p:scale>
        <p:origin x="6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n-Mu Tsai" userId="7730981_tp_dropbox" providerId="OAuth2" clId="{BB9FADDC-E8D5-8B4B-98C2-498CB3B75F83}"/>
    <pc:docChg chg="modSld">
      <pc:chgData name="Hsin-Mu Tsai" userId="7730981_tp_dropbox" providerId="OAuth2" clId="{BB9FADDC-E8D5-8B4B-98C2-498CB3B75F83}" dt="2019-03-04T08:56:13.826" v="7" actId="20577"/>
      <pc:docMkLst>
        <pc:docMk/>
      </pc:docMkLst>
      <pc:sldChg chg="modSp">
        <pc:chgData name="Hsin-Mu Tsai" userId="7730981_tp_dropbox" providerId="OAuth2" clId="{BB9FADDC-E8D5-8B4B-98C2-498CB3B75F83}" dt="2019-03-04T08:56:13.826" v="7" actId="20577"/>
        <pc:sldMkLst>
          <pc:docMk/>
          <pc:sldMk cId="2133071442" sldId="256"/>
        </pc:sldMkLst>
        <pc:spChg chg="mod">
          <ac:chgData name="Hsin-Mu Tsai" userId="7730981_tp_dropbox" providerId="OAuth2" clId="{BB9FADDC-E8D5-8B4B-98C2-498CB3B75F83}" dt="2019-03-04T08:56:13.826" v="7" actId="20577"/>
          <ac:spMkLst>
            <pc:docMk/>
            <pc:sldMk cId="213307144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B28495A-14AE-47A1-9F9A-B3CAF803CD6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F41B54E-2317-4C44-9401-9F57D42B6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57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//Structure declaration for the list node</a:t>
            </a:r>
          </a:p>
          <a:p>
            <a:pPr marL="0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marL="274320" lvl="1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//Create a new node</a:t>
            </a:r>
          </a:p>
          <a:p>
            <a:pPr marL="0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*new;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new=(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67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06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78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Circular</a:t>
            </a:r>
            <a:r>
              <a:rPr lang="en-US" baseline="0" dirty="0"/>
              <a:t> linked list application:</a:t>
            </a:r>
          </a:p>
          <a:p>
            <a:pPr marL="228600" indent="-228600">
              <a:buAutoNum type="arabicParenBoth"/>
            </a:pPr>
            <a:r>
              <a:rPr lang="en-US" baseline="0" dirty="0"/>
              <a:t>Process list to cycle through (for multi-tasking execution)</a:t>
            </a:r>
          </a:p>
          <a:p>
            <a:pPr marL="228600" indent="-228600">
              <a:buAutoNum type="arabicParenBoth"/>
            </a:pPr>
            <a:r>
              <a:rPr lang="en-US" baseline="0" dirty="0"/>
              <a:t>Queue implementation (insertion at tail, deletion at front, use one less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80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permits: review </a:t>
            </a:r>
            <a:r>
              <a:rPr lang="en-US" dirty="0" err="1"/>
              <a:t>ReverseList</a:t>
            </a:r>
            <a:r>
              <a:rPr lang="en-US" dirty="0"/>
              <a:t>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66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head-&gt;next</a:t>
            </a:r>
            <a:r>
              <a:rPr lang="en-US" baseline="0" dirty="0"/>
              <a:t>-&gt;next</a:t>
            </a:r>
          </a:p>
          <a:p>
            <a:endParaRPr lang="en-US" baseline="0" dirty="0"/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marL="274320" lvl="1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33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*head, *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==NULL) 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exit(-1); // exit program on error</a:t>
            </a:r>
          </a:p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-&gt;data=551;</a:t>
            </a:r>
          </a:p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-&gt;next=NULL;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head=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-&gt;data=342;</a:t>
            </a:r>
          </a:p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-&gt;next=head;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head=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zh-TW" alt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0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</a:t>
            </a:r>
            <a:r>
              <a:rPr lang="en-US" baseline="0" dirty="0"/>
              <a:t> applicable for inserting a new node at the end of the list.</a:t>
            </a:r>
          </a:p>
          <a:p>
            <a:endParaRPr lang="en-US" baseline="0" dirty="0"/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*x; 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//Pointing at the node before the location to //be inserted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*new;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new=(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new-&gt;data=123;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new-&gt;next=x-&gt;next;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x-&gt;next=new;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9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*head; //Pointing at the head node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*x; 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//Pointing at the node to be deleted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*trail; 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//Pointing at the node before the node to be //deleted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if (trail)  //x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不是第一個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node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	trail-&gt;next=x-&gt;next;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else 	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	head=x-&gt;next;</a:t>
            </a:r>
          </a:p>
          <a:p>
            <a:pPr marL="0" lvl="1" indent="0">
              <a:buNone/>
            </a:pP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free(x);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60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=head;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!=NULL;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-&gt;next) {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(“%d “,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// you can do other processing here too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a=123; //123 is the data to look for</a:t>
            </a:r>
          </a:p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=head;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!=NULL;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-&gt;next) {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-&gt;next!=NULL) { //because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 could be NULL!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-&gt;next-&gt;data==a)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		break; </a:t>
            </a:r>
            <a:br>
              <a:rPr lang="en-US" altLang="zh-TW" sz="12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         // when breaking,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is what we are looking for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7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a=123; //123 is the data to look for</a:t>
            </a:r>
          </a:p>
          <a:p>
            <a:pPr marL="0" indent="0">
              <a:buNone/>
            </a:pP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=head;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!=NULL;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-&gt;next) {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-&gt;next!=NULL) { //because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 could be NULL!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-&gt;next-&gt;data==a)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		break; </a:t>
            </a:r>
            <a:br>
              <a:rPr lang="en-US" altLang="zh-TW" sz="12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 // when breaking,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is what we are looking for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ZUVIO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91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&lt;</a:t>
            </a:r>
            <a:r>
              <a:rPr lang="zh-TW" altLang="en-US" dirty="0"/>
              <a:t>練習題</a:t>
            </a:r>
            <a:r>
              <a:rPr lang="en-US" altLang="zh-TW" dirty="0"/>
              <a:t>1&gt; </a:t>
            </a:r>
            <a:r>
              <a:rPr lang="zh-TW" altLang="en-US" dirty="0"/>
              <a:t>我想要找</a:t>
            </a:r>
            <a:r>
              <a:rPr lang="en-US" altLang="zh-TW" dirty="0"/>
              <a:t>linked list</a:t>
            </a:r>
            <a:r>
              <a:rPr lang="zh-TW" altLang="en-US" dirty="0"/>
              <a:t>裡面從尾巴數過來的第</a:t>
            </a:r>
            <a:r>
              <a:rPr lang="en-US" altLang="zh-TW" dirty="0"/>
              <a:t>k</a:t>
            </a:r>
            <a:r>
              <a:rPr lang="zh-TW" altLang="en-US" dirty="0"/>
              <a:t>個</a:t>
            </a:r>
            <a:r>
              <a:rPr lang="en-US" altLang="zh-TW" dirty="0"/>
              <a:t>node, </a:t>
            </a:r>
            <a:r>
              <a:rPr lang="zh-TW" altLang="en-US" dirty="0"/>
              <a:t>要怎麼寫</a:t>
            </a:r>
            <a:r>
              <a:rPr lang="en-US" altLang="zh-TW" dirty="0"/>
              <a:t>code? </a:t>
            </a:r>
            <a:r>
              <a:rPr lang="zh-TW" altLang="en-US" dirty="0"/>
              <a:t>時間複雜度為</a:t>
            </a:r>
            <a:r>
              <a:rPr lang="en-US" altLang="zh-TW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練習題</a:t>
            </a:r>
            <a:r>
              <a:rPr lang="en-US" altLang="zh-TW" dirty="0"/>
              <a:t>1</a:t>
            </a:r>
            <a:r>
              <a:rPr lang="zh-TW" altLang="en-US" dirty="0"/>
              <a:t>答案</a:t>
            </a:r>
            <a:r>
              <a:rPr lang="en-US" altLang="zh-TW" dirty="0"/>
              <a:t>: O(n), </a:t>
            </a:r>
            <a:r>
              <a:rPr lang="en-US" altLang="zh-TW" dirty="0" err="1"/>
              <a:t>Karumanchi</a:t>
            </a:r>
            <a:r>
              <a:rPr lang="en-US" altLang="zh-TW" dirty="0"/>
              <a:t> 3.10 problem 2,4,5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5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Read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1B54E-2317-4C44-9401-9F57D42B6F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5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0924-02B6-4B53-909D-C3B3BD645E28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FA55-6A86-432A-A451-3FAAF5D29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Linked Lists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077072"/>
            <a:ext cx="6858000" cy="1180728"/>
          </a:xfrm>
        </p:spPr>
        <p:txBody>
          <a:bodyPr/>
          <a:lstStyle/>
          <a:p>
            <a:r>
              <a:rPr lang="en-US" altLang="zh-TW" dirty="0"/>
              <a:t>Prof. Michael Tsai</a:t>
            </a:r>
          </a:p>
          <a:p>
            <a:r>
              <a:rPr lang="en-US" altLang="zh-TW" dirty="0"/>
              <a:t>2019/3/5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307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segments: </a:t>
            </a:r>
            <a:br>
              <a:rPr lang="en-US" altLang="zh-TW" dirty="0"/>
            </a:br>
            <a:r>
              <a:rPr lang="en-US" altLang="zh-TW" dirty="0"/>
              <a:t>accessing the structure members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zh-TW" dirty="0"/>
              <a:t> is a pointer, pointing at a variable of type </a:t>
            </a:r>
            <a:r>
              <a:rPr lang="en-US" altLang="zh-TW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dirty="0" err="1"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How do we obtain the member </a:t>
            </a:r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altLang="zh-TW" dirty="0"/>
              <a:t> in this variable?</a:t>
            </a:r>
          </a:p>
          <a:p>
            <a:r>
              <a:rPr lang="en-US" altLang="zh-TW" dirty="0"/>
              <a:t>Answer: by</a:t>
            </a:r>
          </a:p>
          <a:p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(*new).data</a:t>
            </a:r>
          </a:p>
          <a:p>
            <a:r>
              <a:rPr lang="en-US" altLang="zh-TW" dirty="0"/>
              <a:t>Or, </a:t>
            </a:r>
          </a:p>
          <a:p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new-&gt;data</a:t>
            </a:r>
          </a:p>
          <a:p>
            <a:endParaRPr lang="en-US" altLang="zh-TW" dirty="0"/>
          </a:p>
          <a:p>
            <a:r>
              <a:rPr lang="en-US" altLang="zh-TW" dirty="0"/>
              <a:t>How about </a:t>
            </a:r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en-US" altLang="zh-TW" dirty="0"/>
              <a:t>?</a:t>
            </a:r>
          </a:p>
          <a:p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(*new).next</a:t>
            </a:r>
          </a:p>
          <a:p>
            <a:r>
              <a:rPr lang="zh-TW" altLang="en-US" dirty="0"/>
              <a:t>或者</a:t>
            </a:r>
            <a:r>
              <a:rPr lang="en-US" altLang="zh-TW" dirty="0"/>
              <a:t>,</a:t>
            </a:r>
          </a:p>
          <a:p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new-&gt;next</a:t>
            </a:r>
            <a:endParaRPr lang="zh-TW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Code segments:</a:t>
            </a:r>
            <a:br>
              <a:rPr lang="en-US" altLang="zh-TW" dirty="0"/>
            </a:br>
            <a:r>
              <a:rPr lang="en-US" altLang="zh-TW" dirty="0"/>
              <a:t>accessing the next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</a:t>
            </a:r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altLang="zh-TW" dirty="0">
                <a:ea typeface="Courier New" charset="0"/>
                <a:cs typeface="Courier New" charset="0"/>
              </a:rPr>
              <a:t>points at </a:t>
            </a:r>
            <a:r>
              <a:rPr lang="en-US" altLang="zh-TW" dirty="0"/>
              <a:t>the first node</a:t>
            </a:r>
          </a:p>
          <a:p>
            <a:r>
              <a:rPr lang="en-US" altLang="zh-TW" dirty="0"/>
              <a:t>How do I get the value of </a:t>
            </a:r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en-US" altLang="zh-TW" dirty="0"/>
              <a:t> in the “551 node”?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1653"/>
              </p:ext>
            </p:extLst>
          </p:nvPr>
        </p:nvGraphicFramePr>
        <p:xfrm>
          <a:off x="7053998" y="1128953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8260"/>
              </p:ext>
            </p:extLst>
          </p:nvPr>
        </p:nvGraphicFramePr>
        <p:xfrm>
          <a:off x="5220072" y="1128953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>
            <a:stCxn id="9" idx="2"/>
            <a:endCxn id="6" idx="1"/>
          </p:cNvCxnSpPr>
          <p:nvPr/>
        </p:nvCxnSpPr>
        <p:spPr>
          <a:xfrm>
            <a:off x="5182639" y="912175"/>
            <a:ext cx="37433" cy="4021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6" idx="3"/>
            <a:endCxn id="5" idx="1"/>
          </p:cNvCxnSpPr>
          <p:nvPr/>
        </p:nvCxnSpPr>
        <p:spPr>
          <a:xfrm>
            <a:off x="6693958" y="1314373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852260" y="54284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846086" y="990714"/>
            <a:ext cx="864096" cy="64731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5195451"/>
            <a:ext cx="3274086" cy="983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50552" y="5019814"/>
            <a:ext cx="3600400" cy="1307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two nodes</a:t>
            </a:r>
            <a:br>
              <a:rPr lang="en-US" altLang="zh-TW" dirty="0"/>
            </a:br>
            <a:r>
              <a:rPr lang="en-US" altLang="zh-TW" dirty="0"/>
              <a:t>(Insert from the head)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83271"/>
              </p:ext>
            </p:extLst>
          </p:nvPr>
        </p:nvGraphicFramePr>
        <p:xfrm>
          <a:off x="7348983" y="739534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16711"/>
              </p:ext>
            </p:extLst>
          </p:nvPr>
        </p:nvGraphicFramePr>
        <p:xfrm>
          <a:off x="5515057" y="739534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>
            <a:stCxn id="9" idx="2"/>
            <a:endCxn id="6" idx="1"/>
          </p:cNvCxnSpPr>
          <p:nvPr/>
        </p:nvCxnSpPr>
        <p:spPr>
          <a:xfrm>
            <a:off x="5477624" y="522756"/>
            <a:ext cx="37433" cy="4021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6" idx="3"/>
            <a:endCxn id="5" idx="1"/>
          </p:cNvCxnSpPr>
          <p:nvPr/>
        </p:nvCxnSpPr>
        <p:spPr>
          <a:xfrm>
            <a:off x="6988943" y="924954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147245" y="15342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6" y="1902391"/>
            <a:ext cx="7885582" cy="42903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624" y="5272259"/>
            <a:ext cx="3274086" cy="983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92080" y="5096622"/>
            <a:ext cx="3600400" cy="1307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8"/>
          <p:cNvSpPr txBox="1"/>
          <p:nvPr/>
        </p:nvSpPr>
        <p:spPr>
          <a:xfrm>
            <a:off x="4254513" y="1203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Result:</a:t>
            </a:r>
            <a:endParaRPr lang="zh-TW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71300" y="85633"/>
            <a:ext cx="3966020" cy="1270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a new node after a certain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dirty="0">
                <a:cs typeface="Courier New" pitchFamily="49" charset="0"/>
              </a:rPr>
              <a:t>Do we process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new-&gt;next</a:t>
            </a:r>
            <a:r>
              <a:rPr lang="en-US" altLang="zh-TW" dirty="0">
                <a:cs typeface="Courier New" pitchFamily="49" charset="0"/>
              </a:rPr>
              <a:t> first or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x-&gt;next</a:t>
            </a:r>
            <a:r>
              <a:rPr lang="en-US" altLang="zh-TW" dirty="0">
                <a:cs typeface="Courier New" pitchFamily="49" charset="0"/>
              </a:rPr>
              <a:t> first?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8998"/>
              </p:ext>
            </p:extLst>
          </p:nvPr>
        </p:nvGraphicFramePr>
        <p:xfrm>
          <a:off x="7009562" y="6093296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10659"/>
              </p:ext>
            </p:extLst>
          </p:nvPr>
        </p:nvGraphicFramePr>
        <p:xfrm>
          <a:off x="5175636" y="6093296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198094" y="5712798"/>
            <a:ext cx="222580" cy="4021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6" idx="3"/>
            <a:endCxn id="5" idx="1"/>
          </p:cNvCxnSpPr>
          <p:nvPr/>
        </p:nvCxnSpPr>
        <p:spPr>
          <a:xfrm>
            <a:off x="6649522" y="6278716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22632" y="53434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84777"/>
              </p:ext>
            </p:extLst>
          </p:nvPr>
        </p:nvGraphicFramePr>
        <p:xfrm>
          <a:off x="3333938" y="6122681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807824" y="6278716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30337"/>
              </p:ext>
            </p:extLst>
          </p:nvPr>
        </p:nvGraphicFramePr>
        <p:xfrm>
          <a:off x="6372200" y="5522850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603551" y="48691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new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2"/>
            <a:endCxn id="12" idx="0"/>
          </p:cNvCxnSpPr>
          <p:nvPr/>
        </p:nvCxnSpPr>
        <p:spPr>
          <a:xfrm flipH="1">
            <a:off x="7109143" y="5238492"/>
            <a:ext cx="787918" cy="28435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458523" y="5712798"/>
            <a:ext cx="44579" cy="4021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372200" y="5805264"/>
            <a:ext cx="277322" cy="4734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894"/>
            <a:ext cx="8624248" cy="2328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3" y="4869160"/>
            <a:ext cx="3156864" cy="5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Deleting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84784"/>
            <a:ext cx="8686800" cy="4876800"/>
          </a:xfrm>
        </p:spPr>
        <p:txBody>
          <a:bodyPr>
            <a:normAutofit/>
          </a:bodyPr>
          <a:lstStyle/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Two possible conditions: </a:t>
            </a:r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altLang="zh-TW" dirty="0"/>
              <a:t> is/is not the head node</a:t>
            </a:r>
          </a:p>
          <a:p>
            <a:pPr marL="0" indent="0">
              <a:buNone/>
            </a:pPr>
            <a:endParaRPr lang="en-US" altLang="zh-TW" sz="24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67396"/>
              </p:ext>
            </p:extLst>
          </p:nvPr>
        </p:nvGraphicFramePr>
        <p:xfrm>
          <a:off x="7296314" y="6195054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03656"/>
              </p:ext>
            </p:extLst>
          </p:nvPr>
        </p:nvGraphicFramePr>
        <p:xfrm>
          <a:off x="5462388" y="6195054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484846" y="5814556"/>
            <a:ext cx="222580" cy="4021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6" idx="3"/>
            <a:endCxn id="5" idx="1"/>
          </p:cNvCxnSpPr>
          <p:nvPr/>
        </p:nvCxnSpPr>
        <p:spPr>
          <a:xfrm>
            <a:off x="6936274" y="6380474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309384" y="54749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25097"/>
              </p:ext>
            </p:extLst>
          </p:nvPr>
        </p:nvGraphicFramePr>
        <p:xfrm>
          <a:off x="3620690" y="6224439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5094576" y="6380474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355976" y="55580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trail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endCxn id="10" idx="0"/>
          </p:cNvCxnSpPr>
          <p:nvPr/>
        </p:nvCxnSpPr>
        <p:spPr>
          <a:xfrm flipH="1">
            <a:off x="4357633" y="5927428"/>
            <a:ext cx="273913" cy="29701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90954"/>
              </p:ext>
            </p:extLst>
          </p:nvPr>
        </p:nvGraphicFramePr>
        <p:xfrm>
          <a:off x="7487816" y="4346599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16414"/>
              </p:ext>
            </p:extLst>
          </p:nvPr>
        </p:nvGraphicFramePr>
        <p:xfrm>
          <a:off x="6402466" y="5168977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>
            <a:off x="6424924" y="4788479"/>
            <a:ext cx="222580" cy="4021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3"/>
            <a:endCxn id="15" idx="2"/>
          </p:cNvCxnSpPr>
          <p:nvPr/>
        </p:nvCxnSpPr>
        <p:spPr>
          <a:xfrm flipV="1">
            <a:off x="7876352" y="4717439"/>
            <a:ext cx="439556" cy="63695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249462" y="44488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956812" y="4901351"/>
            <a:ext cx="437882" cy="4530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296054" y="453201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275856" y="6380474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908448" y="620098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0" y="1637009"/>
            <a:ext cx="8335838" cy="13751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4" y="4138234"/>
            <a:ext cx="4244718" cy="15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7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2" grpId="0"/>
      <p:bldP spid="19" grpId="0"/>
      <p:bldP spid="19" grpId="1"/>
      <p:bldP spid="19" grpId="2"/>
      <p:bldP spid="22" grpId="0"/>
      <p:bldP spid="22" grpId="1"/>
      <p:bldP spid="22" grpId="2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18654"/>
            <a:ext cx="7886700" cy="975642"/>
          </a:xfrm>
        </p:spPr>
        <p:txBody>
          <a:bodyPr/>
          <a:lstStyle/>
          <a:p>
            <a:r>
              <a:rPr lang="en-US" altLang="zh-TW" dirty="0"/>
              <a:t>Examples: Traverse and Print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745" y="1350091"/>
            <a:ext cx="8651304" cy="5121276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cs typeface="Courier New" pitchFamily="49" charset="0"/>
              </a:rPr>
              <a:t>Traverse (and print) linked list</a:t>
            </a:r>
            <a:endParaRPr lang="en-US" altLang="zh-TW" dirty="0">
              <a:cs typeface="Courier New" pitchFamily="49" charset="0"/>
            </a:endParaRPr>
          </a:p>
          <a:p>
            <a:pPr marL="0" indent="0">
              <a:buNone/>
            </a:pPr>
            <a:endParaRPr lang="en-US" altLang="zh-TW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sz="28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2800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25129"/>
            <a:ext cx="7452320" cy="1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the code below: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cs typeface="Courier New" pitchFamily="49" charset="0"/>
              </a:rPr>
              <a:t>Find the location before a node with a particular data value</a:t>
            </a:r>
          </a:p>
          <a:p>
            <a:pPr marL="0" indent="0">
              <a:buNone/>
            </a:pPr>
            <a:endParaRPr lang="en-US" altLang="zh-TW" sz="3200" dirty="0">
              <a:cs typeface="Courier New" pitchFamily="49" charset="0"/>
            </a:endParaRPr>
          </a:p>
          <a:p>
            <a:pPr marL="0" indent="0">
              <a:buNone/>
            </a:pPr>
            <a:endParaRPr lang="en-US" altLang="zh-TW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sz="24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2400" dirty="0">
              <a:cs typeface="Courier New" pitchFamily="49" charset="0"/>
            </a:endParaRPr>
          </a:p>
          <a:p>
            <a:r>
              <a:rPr lang="en-US" altLang="zh-TW" sz="2400" dirty="0">
                <a:cs typeface="Courier New" pitchFamily="49" charset="0"/>
              </a:rPr>
              <a:t>This code segment would crash in certain conditions.</a:t>
            </a:r>
            <a:r>
              <a:rPr lang="zh-TW" altLang="en-US" sz="2400" dirty="0">
                <a:cs typeface="Courier New" pitchFamily="49" charset="0"/>
              </a:rPr>
              <a:t> </a:t>
            </a:r>
            <a:r>
              <a:rPr lang="en-US" altLang="zh-TW" sz="2400" dirty="0">
                <a:cs typeface="Courier New" pitchFamily="49" charset="0"/>
              </a:rPr>
              <a:t>Correct it!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0" y="2996952"/>
            <a:ext cx="895455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Comparison of complexity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425076"/>
              </p:ext>
            </p:extLst>
          </p:nvPr>
        </p:nvGraphicFramePr>
        <p:xfrm>
          <a:off x="395536" y="1484784"/>
          <a:ext cx="8496944" cy="482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89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Dynamic</a:t>
                      </a:r>
                      <a:r>
                        <a:rPr lang="en-US" altLang="zh-TW" baseline="0" dirty="0"/>
                        <a:t> Array </a:t>
                      </a:r>
                      <a:br>
                        <a:rPr lang="en-US" altLang="zh-TW" baseline="0" dirty="0"/>
                      </a:br>
                      <a:r>
                        <a:rPr lang="en-US" altLang="zh-TW" baseline="0" dirty="0"/>
                        <a:t>(Expand to twice of the original space when full)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Linked List</a:t>
                      </a:r>
                      <a:r>
                        <a:rPr lang="en-US" altLang="zh-TW" baseline="0" dirty="0"/>
                        <a:t> </a:t>
                      </a:r>
                      <a:br>
                        <a:rPr lang="en-US" altLang="zh-TW" baseline="0" dirty="0"/>
                      </a:b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99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Indexing </a:t>
                      </a:r>
                      <a:br>
                        <a:rPr lang="en-US" altLang="zh-TW" sz="2000" dirty="0"/>
                      </a:br>
                      <a:r>
                        <a:rPr lang="en-US" altLang="zh-TW" sz="2000" dirty="0"/>
                        <a:t>(Take</a:t>
                      </a:r>
                      <a:r>
                        <a:rPr lang="en-US" altLang="zh-TW" sz="2000" baseline="0" dirty="0"/>
                        <a:t> a particular element</a:t>
                      </a:r>
                      <a:r>
                        <a:rPr lang="en-US" altLang="zh-TW" sz="2000" dirty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O(1)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O(1)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6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Insert/Delete at the head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r>
                        <a:rPr lang="en-US" altLang="zh-TW" sz="2000" baseline="0" dirty="0"/>
                        <a:t>, insert only feasible if not full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O(1)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66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Insert/Delete at the tail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O(1),</a:t>
                      </a:r>
                      <a:r>
                        <a:rPr lang="en-US" altLang="zh-TW" sz="2000" baseline="0" dirty="0"/>
                        <a:t> insert only feasible if not full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O(1), if not full</a:t>
                      </a:r>
                      <a:br>
                        <a:rPr lang="en-US" altLang="zh-TW" sz="2000" dirty="0"/>
                      </a:br>
                      <a:r>
                        <a:rPr lang="en-US" altLang="zh-TW" sz="2000" dirty="0"/>
                        <a:t>O(n),</a:t>
                      </a:r>
                      <a:r>
                        <a:rPr lang="en-US" altLang="zh-TW" sz="2000" baseline="0" dirty="0"/>
                        <a:t> if full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 find the tail</a:t>
                      </a:r>
                    </a:p>
                    <a:p>
                      <a:r>
                        <a:rPr lang="en-US" altLang="zh-TW" sz="2000" dirty="0"/>
                        <a:t>O(1) insert/delete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66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Insert/Delete in the middle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r>
                        <a:rPr lang="en-US" altLang="zh-TW" sz="2000" baseline="0" dirty="0"/>
                        <a:t>, insert only feasible if not full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 find the loc.</a:t>
                      </a:r>
                    </a:p>
                    <a:p>
                      <a:r>
                        <a:rPr lang="en-US" altLang="zh-TW" sz="2000" dirty="0"/>
                        <a:t>O(1) insert/delete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66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Wasted space</a:t>
                      </a:r>
                      <a:br>
                        <a:rPr lang="en-US" altLang="zh-TW" sz="2000" dirty="0"/>
                      </a:br>
                      <a:r>
                        <a:rPr lang="en-US" altLang="zh-TW" sz="2000" dirty="0"/>
                        <a:t>(when full)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br>
                        <a:rPr lang="en-US" altLang="zh-TW" sz="2000" dirty="0"/>
                      </a:br>
                      <a:r>
                        <a:rPr lang="en-US" altLang="zh-TW" sz="2000" dirty="0"/>
                        <a:t>(up to half of the space empty)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</a:p>
                    <a:p>
                      <a:r>
                        <a:rPr lang="en-US" altLang="zh-TW" sz="2000" dirty="0"/>
                        <a:t>(accounting for the next</a:t>
                      </a:r>
                      <a:r>
                        <a:rPr lang="en-US" altLang="zh-TW" sz="2000" baseline="0" dirty="0"/>
                        <a:t> field</a:t>
                      </a:r>
                      <a:r>
                        <a:rPr lang="en-US" altLang="zh-TW" sz="2000" dirty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775990" y="2184884"/>
            <a:ext cx="2088232" cy="9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5990" y="3214288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75990" y="3913241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75990" y="4612194"/>
            <a:ext cx="2088232" cy="71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767025" y="5365776"/>
            <a:ext cx="2088232" cy="94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9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should we use array? </a:t>
            </a:r>
          </a:p>
          <a:p>
            <a:r>
              <a:rPr lang="en-US" altLang="zh-TW" dirty="0"/>
              <a:t>When should we use linked list?</a:t>
            </a:r>
          </a:p>
          <a:p>
            <a:r>
              <a:rPr lang="en-US" altLang="zh-TW" dirty="0"/>
              <a:t>Explain why.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8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Singly </a:t>
            </a:r>
            <a:r>
              <a:rPr lang="en-US" altLang="zh-TW" dirty="0" err="1"/>
              <a:t>v.s</a:t>
            </a:r>
            <a:r>
              <a:rPr lang="en-US" altLang="zh-TW" dirty="0"/>
              <a:t>. doubly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221088"/>
            <a:ext cx="8507288" cy="252028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When do you need to use doubly linked list?</a:t>
            </a:r>
          </a:p>
          <a:p>
            <a:r>
              <a:rPr lang="en-US" altLang="zh-TW" dirty="0"/>
              <a:t>Singly linked list: can only traverse forward, not backward </a:t>
            </a:r>
          </a:p>
          <a:p>
            <a:r>
              <a:rPr lang="en-US" altLang="zh-TW" dirty="0"/>
              <a:t>(go all the way back to the head)</a:t>
            </a:r>
          </a:p>
          <a:p>
            <a:r>
              <a:rPr lang="en-US" altLang="zh-TW" dirty="0"/>
              <a:t>When we need to frequently traverse backward: use doubly linked list</a:t>
            </a:r>
          </a:p>
          <a:p>
            <a:r>
              <a:rPr lang="en-US" altLang="zh-TW" dirty="0"/>
              <a:t>Trade-offs:</a:t>
            </a:r>
          </a:p>
          <a:p>
            <a:pPr lvl="1"/>
            <a:r>
              <a:rPr lang="en-US" altLang="zh-TW" dirty="0"/>
              <a:t>Space for two pointers (instead of one)</a:t>
            </a:r>
            <a:r>
              <a:rPr lang="zh-TW" altLang="en-US" dirty="0"/>
              <a:t> </a:t>
            </a:r>
            <a:r>
              <a:rPr lang="en-US" altLang="zh-TW" dirty="0"/>
              <a:t>(see: http://goo.gl/qifrq2)</a:t>
            </a:r>
          </a:p>
          <a:p>
            <a:pPr lvl="1"/>
            <a:r>
              <a:rPr lang="en-US" altLang="zh-TW" dirty="0"/>
              <a:t>Additional time to process the pointers when inserting, deleting.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40691"/>
              </p:ext>
            </p:extLst>
          </p:nvPr>
        </p:nvGraphicFramePr>
        <p:xfrm>
          <a:off x="1960816" y="2111214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95713"/>
              </p:ext>
            </p:extLst>
          </p:nvPr>
        </p:nvGraphicFramePr>
        <p:xfrm>
          <a:off x="4177295" y="2148755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33680"/>
              </p:ext>
            </p:extLst>
          </p:nvPr>
        </p:nvGraphicFramePr>
        <p:xfrm>
          <a:off x="6337535" y="2161580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3616999" y="2296634"/>
            <a:ext cx="560296" cy="3754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5833478" y="2334175"/>
            <a:ext cx="504057" cy="128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69149" y="244666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3"/>
            <a:endCxn id="5" idx="1"/>
          </p:cNvCxnSpPr>
          <p:nvPr/>
        </p:nvCxnSpPr>
        <p:spPr>
          <a:xfrm flipV="1">
            <a:off x="1429907" y="2296634"/>
            <a:ext cx="530909" cy="3346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51520" y="1586487"/>
            <a:ext cx="17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Singly linked list: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79183"/>
              </p:ext>
            </p:extLst>
          </p:nvPr>
        </p:nvGraphicFramePr>
        <p:xfrm>
          <a:off x="1937564" y="3356992"/>
          <a:ext cx="1747088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36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50108"/>
              </p:ext>
            </p:extLst>
          </p:nvPr>
        </p:nvGraphicFramePr>
        <p:xfrm>
          <a:off x="4177295" y="3394533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14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37134"/>
              </p:ext>
            </p:extLst>
          </p:nvPr>
        </p:nvGraphicFramePr>
        <p:xfrm>
          <a:off x="6337535" y="3407358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14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3617000" y="3498458"/>
            <a:ext cx="560295" cy="3754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833479" y="3529587"/>
            <a:ext cx="504056" cy="128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69149" y="369243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8" idx="3"/>
            <a:endCxn id="13" idx="1"/>
          </p:cNvCxnSpPr>
          <p:nvPr/>
        </p:nvCxnSpPr>
        <p:spPr>
          <a:xfrm flipV="1">
            <a:off x="1429907" y="3542412"/>
            <a:ext cx="507657" cy="3346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51520" y="2843774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Doubly linked list: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3617000" y="3692438"/>
            <a:ext cx="5602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805359" y="3692438"/>
            <a:ext cx="5602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2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What’s wrong with Arrays?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Inserting a new element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Deleting an existing element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Time complexity= O(??)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84786"/>
              </p:ext>
            </p:extLst>
          </p:nvPr>
        </p:nvGraphicFramePr>
        <p:xfrm>
          <a:off x="1403648" y="270892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Empty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5270"/>
              </p:ext>
            </p:extLst>
          </p:nvPr>
        </p:nvGraphicFramePr>
        <p:xfrm>
          <a:off x="1399335" y="2698915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</a:t>
                      </a:r>
                      <a:r>
                        <a:rPr lang="en-US" altLang="zh-TW" baseline="0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3635896" y="3284984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79429"/>
              </p:ext>
            </p:extLst>
          </p:nvPr>
        </p:nvGraphicFramePr>
        <p:xfrm>
          <a:off x="1331640" y="4437112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62884"/>
              </p:ext>
            </p:extLst>
          </p:nvPr>
        </p:nvGraphicFramePr>
        <p:xfrm>
          <a:off x="1331640" y="4437112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H="1">
            <a:off x="4139952" y="5085184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openclipart.org/image/800px/svg_to_png/85003/computer-r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8680"/>
            <a:ext cx="2077256" cy="19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0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Recycling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Return the memory occupied by the nodes to the system</a:t>
            </a:r>
            <a:r>
              <a:rPr lang="zh-TW" altLang="en-US" dirty="0"/>
              <a:t> </a:t>
            </a:r>
            <a:r>
              <a:rPr lang="en-US" altLang="zh-TW" dirty="0"/>
              <a:t>when done. (Why?)</a:t>
            </a:r>
          </a:p>
          <a:p>
            <a:endParaRPr lang="en-US" altLang="zh-TW" dirty="0"/>
          </a:p>
          <a:p>
            <a:r>
              <a:rPr lang="en-US" altLang="zh-TW" dirty="0"/>
              <a:t>O(n) time to return all the nodes</a:t>
            </a:r>
          </a:p>
          <a:p>
            <a:endParaRPr lang="en-US" altLang="zh-TW" dirty="0"/>
          </a:p>
          <a:p>
            <a:r>
              <a:rPr lang="en-US" altLang="zh-TW" dirty="0"/>
              <a:t>Alternative: recycling! Collect all “deleted nodes”, and use them when necessary.</a:t>
            </a:r>
          </a:p>
          <a:p>
            <a:endParaRPr lang="en-US" altLang="zh-TW" dirty="0"/>
          </a:p>
          <a:p>
            <a:r>
              <a:rPr lang="en-US" altLang="zh-TW" dirty="0"/>
              <a:t>Goal: O(1) time for both delete and new (from recycled nodes)</a:t>
            </a:r>
          </a:p>
          <a:p>
            <a:r>
              <a:rPr lang="en-US" altLang="zh-TW" dirty="0"/>
              <a:t>How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Key: slow to find the tail (obviously, not O(1) time operation)</a:t>
            </a:r>
          </a:p>
          <a:p>
            <a:r>
              <a:rPr lang="en-US" altLang="zh-TW" dirty="0"/>
              <a:t>Can we avoid using the tail pointer?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6447"/>
              </p:ext>
            </p:extLst>
          </p:nvPr>
        </p:nvGraphicFramePr>
        <p:xfrm>
          <a:off x="2398031" y="4720974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326338" y="472172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03529"/>
              </p:ext>
            </p:extLst>
          </p:nvPr>
        </p:nvGraphicFramePr>
        <p:xfrm>
          <a:off x="4614510" y="4758515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47041"/>
              </p:ext>
            </p:extLst>
          </p:nvPr>
        </p:nvGraphicFramePr>
        <p:xfrm>
          <a:off x="6774750" y="4771340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>
            <a:stCxn id="12" idx="3"/>
            <a:endCxn id="14" idx="1"/>
          </p:cNvCxnSpPr>
          <p:nvPr/>
        </p:nvCxnSpPr>
        <p:spPr>
          <a:xfrm>
            <a:off x="4054214" y="4906394"/>
            <a:ext cx="560296" cy="3754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4" idx="3"/>
            <a:endCxn id="15" idx="1"/>
          </p:cNvCxnSpPr>
          <p:nvPr/>
        </p:nvCxnSpPr>
        <p:spPr>
          <a:xfrm>
            <a:off x="6270693" y="4943935"/>
            <a:ext cx="504057" cy="128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697389" y="4906394"/>
            <a:ext cx="7006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182339" y="4084494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recycled_head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>
            <a:off x="2713720" y="4269160"/>
            <a:ext cx="264854" cy="462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95593"/>
              </p:ext>
            </p:extLst>
          </p:nvPr>
        </p:nvGraphicFramePr>
        <p:xfrm>
          <a:off x="2987824" y="4077072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01094"/>
              </p:ext>
            </p:extLst>
          </p:nvPr>
        </p:nvGraphicFramePr>
        <p:xfrm>
          <a:off x="5204303" y="4114613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>
            <a:stCxn id="25" idx="3"/>
            <a:endCxn id="26" idx="1"/>
          </p:cNvCxnSpPr>
          <p:nvPr/>
        </p:nvCxnSpPr>
        <p:spPr>
          <a:xfrm>
            <a:off x="4644007" y="4262492"/>
            <a:ext cx="560296" cy="3754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54000"/>
            <a:ext cx="82169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Sol: Circular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head pointer points at the tail.</a:t>
            </a:r>
          </a:p>
          <a:p>
            <a:r>
              <a:rPr lang="en-US" altLang="zh-TW" dirty="0"/>
              <a:t>The tail node’s next pointer points to the head node (instead of setting it as NULL).</a:t>
            </a:r>
          </a:p>
          <a:p>
            <a:r>
              <a:rPr lang="en-US" altLang="zh-TW" dirty="0"/>
              <a:t>Easy to connect the entire list with another list!</a:t>
            </a:r>
            <a:br>
              <a:rPr lang="en-US" altLang="zh-TW" dirty="0"/>
            </a:br>
            <a:r>
              <a:rPr lang="en-US" altLang="zh-TW" dirty="0"/>
              <a:t>Place the entire list to the recycled list=O(1) !!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 can also have doubly circular linked list!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97686"/>
              </p:ext>
            </p:extLst>
          </p:nvPr>
        </p:nvGraphicFramePr>
        <p:xfrm>
          <a:off x="1299171" y="3871518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>
            <a:stCxn id="7" idx="0"/>
            <a:endCxn id="9" idx="2"/>
          </p:cNvCxnSpPr>
          <p:nvPr/>
        </p:nvCxnSpPr>
        <p:spPr>
          <a:xfrm flipH="1" flipV="1">
            <a:off x="6503981" y="4292724"/>
            <a:ext cx="905679" cy="56714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079281" y="48598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25703"/>
              </p:ext>
            </p:extLst>
          </p:nvPr>
        </p:nvGraphicFramePr>
        <p:xfrm>
          <a:off x="3515650" y="3909059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6473"/>
              </p:ext>
            </p:extLst>
          </p:nvPr>
        </p:nvGraphicFramePr>
        <p:xfrm>
          <a:off x="5675890" y="3921884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>
            <a:stCxn id="5" idx="3"/>
            <a:endCxn id="8" idx="1"/>
          </p:cNvCxnSpPr>
          <p:nvPr/>
        </p:nvCxnSpPr>
        <p:spPr>
          <a:xfrm>
            <a:off x="2955354" y="4056938"/>
            <a:ext cx="560296" cy="3754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3"/>
            <a:endCxn id="9" idx="1"/>
          </p:cNvCxnSpPr>
          <p:nvPr/>
        </p:nvCxnSpPr>
        <p:spPr>
          <a:xfrm>
            <a:off x="5171833" y="4094479"/>
            <a:ext cx="504057" cy="128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迴轉箭號 18"/>
          <p:cNvSpPr/>
          <p:nvPr/>
        </p:nvSpPr>
        <p:spPr>
          <a:xfrm flipH="1">
            <a:off x="1430172" y="3511478"/>
            <a:ext cx="5737573" cy="432048"/>
          </a:xfrm>
          <a:prstGeom prst="uturnArrow">
            <a:avLst>
              <a:gd name="adj1" fmla="val 404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5074" y="488229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recycled_head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1959162" y="5066960"/>
            <a:ext cx="596614" cy="5712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08578"/>
              </p:ext>
            </p:extLst>
          </p:nvPr>
        </p:nvGraphicFramePr>
        <p:xfrm>
          <a:off x="2657282" y="4938667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40961"/>
              </p:ext>
            </p:extLst>
          </p:nvPr>
        </p:nvGraphicFramePr>
        <p:xfrm>
          <a:off x="4873761" y="4976208"/>
          <a:ext cx="1656183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>
            <a:stCxn id="23" idx="3"/>
            <a:endCxn id="24" idx="1"/>
          </p:cNvCxnSpPr>
          <p:nvPr/>
        </p:nvCxnSpPr>
        <p:spPr>
          <a:xfrm>
            <a:off x="4313465" y="5124087"/>
            <a:ext cx="560296" cy="3754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7504" y="420696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temp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26" idx="3"/>
            <a:endCxn id="5" idx="1"/>
          </p:cNvCxnSpPr>
          <p:nvPr/>
        </p:nvCxnSpPr>
        <p:spPr>
          <a:xfrm flipV="1">
            <a:off x="800322" y="4056938"/>
            <a:ext cx="498849" cy="3346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9" idx="3"/>
            <a:endCxn id="23" idx="1"/>
          </p:cNvCxnSpPr>
          <p:nvPr/>
        </p:nvCxnSpPr>
        <p:spPr>
          <a:xfrm flipH="1">
            <a:off x="2657282" y="4107304"/>
            <a:ext cx="4674791" cy="101678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5" idx="1"/>
          </p:cNvCxnSpPr>
          <p:nvPr/>
        </p:nvCxnSpPr>
        <p:spPr>
          <a:xfrm flipH="1" flipV="1">
            <a:off x="1299171" y="4056938"/>
            <a:ext cx="944839" cy="106714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7" grpId="1"/>
      <p:bldP spid="19" grpId="0" animBg="1"/>
      <p:bldP spid="19" grpId="1" animBg="1"/>
      <p:bldP spid="21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review!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types of linked lists that we introduced today:</a:t>
            </a:r>
          </a:p>
          <a:p>
            <a:endParaRPr lang="en-US" altLang="zh-TW" dirty="0"/>
          </a:p>
          <a:p>
            <a:r>
              <a:rPr lang="en-US" altLang="zh-TW" dirty="0"/>
              <a:t>Singly linked list</a:t>
            </a:r>
          </a:p>
          <a:p>
            <a:pPr lvl="1"/>
            <a:r>
              <a:rPr lang="en-US" altLang="zh-TW" dirty="0"/>
              <a:t>Circular</a:t>
            </a:r>
          </a:p>
          <a:p>
            <a:pPr lvl="1"/>
            <a:r>
              <a:rPr lang="en-US" altLang="zh-TW" dirty="0"/>
              <a:t>Non-circular (chain)</a:t>
            </a:r>
          </a:p>
          <a:p>
            <a:r>
              <a:rPr lang="en-US" altLang="zh-TW" dirty="0"/>
              <a:t>Doubly linked list</a:t>
            </a:r>
          </a:p>
          <a:p>
            <a:pPr lvl="1"/>
            <a:r>
              <a:rPr lang="en-US" altLang="zh-TW" dirty="0"/>
              <a:t>Circular</a:t>
            </a:r>
          </a:p>
          <a:p>
            <a:pPr lvl="1"/>
            <a:r>
              <a:rPr lang="en-US" altLang="zh-TW" dirty="0"/>
              <a:t>Non-circular (chain)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2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(If time permits) 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(singly) linked list of unknown length, design an algorithm to find the n-</a:t>
            </a:r>
            <a:r>
              <a:rPr lang="en-US" dirty="0" err="1"/>
              <a:t>th</a:t>
            </a:r>
            <a:r>
              <a:rPr lang="en-US" dirty="0"/>
              <a:t> node from the tail of the linked list.  Your algorithm is allowed to traverse the linked list </a:t>
            </a:r>
            <a:r>
              <a:rPr lang="en-US" u="sng" dirty="0"/>
              <a:t>only once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Reverse a given singly linked list using the original link nodes. (ZUVIO)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1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for the array implementation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92878"/>
              </p:ext>
            </p:extLst>
          </p:nvPr>
        </p:nvGraphicFramePr>
        <p:xfrm>
          <a:off x="395536" y="1844824"/>
          <a:ext cx="8496944" cy="451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89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Dynamic</a:t>
                      </a:r>
                      <a:r>
                        <a:rPr lang="en-US" altLang="zh-TW" baseline="0" dirty="0"/>
                        <a:t> Array </a:t>
                      </a:r>
                      <a:br>
                        <a:rPr lang="en-US" altLang="zh-TW" baseline="0" dirty="0"/>
                      </a:br>
                      <a:r>
                        <a:rPr lang="en-US" altLang="zh-TW" baseline="0" dirty="0"/>
                        <a:t>(Expand to twice of the original space when full)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Linked List</a:t>
                      </a:r>
                      <a:r>
                        <a:rPr lang="en-US" altLang="zh-TW" baseline="0" dirty="0"/>
                        <a:t> </a:t>
                      </a:r>
                      <a:br>
                        <a:rPr lang="en-US" altLang="zh-TW" baseline="0" dirty="0"/>
                      </a:br>
                      <a:r>
                        <a:rPr lang="en-US" altLang="zh-TW" baseline="0" dirty="0"/>
                        <a:t>(What we are learning today)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99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Indexing </a:t>
                      </a:r>
                      <a:br>
                        <a:rPr lang="en-US" altLang="zh-TW" sz="2000" dirty="0"/>
                      </a:br>
                      <a:r>
                        <a:rPr lang="en-US" altLang="zh-TW" sz="2000" dirty="0"/>
                        <a:t>(Get a</a:t>
                      </a:r>
                      <a:r>
                        <a:rPr lang="en-US" altLang="zh-TW" sz="2000" baseline="0" dirty="0"/>
                        <a:t> particular element</a:t>
                      </a:r>
                      <a:r>
                        <a:rPr lang="en-US" altLang="zh-TW" sz="2000" dirty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O(1)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O(1)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??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6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Insert/Delete at the head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r>
                        <a:rPr lang="en-US" altLang="zh-TW" sz="2000" baseline="0" dirty="0"/>
                        <a:t>, insert only feasible if not full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??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66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Insert/Delete at the tail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O(1),</a:t>
                      </a:r>
                      <a:r>
                        <a:rPr lang="en-US" altLang="zh-TW" sz="2000" baseline="0" dirty="0"/>
                        <a:t> insert only feasible if not full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O(1), if not full</a:t>
                      </a:r>
                      <a:br>
                        <a:rPr lang="en-US" altLang="zh-TW" sz="2000" dirty="0"/>
                      </a:br>
                      <a:r>
                        <a:rPr lang="en-US" altLang="zh-TW" sz="2000" dirty="0"/>
                        <a:t>O(n),</a:t>
                      </a:r>
                      <a:r>
                        <a:rPr lang="en-US" altLang="zh-TW" sz="2000" baseline="0" dirty="0"/>
                        <a:t> if full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??</a:t>
                      </a:r>
                      <a:endParaRPr lang="zh-TW" altLang="en-US" sz="2000" dirty="0"/>
                    </a:p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66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Insert/Delete in the middle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r>
                        <a:rPr lang="en-US" altLang="zh-TW" sz="2000" baseline="0" dirty="0"/>
                        <a:t>, only feasible if not full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??</a:t>
                      </a:r>
                      <a:endParaRPr lang="zh-TW" altLang="en-US" sz="2000" dirty="0"/>
                    </a:p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66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Wasted space</a:t>
                      </a:r>
                      <a:br>
                        <a:rPr lang="en-US" altLang="zh-TW" sz="2000" dirty="0"/>
                      </a:br>
                      <a:r>
                        <a:rPr lang="en-US" altLang="zh-TW" sz="2000" dirty="0"/>
                        <a:t>(when full)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O(n)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??</a:t>
                      </a:r>
                      <a:endParaRPr lang="zh-TW" altLang="en-US" sz="2000" dirty="0"/>
                    </a:p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55776" y="2590431"/>
            <a:ext cx="2088232" cy="893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44008" y="2590432"/>
            <a:ext cx="2088232" cy="89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55920" y="3563815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44008" y="3567995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55776" y="4267983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44008" y="4258738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555776" y="4972151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4972151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55776" y="5692786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644008" y="5704099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7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9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friend: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How do we arrange the data, such that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altLang="zh-TW" dirty="0"/>
              <a:t>We can arbitrarily change their order,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altLang="zh-TW" dirty="0"/>
              <a:t>But we still keep a record of their order?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Answer:</a:t>
            </a:r>
          </a:p>
          <a:p>
            <a:pPr algn="just"/>
            <a:r>
              <a:rPr lang="en-US" altLang="zh-TW" dirty="0"/>
              <a:t>The order of the elements can be arbitrary,</a:t>
            </a:r>
          </a:p>
          <a:p>
            <a:pPr algn="just"/>
            <a:r>
              <a:rPr lang="en-US" altLang="zh-TW" dirty="0"/>
              <a:t>But, we store “which is the next” in addition to the data.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65274"/>
              </p:ext>
            </p:extLst>
          </p:nvPr>
        </p:nvGraphicFramePr>
        <p:xfrm>
          <a:off x="1547664" y="5180062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ㄅ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ㄉ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09151"/>
              </p:ext>
            </p:extLst>
          </p:nvPr>
        </p:nvGraphicFramePr>
        <p:xfrm>
          <a:off x="1547664" y="565044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27584" y="52091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50667" y="616530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04516"/>
              </p:ext>
            </p:extLst>
          </p:nvPr>
        </p:nvGraphicFramePr>
        <p:xfrm>
          <a:off x="1535878" y="6154723"/>
          <a:ext cx="50405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51276" y="553935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Which </a:t>
            </a:r>
            <a:r>
              <a:rPr lang="en-US" altLang="zh-TW" sz="1600"/>
              <a:t>is </a:t>
            </a:r>
            <a:br>
              <a:rPr lang="en-US" altLang="zh-TW" sz="1600"/>
            </a:br>
            <a:r>
              <a:rPr lang="en-US" altLang="zh-TW" sz="1600"/>
              <a:t>the </a:t>
            </a:r>
            <a:r>
              <a:rPr lang="en-US" altLang="zh-TW" sz="1600" dirty="0"/>
              <a:t>next</a:t>
            </a:r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1812" y="47507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0856"/>
              </p:ext>
            </p:extLst>
          </p:nvPr>
        </p:nvGraphicFramePr>
        <p:xfrm>
          <a:off x="1556274" y="4746506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7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Conceptually, it looks like this: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59205"/>
              </p:ext>
            </p:extLst>
          </p:nvPr>
        </p:nvGraphicFramePr>
        <p:xfrm>
          <a:off x="2067790" y="548507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347710" y="504373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70793" y="599992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64821"/>
              </p:ext>
            </p:extLst>
          </p:nvPr>
        </p:nvGraphicFramePr>
        <p:xfrm>
          <a:off x="2056004" y="5989345"/>
          <a:ext cx="50405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42160" y="548507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Which is the next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41938" y="458539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88736"/>
              </p:ext>
            </p:extLst>
          </p:nvPr>
        </p:nvGraphicFramePr>
        <p:xfrm>
          <a:off x="2076400" y="458112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61838"/>
              </p:ext>
            </p:extLst>
          </p:nvPr>
        </p:nvGraphicFramePr>
        <p:xfrm>
          <a:off x="4214063" y="2541951"/>
          <a:ext cx="1368152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81854"/>
              </p:ext>
            </p:extLst>
          </p:nvPr>
        </p:nvGraphicFramePr>
        <p:xfrm>
          <a:off x="2269847" y="2534300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ㄆ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86683"/>
              </p:ext>
            </p:extLst>
          </p:nvPr>
        </p:nvGraphicFramePr>
        <p:xfrm>
          <a:off x="435921" y="2534300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ㄅ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73782"/>
              </p:ext>
            </p:extLst>
          </p:nvPr>
        </p:nvGraphicFramePr>
        <p:xfrm>
          <a:off x="7598439" y="2564904"/>
          <a:ext cx="1512168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ㄉ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Null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92609"/>
              </p:ext>
            </p:extLst>
          </p:nvPr>
        </p:nvGraphicFramePr>
        <p:xfrm>
          <a:off x="5942255" y="2564904"/>
          <a:ext cx="144016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ㄈ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>
            <a:stCxn id="81" idx="2"/>
            <a:endCxn id="15" idx="1"/>
          </p:cNvCxnSpPr>
          <p:nvPr/>
        </p:nvCxnSpPr>
        <p:spPr>
          <a:xfrm>
            <a:off x="387171" y="2317522"/>
            <a:ext cx="48750" cy="4021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5" idx="3"/>
            <a:endCxn id="14" idx="1"/>
          </p:cNvCxnSpPr>
          <p:nvPr/>
        </p:nvCxnSpPr>
        <p:spPr>
          <a:xfrm>
            <a:off x="1909807" y="2719720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4" idx="3"/>
            <a:endCxn id="13" idx="1"/>
          </p:cNvCxnSpPr>
          <p:nvPr/>
        </p:nvCxnSpPr>
        <p:spPr>
          <a:xfrm>
            <a:off x="3926031" y="2719720"/>
            <a:ext cx="288032" cy="765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3" idx="3"/>
            <a:endCxn id="17" idx="1"/>
          </p:cNvCxnSpPr>
          <p:nvPr/>
        </p:nvCxnSpPr>
        <p:spPr>
          <a:xfrm>
            <a:off x="5582215" y="2727371"/>
            <a:ext cx="360040" cy="2295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7" idx="3"/>
            <a:endCxn id="16" idx="1"/>
          </p:cNvCxnSpPr>
          <p:nvPr/>
        </p:nvCxnSpPr>
        <p:spPr>
          <a:xfrm>
            <a:off x="7382415" y="2750324"/>
            <a:ext cx="2160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994087" y="4005064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Actual implementation</a:t>
            </a:r>
            <a:endParaRPr lang="zh-TW" altLang="en-US" sz="2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8109" y="1948190"/>
            <a:ext cx="63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</a:t>
            </a:r>
            <a:endParaRPr lang="zh-TW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15438"/>
              </p:ext>
            </p:extLst>
          </p:nvPr>
        </p:nvGraphicFramePr>
        <p:xfrm>
          <a:off x="2076400" y="5035743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ㄅ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ㄉ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5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an additional element?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43895"/>
              </p:ext>
            </p:extLst>
          </p:nvPr>
        </p:nvGraphicFramePr>
        <p:xfrm>
          <a:off x="4119438" y="3212976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ㄐ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50921"/>
              </p:ext>
            </p:extLst>
          </p:nvPr>
        </p:nvGraphicFramePr>
        <p:xfrm>
          <a:off x="2067790" y="5014684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0859"/>
              </p:ext>
            </p:extLst>
          </p:nvPr>
        </p:nvGraphicFramePr>
        <p:xfrm>
          <a:off x="2067790" y="548507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1347710" y="504373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370793" y="599992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56955"/>
              </p:ext>
            </p:extLst>
          </p:nvPr>
        </p:nvGraphicFramePr>
        <p:xfrm>
          <a:off x="2056004" y="5989345"/>
          <a:ext cx="50405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214993" y="5464651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Which is the next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341938" y="458539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86906"/>
              </p:ext>
            </p:extLst>
          </p:nvPr>
        </p:nvGraphicFramePr>
        <p:xfrm>
          <a:off x="2076400" y="458112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35550"/>
              </p:ext>
            </p:extLst>
          </p:nvPr>
        </p:nvGraphicFramePr>
        <p:xfrm>
          <a:off x="2089827" y="548507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8493"/>
              </p:ext>
            </p:extLst>
          </p:nvPr>
        </p:nvGraphicFramePr>
        <p:xfrm>
          <a:off x="2079717" y="5485070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3349"/>
              </p:ext>
            </p:extLst>
          </p:nvPr>
        </p:nvGraphicFramePr>
        <p:xfrm>
          <a:off x="4214063" y="2099103"/>
          <a:ext cx="1368152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30379"/>
              </p:ext>
            </p:extLst>
          </p:nvPr>
        </p:nvGraphicFramePr>
        <p:xfrm>
          <a:off x="2269847" y="2091452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ㄆ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80718"/>
              </p:ext>
            </p:extLst>
          </p:nvPr>
        </p:nvGraphicFramePr>
        <p:xfrm>
          <a:off x="435921" y="2091452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ㄅ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84973"/>
              </p:ext>
            </p:extLst>
          </p:nvPr>
        </p:nvGraphicFramePr>
        <p:xfrm>
          <a:off x="7598439" y="2122056"/>
          <a:ext cx="1512168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ㄉ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Null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23916"/>
              </p:ext>
            </p:extLst>
          </p:nvPr>
        </p:nvGraphicFramePr>
        <p:xfrm>
          <a:off x="5942255" y="2122056"/>
          <a:ext cx="144016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ㄈ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直線單箭頭接點 42"/>
          <p:cNvCxnSpPr>
            <a:stCxn id="48" idx="2"/>
            <a:endCxn id="38" idx="1"/>
          </p:cNvCxnSpPr>
          <p:nvPr/>
        </p:nvCxnSpPr>
        <p:spPr>
          <a:xfrm>
            <a:off x="387171" y="1874674"/>
            <a:ext cx="48750" cy="4021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8" idx="3"/>
            <a:endCxn id="37" idx="1"/>
          </p:cNvCxnSpPr>
          <p:nvPr/>
        </p:nvCxnSpPr>
        <p:spPr>
          <a:xfrm>
            <a:off x="1909807" y="2276872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7" idx="3"/>
            <a:endCxn id="35" idx="1"/>
          </p:cNvCxnSpPr>
          <p:nvPr/>
        </p:nvCxnSpPr>
        <p:spPr>
          <a:xfrm>
            <a:off x="3926031" y="2276872"/>
            <a:ext cx="288032" cy="765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5" idx="3"/>
            <a:endCxn id="42" idx="1"/>
          </p:cNvCxnSpPr>
          <p:nvPr/>
        </p:nvCxnSpPr>
        <p:spPr>
          <a:xfrm>
            <a:off x="5582215" y="2284523"/>
            <a:ext cx="360040" cy="2295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3"/>
            <a:endCxn id="41" idx="1"/>
          </p:cNvCxnSpPr>
          <p:nvPr/>
        </p:nvCxnSpPr>
        <p:spPr>
          <a:xfrm>
            <a:off x="7382415" y="2307476"/>
            <a:ext cx="2160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109" y="1505342"/>
            <a:ext cx="63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endCxn id="17" idx="1"/>
          </p:cNvCxnSpPr>
          <p:nvPr/>
        </p:nvCxnSpPr>
        <p:spPr>
          <a:xfrm>
            <a:off x="3926031" y="2390284"/>
            <a:ext cx="193407" cy="10081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7" idx="3"/>
          </p:cNvCxnSpPr>
          <p:nvPr/>
        </p:nvCxnSpPr>
        <p:spPr>
          <a:xfrm flipH="1" flipV="1">
            <a:off x="4214063" y="2397935"/>
            <a:ext cx="1561559" cy="100046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Remove an existing element?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347710" y="5043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370793" y="5999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開始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35603"/>
              </p:ext>
            </p:extLst>
          </p:nvPr>
        </p:nvGraphicFramePr>
        <p:xfrm>
          <a:off x="2056004" y="5989345"/>
          <a:ext cx="50405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78296" y="54850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下一個是誰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341938" y="458539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82479"/>
              </p:ext>
            </p:extLst>
          </p:nvPr>
        </p:nvGraphicFramePr>
        <p:xfrm>
          <a:off x="2076400" y="4581128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03106"/>
              </p:ext>
            </p:extLst>
          </p:nvPr>
        </p:nvGraphicFramePr>
        <p:xfrm>
          <a:off x="2089827" y="5483562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8833"/>
              </p:ext>
            </p:extLst>
          </p:nvPr>
        </p:nvGraphicFramePr>
        <p:xfrm>
          <a:off x="2089933" y="5482232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33959"/>
              </p:ext>
            </p:extLst>
          </p:nvPr>
        </p:nvGraphicFramePr>
        <p:xfrm>
          <a:off x="4271838" y="3365376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17682"/>
              </p:ext>
            </p:extLst>
          </p:nvPr>
        </p:nvGraphicFramePr>
        <p:xfrm>
          <a:off x="4181450" y="2171111"/>
          <a:ext cx="1368152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82037"/>
              </p:ext>
            </p:extLst>
          </p:nvPr>
        </p:nvGraphicFramePr>
        <p:xfrm>
          <a:off x="2237234" y="2163460"/>
          <a:ext cx="1656184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ㄆ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83740"/>
              </p:ext>
            </p:extLst>
          </p:nvPr>
        </p:nvGraphicFramePr>
        <p:xfrm>
          <a:off x="403308" y="2163460"/>
          <a:ext cx="147388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ㄅ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24130"/>
              </p:ext>
            </p:extLst>
          </p:nvPr>
        </p:nvGraphicFramePr>
        <p:xfrm>
          <a:off x="7565826" y="2194064"/>
          <a:ext cx="1512168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ㄉ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Null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52149"/>
              </p:ext>
            </p:extLst>
          </p:nvPr>
        </p:nvGraphicFramePr>
        <p:xfrm>
          <a:off x="5909642" y="2194064"/>
          <a:ext cx="144016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ㄈ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>
            <a:stCxn id="41" idx="2"/>
            <a:endCxn id="33" idx="1"/>
          </p:cNvCxnSpPr>
          <p:nvPr/>
        </p:nvCxnSpPr>
        <p:spPr>
          <a:xfrm>
            <a:off x="358662" y="1946682"/>
            <a:ext cx="44646" cy="4021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3" idx="3"/>
            <a:endCxn id="32" idx="1"/>
          </p:cNvCxnSpPr>
          <p:nvPr/>
        </p:nvCxnSpPr>
        <p:spPr>
          <a:xfrm>
            <a:off x="1877194" y="2348880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1" idx="3"/>
            <a:endCxn id="35" idx="1"/>
          </p:cNvCxnSpPr>
          <p:nvPr/>
        </p:nvCxnSpPr>
        <p:spPr>
          <a:xfrm>
            <a:off x="5549602" y="2356531"/>
            <a:ext cx="360040" cy="2295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  <a:endCxn id="34" idx="1"/>
          </p:cNvCxnSpPr>
          <p:nvPr/>
        </p:nvCxnSpPr>
        <p:spPr>
          <a:xfrm>
            <a:off x="7349802" y="2379484"/>
            <a:ext cx="2160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5496" y="1577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開始</a:t>
            </a:r>
          </a:p>
        </p:txBody>
      </p:sp>
      <p:cxnSp>
        <p:nvCxnSpPr>
          <p:cNvPr id="42" name="直線單箭頭接點 41"/>
          <p:cNvCxnSpPr>
            <a:endCxn id="27" idx="1"/>
          </p:cNvCxnSpPr>
          <p:nvPr/>
        </p:nvCxnSpPr>
        <p:spPr>
          <a:xfrm>
            <a:off x="3491880" y="2379484"/>
            <a:ext cx="779958" cy="11713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644008" y="2564904"/>
            <a:ext cx="905594" cy="8334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775622" y="2564904"/>
            <a:ext cx="452562" cy="8334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27117"/>
              </p:ext>
            </p:extLst>
          </p:nvPr>
        </p:nvGraphicFramePr>
        <p:xfrm>
          <a:off x="2067790" y="5014684"/>
          <a:ext cx="60960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ㄆ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ㄅ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ㄉ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ㄈ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ㄐ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52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segments: </a:t>
            </a:r>
            <a:br>
              <a:rPr lang="en-US" altLang="zh-TW" dirty="0"/>
            </a:br>
            <a:r>
              <a:rPr lang="en-US" altLang="zh-TW" dirty="0" err="1"/>
              <a:t>Struct</a:t>
            </a:r>
            <a:r>
              <a:rPr lang="en-US" altLang="zh-TW" dirty="0"/>
              <a:t> and create a new node.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FA55-6A86-432A-A451-3FAAF5D29DA4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314341"/>
            <a:ext cx="8784976" cy="26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3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43349</TotalTime>
  <Words>1379</Words>
  <Application>Microsoft Macintosh PowerPoint</Application>
  <PresentationFormat>On-screen Show (4:3)</PresentationFormat>
  <Paragraphs>511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Office Theme</vt:lpstr>
      <vt:lpstr>Linked Lists</vt:lpstr>
      <vt:lpstr>What’s wrong with Arrays?</vt:lpstr>
      <vt:lpstr>Complexity for the array implementation</vt:lpstr>
      <vt:lpstr>PowerPoint Presentation</vt:lpstr>
      <vt:lpstr>New friend: linked list</vt:lpstr>
      <vt:lpstr>Conceptually, it looks like this:</vt:lpstr>
      <vt:lpstr>Add an additional element?</vt:lpstr>
      <vt:lpstr>Remove an existing element?</vt:lpstr>
      <vt:lpstr>Code segments:  Struct and create a new node.</vt:lpstr>
      <vt:lpstr>Code segments:  accessing the structure members</vt:lpstr>
      <vt:lpstr>Code segments: accessing the next node</vt:lpstr>
      <vt:lpstr>Create two nodes (Insert from the head)</vt:lpstr>
      <vt:lpstr>Insert a new node after a certain node</vt:lpstr>
      <vt:lpstr>Deleting a node</vt:lpstr>
      <vt:lpstr>Examples: Traverse and Print</vt:lpstr>
      <vt:lpstr>Correct the code below: Find</vt:lpstr>
      <vt:lpstr>Comparison of complexity</vt:lpstr>
      <vt:lpstr>Discussion</vt:lpstr>
      <vt:lpstr>Singly v.s. doubly linked list</vt:lpstr>
      <vt:lpstr>Recycling</vt:lpstr>
      <vt:lpstr>PowerPoint Presentation</vt:lpstr>
      <vt:lpstr>Sol: Circular List</vt:lpstr>
      <vt:lpstr>Let’s review!</vt:lpstr>
      <vt:lpstr>(If time permits) 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Hsin-Mu Tsai</dc:creator>
  <cp:lastModifiedBy>Hsin-Mu Tsai</cp:lastModifiedBy>
  <cp:revision>126</cp:revision>
  <cp:lastPrinted>2010-10-15T01:03:20Z</cp:lastPrinted>
  <dcterms:created xsi:type="dcterms:W3CDTF">2010-10-13T13:33:03Z</dcterms:created>
  <dcterms:modified xsi:type="dcterms:W3CDTF">2019-03-05T03:52:42Z</dcterms:modified>
</cp:coreProperties>
</file>