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0"/>
    <p:restoredTop sz="88854" autoAdjust="0"/>
  </p:normalViewPr>
  <p:slideViewPr>
    <p:cSldViewPr>
      <p:cViewPr>
        <p:scale>
          <a:sx n="90" d="100"/>
          <a:sy n="90" d="100"/>
        </p:scale>
        <p:origin x="197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elonsoftware.com/articles/fog000000002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emcfarlane.editthisp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Painless Bug Tracking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960248"/>
          </a:xfrm>
        </p:spPr>
        <p:txBody>
          <a:bodyPr>
            <a:normAutofit/>
          </a:bodyPr>
          <a:lstStyle/>
          <a:p>
            <a:r>
              <a:rPr lang="en-US" altLang="zh-TW" dirty="0"/>
              <a:t>Michael Tsai </a:t>
            </a:r>
            <a:r>
              <a:rPr lang="zh-CN" altLang="en-US" dirty="0"/>
              <a:t>蔡欣穆</a:t>
            </a:r>
            <a:endParaRPr lang="en-US" altLang="zh-TW" dirty="0"/>
          </a:p>
          <a:p>
            <a:r>
              <a:rPr lang="zh-CN" altLang="en-US" dirty="0"/>
              <a:t>小傑大大</a:t>
            </a:r>
            <a:br>
              <a:rPr lang="en-US" altLang="zh-CN" dirty="0"/>
            </a:br>
            <a:r>
              <a:rPr lang="zh-CN" altLang="en-US" dirty="0"/>
              <a:t>資料結構與進階程式設計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Guest Lecture</a:t>
            </a:r>
            <a:endParaRPr lang="en-US" altLang="zh-TW" dirty="0"/>
          </a:p>
          <a:p>
            <a:r>
              <a:rPr lang="en-US" altLang="zh-TW" dirty="0"/>
              <a:t>2019/3/25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050" name="Picture 2" descr="Starcraft's Time by Juan Carlos Sol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4018483" cy="32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禁止標誌 3"/>
          <p:cNvSpPr/>
          <p:nvPr/>
        </p:nvSpPr>
        <p:spPr>
          <a:xfrm>
            <a:off x="2915816" y="1316088"/>
            <a:ext cx="1656184" cy="1584176"/>
          </a:xfrm>
          <a:prstGeom prst="noSmoking">
            <a:avLst>
              <a:gd name="adj" fmla="val 732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http://www.joelonsoftware.com/articles/fog0000000029.html</a:t>
            </a:r>
            <a:br>
              <a:rPr lang="en-US" altLang="zh-TW" dirty="0"/>
            </a:br>
            <a:r>
              <a:rPr lang="en-US" altLang="zh-TW" dirty="0"/>
              <a:t>(written on November 8, 2000)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1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Painless Bug 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“At any given time, I can only remember two bugs.”</a:t>
            </a:r>
          </a:p>
          <a:p>
            <a:r>
              <a:rPr lang="en-US" altLang="zh-TW" dirty="0"/>
              <a:t>“Keeping a database of bugs is one of the hallmarks of a good software team.”</a:t>
            </a:r>
          </a:p>
          <a:p>
            <a:r>
              <a:rPr lang="en-US" altLang="zh-TW" dirty="0"/>
              <a:t>“… without an organized database listing all known bugs in the code, you are simply going to ship low quality code. 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26" y="4797152"/>
            <a:ext cx="1853807" cy="184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27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Every good bug report needs exactly three things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Steps to reproduce, </a:t>
            </a:r>
          </a:p>
          <a:p>
            <a:r>
              <a:rPr lang="en-US" altLang="zh-TW" dirty="0"/>
              <a:t>What you expected to see, and </a:t>
            </a:r>
          </a:p>
          <a:p>
            <a:r>
              <a:rPr lang="en-US" altLang="zh-TW" dirty="0"/>
              <a:t>What you saw instead.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4" name="Picture 2" descr="http://sc2.singlepcgamer.com/wp-content/uploads/2010/08/zerg-vs-terran-300x1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797152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450669"/>
              </p:ext>
            </p:extLst>
          </p:nvPr>
        </p:nvGraphicFramePr>
        <p:xfrm>
          <a:off x="553244" y="188640"/>
          <a:ext cx="7992888" cy="6346354"/>
        </p:xfrm>
        <a:graphic>
          <a:graphicData uri="http://schemas.openxmlformats.org/drawingml/2006/table">
            <a:tbl>
              <a:tblPr/>
              <a:tblGrid>
                <a:gridCol w="146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725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latin typeface="Verdana"/>
                        </a:rPr>
                        <a:t>ID </a:t>
                      </a:r>
                      <a:endParaRPr lang="en-US" sz="1050" dirty="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u="sng" dirty="0">
                          <a:latin typeface="Verdana"/>
                        </a:rPr>
                        <a:t>1203</a:t>
                      </a:r>
                      <a:r>
                        <a:rPr lang="zh-TW" altLang="en-US" sz="1050" dirty="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latin typeface="Verdana"/>
                        </a:rPr>
                        <a:t>Project </a:t>
                      </a:r>
                      <a:endParaRPr lang="en-US" sz="1050" dirty="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Bee Flogger 2.0 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25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Area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FTP Client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Title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latin typeface="Verdana"/>
                        </a:rPr>
                        <a:t>Uploading file causes FTP server to dump core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0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Assigned To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CLOSED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Status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CLOSED (RESOLVED - FIXED)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Priority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2 - Must Fix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Fix For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Verdana"/>
                        </a:rPr>
                        <a:t>2.0 Alpha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Version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Build 2019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10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Computer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Verdana"/>
                        </a:rPr>
                        <a:t>Jill's iMac, Mac OS 9.0, 128M RAM, 1024x768 millions of colors</a:t>
                      </a:r>
                      <a:r>
                        <a:rPr lang="en-US" sz="1050"/>
                        <a:t> </a:t>
                      </a:r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7931">
                <a:tc>
                  <a:txBody>
                    <a:bodyPr/>
                    <a:lstStyle/>
                    <a:p>
                      <a:pPr algn="r"/>
                      <a:r>
                        <a:rPr lang="en-US" sz="1050" b="1">
                          <a:latin typeface="Verdana"/>
                        </a:rPr>
                        <a:t>Description </a:t>
                      </a:r>
                      <a:endParaRPr lang="en-US" sz="105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>
                          <a:latin typeface="Verdana"/>
                        </a:rPr>
                        <a:t> </a:t>
                      </a:r>
                      <a:endParaRPr lang="zh-TW" altLang="en-US" sz="1050"/>
                    </a:p>
                  </a:txBody>
                  <a:tcPr marL="22205" marR="22205" marT="11102" marB="11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Verdana"/>
                        </a:rPr>
                        <a:t>11/1/2000 Opened by </a:t>
                      </a:r>
                      <a:r>
                        <a:rPr lang="en-US" sz="1200" b="1" u="sng" dirty="0">
                          <a:latin typeface="Verdana"/>
                        </a:rPr>
                        <a:t>Jill the Very, Very Good Tester</a:t>
                      </a:r>
                      <a:r>
                        <a:rPr lang="en-US" sz="1200" b="1" dirty="0">
                          <a:latin typeface="Verdana"/>
                        </a:rPr>
                        <a:t> </a:t>
                      </a:r>
                      <a:r>
                        <a:rPr lang="en-US" sz="1200" dirty="0">
                          <a:latin typeface="Verdana"/>
                        </a:rPr>
                        <a:t>* Start Bee Flogger</a:t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* Create an unnamed document simply containing the letter "a"</a:t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* Click on the FTP button on the toolbar</a:t>
                      </a: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* Try to ftp to your server</a:t>
                      </a:r>
                      <a:br>
                        <a:rPr lang="en-US" sz="1200" dirty="0">
                          <a:latin typeface="Verdana"/>
                        </a:rPr>
                      </a:b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BUG: Observe; the ftp server is no longer responding. Indeed </a:t>
                      </a:r>
                      <a:r>
                        <a:rPr lang="en-US" sz="1200" dirty="0" err="1">
                          <a:latin typeface="Verdana"/>
                        </a:rPr>
                        <a:t>ps</a:t>
                      </a:r>
                      <a:r>
                        <a:rPr lang="en-US" sz="1200" dirty="0">
                          <a:latin typeface="Verdana"/>
                        </a:rPr>
                        <a:t> -</a:t>
                      </a:r>
                      <a:r>
                        <a:rPr lang="en-US" sz="1200" dirty="0" err="1">
                          <a:latin typeface="Verdana"/>
                        </a:rPr>
                        <a:t>augx</a:t>
                      </a:r>
                      <a:r>
                        <a:rPr lang="en-US" sz="1200" dirty="0">
                          <a:latin typeface="Verdana"/>
                        </a:rPr>
                        <a:t> shows that it is not even running and there is a core dump in /.</a:t>
                      </a:r>
                      <a:br>
                        <a:rPr lang="en-US" sz="1200" dirty="0">
                          <a:latin typeface="Verdana"/>
                        </a:rPr>
                      </a:br>
                      <a:br>
                        <a:rPr lang="en-US" sz="1200" dirty="0">
                          <a:latin typeface="Verdana"/>
                        </a:rPr>
                      </a:br>
                      <a:r>
                        <a:rPr lang="en-US" sz="1200" dirty="0">
                          <a:latin typeface="Verdana"/>
                        </a:rPr>
                        <a:t>EXPECTED: No crash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b="1" dirty="0">
                          <a:latin typeface="Verdana"/>
                        </a:rPr>
                        <a:t>11/1/2000 Assigned to Willie the Lead Developer by </a:t>
                      </a:r>
                      <a:r>
                        <a:rPr lang="en-US" sz="1200" b="1" u="sng" dirty="0">
                          <a:latin typeface="Verdana"/>
                        </a:rPr>
                        <a:t>Jill the Very, Very Good Tester</a:t>
                      </a:r>
                      <a:r>
                        <a:rPr lang="en-US" sz="1200" b="1" dirty="0">
                          <a:latin typeface="Verdana"/>
                        </a:rPr>
                        <a:t> </a:t>
                      </a:r>
                      <a:endParaRPr lang="en-US" sz="1200" dirty="0"/>
                    </a:p>
                    <a:p>
                      <a:r>
                        <a:rPr lang="en-US" sz="1200" b="1" dirty="0">
                          <a:latin typeface="Verdana"/>
                        </a:rPr>
                        <a:t>11/2/2000 (Yesterday) RESOLVED - WON'T FIX by </a:t>
                      </a:r>
                      <a:r>
                        <a:rPr lang="en-US" sz="1200" b="1" u="sng" dirty="0">
                          <a:latin typeface="Verdana"/>
                        </a:rPr>
                        <a:t>Willie the Lead Developer</a:t>
                      </a:r>
                      <a:r>
                        <a:rPr lang="en-US" sz="1200" b="1" dirty="0">
                          <a:latin typeface="Verdana"/>
                        </a:rPr>
                        <a:t> </a:t>
                      </a:r>
                      <a:endParaRPr lang="en-US" sz="1200" dirty="0"/>
                    </a:p>
                    <a:p>
                      <a:r>
                        <a:rPr lang="en-US" sz="1200" dirty="0">
                          <a:latin typeface="Verdana"/>
                        </a:rPr>
                        <a:t>Not our code, Jill, that's just </a:t>
                      </a:r>
                      <a:r>
                        <a:rPr lang="en-US" sz="1200" dirty="0" err="1">
                          <a:latin typeface="Verdana"/>
                        </a:rPr>
                        <a:t>proftpd</a:t>
                      </a:r>
                      <a:r>
                        <a:rPr lang="en-US" sz="1200" dirty="0">
                          <a:latin typeface="Verdana"/>
                        </a:rPr>
                        <a:t> which comes with Linux.</a:t>
                      </a:r>
                      <a:r>
                        <a:rPr lang="en-US" sz="1200" dirty="0"/>
                        <a:t> 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altLang="zh-TW" sz="1200" b="1" dirty="0">
                          <a:latin typeface="Verdana"/>
                        </a:rPr>
                        <a:t>11/2/2000 (Yesterday) Reactivated (assigned to Willie the Lead Developer) by </a:t>
                      </a:r>
                      <a:r>
                        <a:rPr lang="en-US" altLang="zh-TW" sz="1200" b="1" u="sng" dirty="0">
                          <a:latin typeface="Verdana"/>
                        </a:rPr>
                        <a:t>Jill the Very, Very Good Tester</a:t>
                      </a:r>
                      <a:r>
                        <a:rPr lang="en-US" altLang="zh-TW" sz="1200" b="1" dirty="0">
                          <a:latin typeface="Verdana"/>
                        </a:rPr>
                        <a:t> </a:t>
                      </a:r>
                      <a:endParaRPr lang="en-US" altLang="zh-TW" sz="1200" dirty="0"/>
                    </a:p>
                    <a:p>
                      <a:r>
                        <a:rPr lang="en-US" altLang="zh-TW" sz="1200" dirty="0">
                          <a:latin typeface="Verdana"/>
                        </a:rPr>
                        <a:t>That doesn't sound right. I've never been able to crash </a:t>
                      </a:r>
                      <a:r>
                        <a:rPr lang="en-US" altLang="zh-TW" sz="1200" dirty="0" err="1">
                          <a:latin typeface="Verdana"/>
                        </a:rPr>
                        <a:t>proftpd</a:t>
                      </a:r>
                      <a:r>
                        <a:rPr lang="en-US" altLang="zh-TW" sz="1200" dirty="0">
                          <a:latin typeface="Verdana"/>
                        </a:rPr>
                        <a:t> when I connect with a normal ftp client. Our code crashes it every single time. Ftp servers don't just "crash".</a:t>
                      </a:r>
                      <a:r>
                        <a:rPr lang="en-US" altLang="zh-TW" sz="1200" dirty="0"/>
                        <a:t> </a:t>
                      </a:r>
                      <a:endParaRPr lang="en-US" sz="1050" dirty="0"/>
                    </a:p>
                  </a:txBody>
                  <a:tcPr marL="22205" marR="22205" marT="11102" marB="111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68144" y="1268760"/>
            <a:ext cx="25922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A Bug gets assigned to one person. (“hot potato”)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7584" y="3970387"/>
            <a:ext cx="136815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When it gets “resolved”, it will get assigned to the original opener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8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764704"/>
            <a:ext cx="763284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Assigned to Mikey the Programmer by </a:t>
            </a:r>
            <a:r>
              <a:rPr kumimoji="1" lang="zh-TW" altLang="zh-TW" sz="1600" b="1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Willie the Lead Developer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Mikey, can you look at this? Maybe your client code is doing something wrong.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RESOLVED - FIXED by </a:t>
            </a:r>
            <a:r>
              <a:rPr kumimoji="1" lang="zh-TW" altLang="zh-TW" sz="1600" b="1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 the Programmer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I think I was passing the user name instead of the password or something...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Reactivated (assigned to Mikey the Programmer) by </a:t>
            </a:r>
            <a:r>
              <a:rPr kumimoji="1" lang="zh-TW" altLang="zh-TW" sz="1600" b="1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Jill the Very, Very Good Tester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Still happens in Build 2021.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Edited by </a:t>
            </a:r>
            <a:r>
              <a:rPr kumimoji="1" lang="zh-TW" altLang="zh-TW" sz="1600" b="1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 the Programmer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Whoa. That's strange. Lemme debug this.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Edited by </a:t>
            </a:r>
            <a:r>
              <a:rPr kumimoji="1" lang="zh-TW" altLang="zh-TW" sz="1600" b="1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 the Programmer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I'm thinking it might be MikeyStrCpy()...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RESOLVED - FIXED by </a:t>
            </a:r>
            <a:r>
              <a:rPr kumimoji="1" lang="zh-TW" altLang="zh-TW" sz="1600" b="1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Mikey the Programmer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Ahhh!</a:t>
            </a:r>
            <a:b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</a:b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FIXED!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11/3/2000 (Today)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新細明體" pitchFamily="18" charset="-120"/>
              </a:rPr>
              <a:t> 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Closed by 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  <a:hlinkClick r:id="rId2"/>
              </a:rPr>
              <a:t>Jill the Very, Very Good Tester</a:t>
            </a:r>
            <a:r>
              <a:rPr kumimoji="1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  <a:cs typeface="新細明體" pitchFamily="18" charset="-120"/>
              </a:rPr>
              <a:t>Appears fixed in build 2022, so I'll go ahead and close this.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45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024744" cy="1143000"/>
          </a:xfrm>
        </p:spPr>
        <p:txBody>
          <a:bodyPr/>
          <a:lstStyle/>
          <a:p>
            <a:r>
              <a:rPr lang="en-US" altLang="zh-TW" dirty="0"/>
              <a:t>Ten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628800"/>
            <a:ext cx="7128908" cy="46805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Reduce the repro steps to the </a:t>
            </a:r>
            <a:r>
              <a:rPr lang="en-US" altLang="zh-TW" i="1" dirty="0"/>
              <a:t>minimal steps</a:t>
            </a:r>
            <a:endParaRPr lang="en-US" altLang="zh-TW" dirty="0"/>
          </a:p>
          <a:p>
            <a:r>
              <a:rPr lang="en-US" altLang="zh-TW" b="1" dirty="0"/>
              <a:t>The only person who can </a:t>
            </a:r>
            <a:r>
              <a:rPr lang="en-US" altLang="zh-TW" b="1" i="1" dirty="0"/>
              <a:t>close</a:t>
            </a:r>
            <a:r>
              <a:rPr lang="en-US" altLang="zh-TW" b="1" dirty="0"/>
              <a:t> a bug is the person who opened it</a:t>
            </a:r>
            <a:r>
              <a:rPr lang="en-US" altLang="zh-TW" dirty="0"/>
              <a:t> in the first place. Anyone can </a:t>
            </a:r>
            <a:r>
              <a:rPr lang="en-US" altLang="zh-TW" i="1" dirty="0"/>
              <a:t>resolve</a:t>
            </a:r>
            <a:r>
              <a:rPr lang="en-US" altLang="zh-TW" dirty="0"/>
              <a:t> it, but only the person who saw the bug can really be sure that what they saw is fixed. </a:t>
            </a:r>
          </a:p>
          <a:p>
            <a:r>
              <a:rPr lang="en-US" altLang="zh-TW" dirty="0"/>
              <a:t>There are many ways to resolve a bug. For example: </a:t>
            </a:r>
            <a:r>
              <a:rPr lang="en-US" altLang="zh-TW" i="1" dirty="0"/>
              <a:t>fixed</a:t>
            </a:r>
            <a:r>
              <a:rPr lang="en-US" altLang="zh-TW" dirty="0"/>
              <a:t>, </a:t>
            </a:r>
            <a:r>
              <a:rPr lang="en-US" altLang="zh-TW" i="1" dirty="0"/>
              <a:t>won't fix</a:t>
            </a:r>
            <a:r>
              <a:rPr lang="en-US" altLang="zh-TW" dirty="0"/>
              <a:t>, </a:t>
            </a:r>
            <a:r>
              <a:rPr lang="en-US" altLang="zh-TW" i="1" dirty="0"/>
              <a:t>postponed</a:t>
            </a:r>
            <a:r>
              <a:rPr lang="en-US" altLang="zh-TW" dirty="0"/>
              <a:t>, </a:t>
            </a:r>
            <a:r>
              <a:rPr lang="en-US" altLang="zh-TW" i="1" dirty="0"/>
              <a:t>not repro</a:t>
            </a:r>
            <a:r>
              <a:rPr lang="en-US" altLang="zh-TW" dirty="0"/>
              <a:t>, </a:t>
            </a:r>
            <a:r>
              <a:rPr lang="en-US" altLang="zh-TW" i="1" dirty="0"/>
              <a:t>duplicate</a:t>
            </a:r>
            <a:r>
              <a:rPr lang="en-US" altLang="zh-TW" dirty="0"/>
              <a:t>, or </a:t>
            </a:r>
            <a:r>
              <a:rPr lang="en-US" altLang="zh-TW" i="1" dirty="0"/>
              <a:t>by design</a:t>
            </a:r>
            <a:r>
              <a:rPr lang="en-US" altLang="zh-TW" dirty="0"/>
              <a:t>. </a:t>
            </a:r>
          </a:p>
          <a:p>
            <a:r>
              <a:rPr lang="en-US" altLang="zh-TW" b="1" i="1" dirty="0"/>
              <a:t>Not Repro</a:t>
            </a:r>
            <a:r>
              <a:rPr lang="en-US" altLang="zh-TW" b="1" dirty="0"/>
              <a:t> means that nobody could ever reproduce the bug</a:t>
            </a:r>
            <a:r>
              <a:rPr lang="en-US" altLang="zh-TW" dirty="0"/>
              <a:t>. Programmers often use this when the bug report is missing the repro steps. </a:t>
            </a:r>
          </a:p>
          <a:p>
            <a:r>
              <a:rPr lang="en-US" altLang="zh-TW" dirty="0"/>
              <a:t>You'll want to keep careful track of versions.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7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9856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/>
              <a:t>If you're a programmer</a:t>
            </a:r>
            <a:r>
              <a:rPr lang="en-US" altLang="zh-TW" dirty="0"/>
              <a:t>, and you're having trouble getting testers to use the bug database, just </a:t>
            </a:r>
            <a:r>
              <a:rPr lang="en-US" altLang="zh-TW" i="1" dirty="0"/>
              <a:t>don't accept bug reports by any other method</a:t>
            </a:r>
            <a:r>
              <a:rPr lang="en-US" altLang="zh-TW" dirty="0"/>
              <a:t>. If your testers are used to sending you email with bug reports, just bounce the emails back to them with a brief message: "please put this in the bug database. I can't keep track of emails." </a:t>
            </a:r>
          </a:p>
          <a:p>
            <a:r>
              <a:rPr lang="en-US" altLang="zh-TW" b="1" dirty="0"/>
              <a:t>If you're a tester</a:t>
            </a:r>
            <a:r>
              <a:rPr lang="en-US" altLang="zh-TW" dirty="0"/>
              <a:t>, and you're having trouble getting programmers to use the bug database, just </a:t>
            </a:r>
            <a:r>
              <a:rPr lang="en-US" altLang="zh-TW" i="1" dirty="0"/>
              <a:t>don't tell them about bugs</a:t>
            </a:r>
            <a:r>
              <a:rPr lang="en-US" altLang="zh-TW" dirty="0"/>
              <a:t> - put them in the database and let the database email them. </a:t>
            </a:r>
          </a:p>
          <a:p>
            <a:r>
              <a:rPr lang="en-US" altLang="zh-TW" b="1" dirty="0"/>
              <a:t>If you're a programmer</a:t>
            </a:r>
            <a:r>
              <a:rPr lang="en-US" altLang="zh-TW" dirty="0"/>
              <a:t>, and only some of your colleagues use the bug database, just start assigning them bugs in the database. Eventually they'll get the hint.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n-US" altLang="zh-TW" dirty="0"/>
              <a:t>Ten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680520"/>
          </a:xfrm>
        </p:spPr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b="1" dirty="0"/>
              <a:t>If you're a manager</a:t>
            </a:r>
            <a:r>
              <a:rPr lang="en-US" altLang="zh-TW" dirty="0"/>
              <a:t>, and nobody seems to be using the bug database that you installed at great expense, start assigning new features to people using bugs. A bug database is also a great "unimplemented feature" database, too. </a:t>
            </a:r>
          </a:p>
          <a:p>
            <a:r>
              <a:rPr lang="en-US" altLang="zh-TW" b="1" dirty="0"/>
              <a:t>Avoid the temptation to add new fields to the bug database</a:t>
            </a:r>
            <a:r>
              <a:rPr lang="en-US" altLang="zh-TW" dirty="0"/>
              <a:t>. For the bug database to work, everybody needs to use it, and if entering bugs "formally" is too much work, people will go </a:t>
            </a:r>
            <a:r>
              <a:rPr lang="en-US" altLang="zh-TW" i="1" dirty="0"/>
              <a:t>around</a:t>
            </a:r>
            <a:r>
              <a:rPr lang="en-US" altLang="zh-TW" dirty="0"/>
              <a:t> the bug database.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68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4190</TotalTime>
  <Words>549</Words>
  <Application>Microsoft Macintosh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Consolas</vt:lpstr>
      <vt:lpstr>Corbel</vt:lpstr>
      <vt:lpstr>Verdana</vt:lpstr>
      <vt:lpstr>Wingdings 2</vt:lpstr>
      <vt:lpstr>course information</vt:lpstr>
      <vt:lpstr>Painless Bug Tracking</vt:lpstr>
      <vt:lpstr>Reference</vt:lpstr>
      <vt:lpstr>Painless Bug Tracking</vt:lpstr>
      <vt:lpstr>Every good bug report needs exactly three things</vt:lpstr>
      <vt:lpstr>PowerPoint Presentation</vt:lpstr>
      <vt:lpstr>PowerPoint Presentation</vt:lpstr>
      <vt:lpstr>Ten tips</vt:lpstr>
      <vt:lpstr>Ten tips</vt:lpstr>
      <vt:lpstr>Ten tips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Hsin-Mu Tsai</cp:lastModifiedBy>
  <cp:revision>138</cp:revision>
  <cp:lastPrinted>2011-09-29T13:34:46Z</cp:lastPrinted>
  <dcterms:created xsi:type="dcterms:W3CDTF">2011-04-28T08:12:48Z</dcterms:created>
  <dcterms:modified xsi:type="dcterms:W3CDTF">2019-03-25T07:21:47Z</dcterms:modified>
</cp:coreProperties>
</file>