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60" r:id="rId3"/>
    <p:sldId id="257" r:id="rId4"/>
    <p:sldId id="258" r:id="rId5"/>
    <p:sldId id="262" r:id="rId6"/>
    <p:sldId id="259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9" r:id="rId23"/>
    <p:sldId id="280" r:id="rId24"/>
    <p:sldId id="281" r:id="rId25"/>
    <p:sldId id="283" r:id="rId26"/>
    <p:sldId id="290" r:id="rId27"/>
    <p:sldId id="284" r:id="rId28"/>
    <p:sldId id="288" r:id="rId29"/>
    <p:sldId id="28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60"/>
    <p:restoredTop sz="75879" autoAdjust="0"/>
  </p:normalViewPr>
  <p:slideViewPr>
    <p:cSldViewPr snapToGrid="0" snapToObjects="1">
      <p:cViewPr varScale="1">
        <p:scale>
          <a:sx n="124" d="100"/>
          <a:sy n="124" d="100"/>
        </p:scale>
        <p:origin x="16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6E2E3-4AD5-FE41-A27B-70C5AA79E51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6D034-8580-C44A-9A7E-FEB999BD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1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6D034-8580-C44A-9A7E-FEB999BD60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88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f(n)</a:t>
            </a:r>
            <a:r>
              <a:rPr lang="en-US" baseline="0" dirty="0"/>
              <a:t> often represents the running time or space used of an algorithm.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6D034-8580-C44A-9A7E-FEB999BD60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34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012E-10A9-4E64-810F-25E7FD89FAB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735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Billion = Giga</a:t>
            </a:r>
          </a:p>
          <a:p>
            <a:r>
              <a:rPr lang="en-US" dirty="0"/>
              <a:t>1</a:t>
            </a:r>
            <a:r>
              <a:rPr lang="en-US" baseline="0" dirty="0"/>
              <a:t> Billion/s = 1 GHz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6D034-8580-C44A-9A7E-FEB999BD60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29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that it reflects the actual running</a:t>
            </a:r>
            <a:r>
              <a:rPr lang="en-US" baseline="0" dirty="0"/>
              <a:t> time of the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6D034-8580-C44A-9A7E-FEB999BD60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85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  <a:r>
              <a:rPr lang="en-US" baseline="0" dirty="0"/>
              <a:t> the upper bound and the lower bound grow “at the same order” as f(n)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6D034-8580-C44A-9A7E-FEB999BD60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76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6D034-8580-C44A-9A7E-FEB999BD60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51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6D034-8580-C44A-9A7E-FEB999BD60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32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6D034-8580-C44A-9A7E-FEB999BD60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5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The green (processing) number will compare itself with the number in the “sorted range”, starting from the rightmost one.</a:t>
            </a:r>
          </a:p>
          <a:p>
            <a:pPr marL="228600" indent="-228600">
              <a:buAutoNum type="arabicPeriod"/>
            </a:pPr>
            <a:r>
              <a:rPr lang="en-US" baseline="0" dirty="0"/>
              <a:t>If the green number is larger, the blue number will move one slot to its right.</a:t>
            </a:r>
          </a:p>
          <a:p>
            <a:pPr marL="228600" indent="-228600">
              <a:buAutoNum type="arabicPeriod"/>
            </a:pPr>
            <a:r>
              <a:rPr lang="en-US" baseline="0" dirty="0"/>
              <a:t>Continue to do this until the green number is NOT larger than the blue 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6D034-8580-C44A-9A7E-FEB999BD60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91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Memory,</a:t>
            </a:r>
            <a:r>
              <a:rPr lang="en-US" baseline="0" dirty="0"/>
              <a:t> communication bandwidth, computer hardware (storage, etc.)</a:t>
            </a:r>
          </a:p>
          <a:p>
            <a:r>
              <a:rPr lang="en-US" baseline="0" dirty="0"/>
              <a:t>And, most often, Computation time.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6D034-8580-C44A-9A7E-FEB999BD60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8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other words, determine the running time / space as a function of the input size.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6D034-8580-C44A-9A7E-FEB999BD60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05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6D034-8580-C44A-9A7E-FEB999BD60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2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Understand what this insertion-sort algorithm does. (reading assignment &amp; the previous slide)</a:t>
            </a:r>
          </a:p>
          <a:p>
            <a:pPr marL="228600" indent="-228600">
              <a:buAutoNum type="arabicPeriod"/>
            </a:pPr>
            <a:r>
              <a:rPr lang="en-US" baseline="0" dirty="0"/>
              <a:t>Cost of each instruction would be different! (but not very relevant to the “growth” as the input size increases, as we will see later</a:t>
            </a:r>
          </a:p>
          <a:p>
            <a:pPr marL="228600" indent="-228600">
              <a:buAutoNum type="arabicPeriod"/>
            </a:pPr>
            <a:r>
              <a:rPr lang="en-US" baseline="0" dirty="0"/>
              <a:t>Count the number of times required for each line or instruction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6D034-8580-C44A-9A7E-FEB999BD60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74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some algorithms,</a:t>
            </a:r>
            <a:r>
              <a:rPr lang="en-US" baseline="0" dirty="0"/>
              <a:t> the worst case occurs fairly often. Example: database: worst case when the information is not found in the </a:t>
            </a:r>
            <a:r>
              <a:rPr lang="en-US" baseline="0" dirty="0" err="1"/>
              <a:t>dB.</a:t>
            </a:r>
            <a:r>
              <a:rPr lang="en-US" baseline="0" dirty="0"/>
              <a:t>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6D034-8580-C44A-9A7E-FEB999BD60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47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6D034-8580-C44A-9A7E-FEB999BD60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49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Therefore the values</a:t>
            </a:r>
            <a:r>
              <a:rPr lang="en-US" baseline="0" dirty="0"/>
              <a:t> of the constants are not very relevant when performing asymptotic analysis.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6D034-8580-C44A-9A7E-FEB999BD60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C3CE-5F8E-2444-B778-6A4417118BBD}" type="datetime1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362E-3B2F-C141-AFEF-435AD9054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DA0B-2FA1-924A-BDAC-78AAC8139E17}" type="datetime1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362E-3B2F-C141-AFEF-435AD9054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0978-036B-2240-8E39-47A26B10135E}" type="datetime1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362E-3B2F-C141-AFEF-435AD9054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3A0E-73A7-6346-AA22-FB907A25A760}" type="datetime1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362E-3B2F-C141-AFEF-435AD9054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2B60-ABBE-DB44-94A9-78A1AA91AC10}" type="datetime1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362E-3B2F-C141-AFEF-435AD9054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B657-5EC1-7946-A8E5-9F07A8571F7E}" type="datetime1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362E-3B2F-C141-AFEF-435AD9054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FC53-D29B-D747-B27E-8D6D1F78F185}" type="datetime1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362E-3B2F-C141-AFEF-435AD9054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A234-414B-8A42-936E-72249E84DFF0}" type="datetime1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362E-3B2F-C141-AFEF-435AD9054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D772-D162-C245-A802-15E0D2092B7D}" type="datetime1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362E-3B2F-C141-AFEF-435AD9054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455B-FBA8-F640-9F38-7FEAC0D56C8B}" type="datetime1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362E-3B2F-C141-AFEF-435AD9054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478F-AA1B-3449-AC94-F32EF7CE1E71}" type="datetime1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362E-3B2F-C141-AFEF-435AD9054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07DA4-CC4D-BE43-943A-EE0A59B442DE}" type="datetime1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362E-3B2F-C141-AFEF-435AD9054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35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71938"/>
            <a:ext cx="6858000" cy="1185862"/>
          </a:xfrm>
        </p:spPr>
        <p:txBody>
          <a:bodyPr/>
          <a:lstStyle/>
          <a:p>
            <a:r>
              <a:rPr lang="en-US" dirty="0"/>
              <a:t>Prof. Michael Tsai</a:t>
            </a:r>
          </a:p>
          <a:p>
            <a:r>
              <a:rPr lang="en-US" dirty="0"/>
              <a:t>2019 Spring</a:t>
            </a: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more mathematical / theoretical approach – Asymptotic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/>
          <a:lstStyle/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We often don’t care about the exact execution time (with great precision)</a:t>
            </a:r>
          </a:p>
          <a:p>
            <a:pPr lvl="1"/>
            <a:r>
              <a:rPr lang="en-US" dirty="0"/>
              <a:t>We’d like to compare the performance of a few algorithms and choose the best</a:t>
            </a:r>
          </a:p>
          <a:p>
            <a:pPr lvl="1"/>
            <a:r>
              <a:rPr lang="en-US" dirty="0"/>
              <a:t>For LARGE input size n</a:t>
            </a:r>
          </a:p>
          <a:p>
            <a:r>
              <a:rPr lang="en-US" dirty="0"/>
              <a:t>Alternative approach: </a:t>
            </a:r>
            <a:r>
              <a:rPr lang="en-US" u="sng" dirty="0"/>
              <a:t>asymptotic analysis</a:t>
            </a:r>
          </a:p>
          <a:p>
            <a:pPr lvl="1"/>
            <a:r>
              <a:rPr lang="en-US" dirty="0"/>
              <a:t>The ORDER of the growth of the running time</a:t>
            </a:r>
          </a:p>
          <a:p>
            <a:pPr lvl="1"/>
            <a:r>
              <a:rPr lang="en-US" dirty="0"/>
              <a:t>How the running time increases with the input size in the limit, as the input size grows without bound.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362E-3B2F-C141-AFEF-435AD90545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077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362E-3B2F-C141-AFEF-435AD9054548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 txBox="1">
                <a:spLocks/>
              </p:cNvSpPr>
              <p:nvPr/>
            </p:nvSpPr>
            <p:spPr>
              <a:xfrm>
                <a:off x="457200" y="1557635"/>
                <a:ext cx="8229600" cy="49812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Program P and Q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sz="4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Q is more efficient than P when n is large, regardless of the values of the constants</a:t>
                </a:r>
              </a:p>
              <a:p>
                <a:r>
                  <a:rPr lang="en-US" altLang="zh-TW" dirty="0"/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altLang="zh-TW" dirty="0"/>
                  <a:t> 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charset="0"/>
                      </a:rPr>
                      <m:t>𝑛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for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&gt;98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US" altLang="zh-TW" dirty="0"/>
                  <a:t> 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for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&gt;998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57635"/>
                <a:ext cx="8229600" cy="4981278"/>
              </a:xfrm>
              <a:prstGeom prst="rect">
                <a:avLst/>
              </a:prstGeom>
              <a:blipFill rotWithShape="0">
                <a:blip r:embed="rId3"/>
                <a:stretch>
                  <a:fillRect l="-1333" t="-2203" b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60648"/>
            <a:ext cx="2303707" cy="20906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9"/>
          <p:cNvSpPr/>
          <p:nvPr/>
        </p:nvSpPr>
        <p:spPr>
          <a:xfrm>
            <a:off x="6320518" y="2351262"/>
            <a:ext cx="219483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dirty="0"/>
              <a:t>“</a:t>
            </a:r>
            <a:r>
              <a:rPr lang="zh-TW" altLang="en-US" sz="2000" dirty="0"/>
              <a:t>小時候胖不算胖</a:t>
            </a:r>
            <a:r>
              <a:rPr lang="en-US" altLang="zh-TW" sz="2000" dirty="0"/>
              <a:t>”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215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929" y="1124610"/>
            <a:ext cx="3484340" cy="52317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50" y="273715"/>
            <a:ext cx="8229600" cy="990600"/>
          </a:xfrm>
        </p:spPr>
        <p:txBody>
          <a:bodyPr/>
          <a:lstStyle/>
          <a:p>
            <a:r>
              <a:rPr lang="en-US" altLang="zh-TW" dirty="0"/>
              <a:t>Asymptotic Notation – Big OH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>
              <a:xfrm>
                <a:off x="285353" y="1886523"/>
                <a:ext cx="5184576" cy="3707913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000" dirty="0"/>
                  <a:t>Definition [Big “oh”]: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there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exist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positive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constants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zh-TW" sz="2000" b="0" i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zh-TW" sz="2000" i="1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TW" sz="2000" dirty="0"/>
                  <a:t>    </a:t>
                </a:r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“f of n is big oh of g of n” (</a:t>
                </a:r>
                <a:r>
                  <a:rPr lang="zh-TW" altLang="en-US" sz="2000" dirty="0"/>
                  <a:t>是集合的成員</a:t>
                </a:r>
                <a:r>
                  <a:rPr lang="en-US" altLang="zh-TW" sz="2000" dirty="0"/>
                  <a:t>)</a:t>
                </a:r>
              </a:p>
              <a:p>
                <a:r>
                  <a:rPr lang="en-US" altLang="zh-TW" sz="2000" dirty="0"/>
                  <a:t>“=“ </a:t>
                </a:r>
                <a:r>
                  <a:rPr lang="en-US" altLang="zh-TW" sz="2000" dirty="0">
                    <a:sym typeface="Wingdings" pitchFamily="2" charset="2"/>
                  </a:rPr>
                  <a:t>is “is” not “equal” (“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∈</m:t>
                    </m:r>
                  </m:oMath>
                </a14:m>
                <a:r>
                  <a:rPr lang="en-US" altLang="zh-TW" sz="2000" dirty="0"/>
                  <a:t>”</a:t>
                </a:r>
                <a:r>
                  <a:rPr lang="zh-TW" altLang="en-US" sz="2000" dirty="0"/>
                  <a:t>的意思</a:t>
                </a:r>
                <a:r>
                  <a:rPr lang="en-US" altLang="zh-TW" sz="20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000" i="1" strike="sngStrike">
                        <a:latin typeface="Cambria Math" panose="02040503050406030204" pitchFamily="18" charset="0"/>
                        <a:ea typeface="Cambria Math"/>
                      </a:rPr>
                      <m:t>Ο</m:t>
                    </m:r>
                    <m:d>
                      <m:dPr>
                        <m:ctrlPr>
                          <a:rPr lang="en-US" altLang="zh-TW" sz="2000" i="1" strike="sngStrike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2000" i="1" strike="sngStrike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TW" sz="2000" i="1" strike="sngStrike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 strike="sngStrik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TW" sz="2000" b="0" i="1" strike="sngStrike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trike="sngStrike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000" b="0" i="1" strike="sngStrike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trike="sngStrike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strike="sngStrike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/>
                  <a:t> </a:t>
                </a:r>
              </a:p>
              <a:p>
                <a:pPr marL="0" indent="0">
                  <a:buNone/>
                </a:pPr>
                <a:endParaRPr lang="en-US" altLang="zh-TW" sz="2000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353" y="1886523"/>
                <a:ext cx="5184576" cy="3707913"/>
              </a:xfrm>
              <a:blipFill rotWithShape="0">
                <a:blip r:embed="rId4"/>
                <a:stretch>
                  <a:fillRect l="-1059" t="-1642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621D-F1AA-4036-B83E-CFF83E3197B5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37761" y="6274026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Sataharu</a:t>
            </a:r>
            <a:r>
              <a:rPr lang="en-US" dirty="0"/>
              <a:t> Oh is the upper bound </a:t>
            </a:r>
            <a:br>
              <a:rPr lang="en-US" dirty="0"/>
            </a:br>
            <a:r>
              <a:rPr lang="en-US" dirty="0"/>
              <a:t>for no. of homerun hit</a:t>
            </a:r>
          </a:p>
        </p:txBody>
      </p:sp>
    </p:spTree>
    <p:extLst>
      <p:ext uri="{BB962C8B-B14F-4D97-AF65-F5344CB8AC3E}">
        <p14:creationId xmlns:p14="http://schemas.microsoft.com/office/powerpoint/2010/main" val="141227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3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+2=</m:t>
                    </m:r>
                    <m:r>
                      <m:rPr>
                        <m:sty m:val="p"/>
                      </m:rPr>
                      <a:rPr lang="el-GR" altLang="zh-TW" i="1" dirty="0" smtClean="0">
                        <a:latin typeface="Cambria Math"/>
                        <a:ea typeface="Cambria Math"/>
                      </a:rPr>
                      <m:t>Ο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TW" dirty="0"/>
                  <a:t>?</a:t>
                </a:r>
              </a:p>
              <a:p>
                <a:r>
                  <a:rPr lang="en-US" altLang="zh-TW" dirty="0"/>
                  <a:t>Yes, since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3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+2≤4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≥2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3</m:t>
                    </m:r>
                    <m:r>
                      <a:rPr lang="en-US" altLang="zh-TW" i="1" dirty="0">
                        <a:latin typeface="Cambria Math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</a:rPr>
                      <m:t>+3=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/>
                        <a:ea typeface="Cambria Math"/>
                      </a:rPr>
                      <m:t>Ο</m:t>
                    </m:r>
                    <m:r>
                      <a:rPr lang="en-US" altLang="zh-TW" i="1" dirty="0">
                        <a:latin typeface="Cambria Math"/>
                      </a:rPr>
                      <m:t>(</m:t>
                    </m:r>
                    <m:r>
                      <a:rPr lang="en-US" altLang="zh-TW" i="1" dirty="0">
                        <a:latin typeface="Cambria Math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TW" dirty="0"/>
                  <a:t>?</a:t>
                </a:r>
              </a:p>
              <a:p>
                <a:r>
                  <a:rPr lang="en-US" altLang="zh-TW" dirty="0"/>
                  <a:t>Yes, since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3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+3≤4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≥3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100</m:t>
                    </m:r>
                    <m:r>
                      <a:rPr lang="en-US" altLang="zh-TW" i="1" dirty="0">
                        <a:latin typeface="Cambria Math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</a:rPr>
                      <m:t>+6=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/>
                        <a:ea typeface="Cambria Math"/>
                      </a:rPr>
                      <m:t>Ο</m:t>
                    </m:r>
                    <m:r>
                      <a:rPr lang="en-US" altLang="zh-TW" i="1" dirty="0">
                        <a:latin typeface="Cambria Math"/>
                      </a:rPr>
                      <m:t>(</m:t>
                    </m:r>
                    <m:r>
                      <a:rPr lang="en-US" altLang="zh-TW" i="1" dirty="0">
                        <a:latin typeface="Cambria Math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TW" dirty="0"/>
                  <a:t>?</a:t>
                </a:r>
              </a:p>
              <a:p>
                <a:r>
                  <a:rPr lang="en-US" altLang="zh-TW" dirty="0"/>
                  <a:t>Yes, since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/>
                      </a:rPr>
                      <m:t>100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+6≤101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≥10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10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 dirty="0">
                        <a:latin typeface="Cambria Math"/>
                      </a:rPr>
                      <m:t>+</m:t>
                    </m:r>
                    <m:r>
                      <a:rPr lang="en-US" altLang="zh-TW" b="0" i="1" dirty="0" smtClean="0">
                        <a:latin typeface="Cambria Math"/>
                      </a:rPr>
                      <m:t>4</m:t>
                    </m:r>
                    <m:r>
                      <a:rPr lang="en-US" altLang="zh-TW" b="0" i="1" dirty="0" smtClean="0">
                        <a:latin typeface="Cambria Math"/>
                      </a:rPr>
                      <m:t>𝑛</m:t>
                    </m:r>
                    <m:r>
                      <a:rPr lang="en-US" altLang="zh-TW" b="0" i="1" dirty="0" smtClean="0">
                        <a:latin typeface="Cambria Math"/>
                      </a:rPr>
                      <m:t>+2=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/>
                        <a:ea typeface="Cambria Math"/>
                      </a:rPr>
                      <m:t>Ο</m:t>
                    </m:r>
                    <m:r>
                      <a:rPr lang="en-US" altLang="zh-TW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TW" dirty="0"/>
                  <a:t>?</a:t>
                </a:r>
              </a:p>
              <a:p>
                <a:r>
                  <a:rPr lang="en-US" altLang="zh-TW" dirty="0"/>
                  <a:t>Yes, since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/>
                      </a:rPr>
                      <m:t>10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n</m:t>
                        </m:r>
                      </m:e>
                      <m:sup>
                        <m:r>
                          <a:rPr lang="en-US" altLang="zh-TW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0" smtClean="0">
                        <a:latin typeface="Cambria Math"/>
                      </a:rPr>
                      <m:t>+4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n</m:t>
                    </m:r>
                    <m:r>
                      <a:rPr lang="en-US" altLang="zh-TW" b="0" i="0" smtClean="0">
                        <a:latin typeface="Cambria Math"/>
                      </a:rPr>
                      <m:t>+2</m:t>
                    </m:r>
                    <m:r>
                      <a:rPr lang="en-US" altLang="zh-TW" b="0" i="1" smtClean="0">
                        <a:latin typeface="Cambria Math"/>
                      </a:rPr>
                      <m:t>≤11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≥5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621D-F1AA-4036-B83E-CFF83E3197B5}" type="slidenum">
              <a:rPr lang="zh-TW" altLang="en-US" smtClean="0"/>
              <a:t>13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716016" y="6165304"/>
                <a:ext cx="4248472" cy="46166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sz="2400" i="1">
                        <a:latin typeface="Cambria Math"/>
                      </a:rPr>
                      <m:t>≤</m:t>
                    </m:r>
                    <m:r>
                      <a:rPr lang="en-US" altLang="zh-TW" sz="2400" i="1">
                        <a:latin typeface="Cambria Math"/>
                      </a:rPr>
                      <m:t>𝑐𝑔</m:t>
                    </m:r>
                    <m:r>
                      <a:rPr lang="en-US" altLang="zh-TW" sz="2400" i="1">
                        <a:latin typeface="Cambria Math"/>
                      </a:rPr>
                      <m:t>(</m:t>
                    </m:r>
                    <m:r>
                      <a:rPr lang="en-US" altLang="zh-TW" sz="2400" i="1">
                        <a:latin typeface="Cambria Math"/>
                      </a:rPr>
                      <m:t>𝑛</m:t>
                    </m:r>
                    <m:r>
                      <a:rPr lang="en-US" altLang="zh-TW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𝑛</m:t>
                    </m:r>
                    <m:r>
                      <a:rPr lang="en-US" altLang="zh-TW" sz="2400" i="1">
                        <a:latin typeface="Cambria Math"/>
                      </a:rPr>
                      <m:t>,</m:t>
                    </m:r>
                    <m:r>
                      <a:rPr lang="en-US" altLang="zh-TW" sz="2400" i="1">
                        <a:latin typeface="Cambria Math"/>
                      </a:rPr>
                      <m:t>𝑛</m:t>
                    </m:r>
                    <m:r>
                      <a:rPr lang="en-US" altLang="zh-TW" sz="2400" i="1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6165304"/>
                <a:ext cx="424847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6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</a:rPr>
                      <m:t>1000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+100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−6=</m:t>
                    </m:r>
                  </m:oMath>
                </a14:m>
                <a:r>
                  <a:rPr lang="el-GR" altLang="zh-TW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dirty="0">
                        <a:latin typeface="Cambria Math"/>
                        <a:ea typeface="Cambria Math"/>
                      </a:rPr>
                      <m:t>Ο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?</a:t>
                </a:r>
              </a:p>
              <a:p>
                <a:r>
                  <a:rPr lang="en-US" altLang="zh-TW" dirty="0"/>
                  <a:t>Yes, since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1000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+100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−6≤1001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≥100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6∗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=</m:t>
                    </m:r>
                  </m:oMath>
                </a14:m>
                <a:r>
                  <a:rPr lang="el-GR" altLang="zh-TW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dirty="0">
                        <a:latin typeface="Cambria Math"/>
                        <a:ea typeface="Cambria Math"/>
                      </a:rPr>
                      <m:t>Ο</m:t>
                    </m:r>
                    <m:r>
                      <a:rPr lang="en-US" altLang="zh-TW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TW" dirty="0"/>
                  <a:t>?</a:t>
                </a:r>
              </a:p>
              <a:p>
                <a:r>
                  <a:rPr lang="en-US" altLang="zh-TW" dirty="0"/>
                  <a:t>Yes, since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6∗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>
                        <a:latin typeface="Cambria Math"/>
                      </a:rPr>
                      <m:t>≤7∗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zh-TW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≥4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3</m:t>
                    </m:r>
                    <m:r>
                      <a:rPr lang="en-US" altLang="zh-TW" i="1" dirty="0">
                        <a:latin typeface="Cambria Math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</a:rPr>
                      <m:t>+3=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/>
                        <a:ea typeface="Cambria Math"/>
                      </a:rPr>
                      <m:t>Ο</m:t>
                    </m:r>
                    <m:r>
                      <a:rPr lang="en-US" altLang="zh-TW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TW" dirty="0"/>
                  <a:t>?</a:t>
                </a:r>
              </a:p>
              <a:p>
                <a:r>
                  <a:rPr lang="en-US" altLang="zh-TW" dirty="0"/>
                  <a:t>Yes, since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3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+3≤3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≥2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10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 dirty="0">
                        <a:latin typeface="Cambria Math"/>
                      </a:rPr>
                      <m:t>+4</m:t>
                    </m:r>
                    <m:r>
                      <a:rPr lang="en-US" altLang="zh-TW" i="1" dirty="0">
                        <a:latin typeface="Cambria Math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</a:rPr>
                      <m:t>+2=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/>
                        <a:ea typeface="Cambria Math"/>
                      </a:rPr>
                      <m:t>Ο</m:t>
                    </m:r>
                    <m:r>
                      <a:rPr lang="en-US" altLang="zh-TW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 dirty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altLang="zh-TW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TW" dirty="0"/>
                  <a:t>?</a:t>
                </a:r>
              </a:p>
              <a:p>
                <a:r>
                  <a:rPr lang="en-US" altLang="zh-TW" dirty="0"/>
                  <a:t>Yes, since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10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+4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+2≤10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≥2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3</m:t>
                    </m:r>
                    <m:r>
                      <a:rPr lang="en-US" altLang="zh-TW" i="1" dirty="0">
                        <a:latin typeface="Cambria Math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</a:rPr>
                      <m:t>+2=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/>
                        <a:ea typeface="Cambria Math"/>
                      </a:rPr>
                      <m:t>Ο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TW" dirty="0">
                    <a:ea typeface="Cambria Math"/>
                  </a:rPr>
                  <a:t> ?</a:t>
                </a:r>
              </a:p>
              <a:p>
                <a:r>
                  <a:rPr lang="en-US" altLang="zh-TW" dirty="0"/>
                  <a:t>No. Cannot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/>
                      </a:rPr>
                      <m:t>c</m:t>
                    </m:r>
                    <m:r>
                      <a:rPr lang="en-US" altLang="zh-TW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/>
                      </a:rPr>
                      <m:t>and</m:t>
                    </m:r>
                    <m:r>
                      <a:rPr lang="en-US" altLang="zh-TW" b="0" i="0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/>
                          </a:rPr>
                          <m:t>n</m:t>
                        </m:r>
                      </m:e>
                      <m:sub>
                        <m:r>
                          <a:rPr lang="en-US" altLang="zh-TW" b="0" i="0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.  </m:t>
                    </m:r>
                    <m:r>
                      <a:rPr lang="en-US" altLang="zh-TW" b="0" i="0" dirty="0" smtClean="0">
                        <a:latin typeface="Cambria Math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/>
                      </a:rPr>
                      <m:t>n</m:t>
                    </m:r>
                    <m:r>
                      <a:rPr lang="en-US" altLang="zh-TW" b="0" i="0" dirty="0" smtClean="0">
                        <a:latin typeface="Cambria Math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/>
                      </a:rPr>
                      <m:t>c</m:t>
                    </m:r>
                    <m:r>
                      <a:rPr lang="en-US" altLang="zh-TW" b="0" i="0" dirty="0" smtClean="0">
                        <a:latin typeface="Cambria Math"/>
                      </a:rPr>
                      <m:t>−2</m:t>
                    </m:r>
                  </m:oMath>
                </a14:m>
                <a:r>
                  <a:rPr lang="en-US" altLang="zh-TW" dirty="0"/>
                  <a:t> is never true.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3782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621D-F1AA-4036-B83E-CFF83E3197B5}" type="slidenum">
              <a:rPr lang="zh-TW" altLang="en-US" smtClean="0"/>
              <a:t>14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716016" y="6165304"/>
                <a:ext cx="4248472" cy="46166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sz="2400" i="1">
                        <a:latin typeface="Cambria Math"/>
                      </a:rPr>
                      <m:t>≤</m:t>
                    </m:r>
                    <m:r>
                      <a:rPr lang="en-US" altLang="zh-TW" sz="2400" i="1">
                        <a:latin typeface="Cambria Math"/>
                      </a:rPr>
                      <m:t>𝑐𝑔</m:t>
                    </m:r>
                    <m:r>
                      <a:rPr lang="en-US" altLang="zh-TW" sz="2400" i="1">
                        <a:latin typeface="Cambria Math"/>
                      </a:rPr>
                      <m:t>(</m:t>
                    </m:r>
                    <m:r>
                      <a:rPr lang="en-US" altLang="zh-TW" sz="2400" i="1">
                        <a:latin typeface="Cambria Math"/>
                      </a:rPr>
                      <m:t>𝑛</m:t>
                    </m:r>
                    <m:r>
                      <a:rPr lang="en-US" altLang="zh-TW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𝑛</m:t>
                    </m:r>
                    <m:r>
                      <a:rPr lang="en-US" altLang="zh-TW" sz="2400" i="1">
                        <a:latin typeface="Cambria Math"/>
                      </a:rPr>
                      <m:t>,</m:t>
                    </m:r>
                    <m:r>
                      <a:rPr lang="en-US" altLang="zh-TW" sz="2400" i="1">
                        <a:latin typeface="Cambria Math"/>
                      </a:rPr>
                      <m:t>𝑛</m:t>
                    </m:r>
                    <m:r>
                      <a:rPr lang="en-US" altLang="zh-TW" sz="2400" i="1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6165304"/>
                <a:ext cx="424847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56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330" y="-138"/>
            <a:ext cx="7886700" cy="1325563"/>
          </a:xfrm>
        </p:spPr>
        <p:txBody>
          <a:bodyPr/>
          <a:lstStyle/>
          <a:p>
            <a:r>
              <a:rPr lang="en-US" altLang="zh-TW" dirty="0"/>
              <a:t>The World of Big Oh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>
              <a:xfrm>
                <a:off x="677533" y="1153406"/>
                <a:ext cx="78867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dirty="0" smtClean="0">
                        <a:latin typeface="Cambria Math"/>
                        <a:ea typeface="Cambria Math"/>
                      </a:rPr>
                      <m:t>Ο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TW" dirty="0">
                    <a:sym typeface="Wingdings" pitchFamily="2" charset="2"/>
                  </a:rPr>
                  <a:t>constant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dirty="0">
                        <a:latin typeface="Cambria Math"/>
                        <a:ea typeface="Cambria Math"/>
                      </a:rPr>
                      <m:t>Ο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>
                    <a:sym typeface="Wingdings" pitchFamily="2" charset="2"/>
                  </a:rPr>
                  <a:t>linear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dirty="0" smtClean="0">
                        <a:latin typeface="Cambria Math"/>
                        <a:ea typeface="Cambria Math"/>
                      </a:rPr>
                      <m:t>Ο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>
                    <a:sym typeface="Wingdings" pitchFamily="2" charset="2"/>
                  </a:rPr>
                  <a:t>quadratic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dirty="0">
                        <a:latin typeface="Cambria Math"/>
                        <a:ea typeface="Cambria Math"/>
                      </a:rPr>
                      <m:t>Ο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>
                    <a:sym typeface="Wingdings" pitchFamily="2" charset="2"/>
                  </a:rPr>
                  <a:t>cubic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dirty="0">
                        <a:latin typeface="Cambria Math"/>
                        <a:ea typeface="Cambria Math"/>
                      </a:rPr>
                      <m:t>Ο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>
                    <a:sym typeface="Wingdings" pitchFamily="2" charset="2"/>
                  </a:rPr>
                  <a:t>exponential</a:t>
                </a:r>
              </a:p>
              <a:p>
                <a:endParaRPr lang="en-US" altLang="zh-TW" dirty="0"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 dirty="0">
                        <a:latin typeface="Cambria Math"/>
                        <a:ea typeface="Cambria Math"/>
                      </a:rPr>
                      <m:t>Ο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zh-TW" sz="2400" b="0" i="0" dirty="0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TW" sz="2400" i="1" dirty="0">
                        <a:latin typeface="Cambria Math"/>
                        <a:ea typeface="Cambria Math"/>
                      </a:rPr>
                      <m:t>Ο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400" b="0" i="0" dirty="0" smtClean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sz="2400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sz="24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 dirty="0">
                        <a:latin typeface="Cambria Math"/>
                        <a:ea typeface="Cambria Math"/>
                      </a:rPr>
                      <m:t>Ο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l-GR" altLang="zh-TW" sz="2400" i="1" dirty="0">
                        <a:latin typeface="Cambria Math"/>
                        <a:ea typeface="Cambria Math"/>
                      </a:rPr>
                      <m:t>Ο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a:rPr lang="en-US" altLang="zh-TW" sz="2400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dirty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sz="2400" i="1" dirty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sz="24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 dirty="0">
                        <a:latin typeface="Cambria Math"/>
                        <a:ea typeface="Cambria Math"/>
                      </a:rPr>
                      <m:t>Ο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4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>
                    <a:ea typeface="Cambria Math"/>
                  </a:rPr>
                  <a:t>,</a:t>
                </a:r>
                <a:r>
                  <a:rPr lang="el-GR" altLang="zh-TW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 dirty="0">
                        <a:latin typeface="Cambria Math"/>
                        <a:ea typeface="Cambria Math"/>
                      </a:rPr>
                      <m:t>Ο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 dirty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400" b="0" i="1" dirty="0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>
                    <a:ea typeface="Cambria Math"/>
                  </a:rPr>
                  <a:t>,</a:t>
                </a:r>
                <a:r>
                  <a:rPr lang="el-GR" altLang="zh-TW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 dirty="0">
                        <a:latin typeface="Cambria Math"/>
                        <a:ea typeface="Cambria Math"/>
                      </a:rPr>
                      <m:t>Ο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sz="2400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>
                  <a:sym typeface="Wingdings" pitchFamily="2" charset="2"/>
                </a:endParaRPr>
              </a:p>
              <a:p>
                <a:endParaRPr lang="en-US" altLang="zh-TW" dirty="0">
                  <a:sym typeface="Wingdings" pitchFamily="2" charset="2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533" y="1153406"/>
                <a:ext cx="7886700" cy="4351338"/>
              </a:xfrm>
              <a:blipFill rotWithShape="0">
                <a:blip r:embed="rId3"/>
                <a:stretch>
                  <a:fillRect l="-1005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621D-F1AA-4036-B83E-CFF83E3197B5}" type="slidenum">
              <a:rPr lang="zh-TW" altLang="en-US" smtClean="0"/>
              <a:t>15</a:t>
            </a:fld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1235523" y="4759816"/>
            <a:ext cx="6408712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27584" y="486916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Faster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164288" y="4870445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Slower</a:t>
            </a:r>
            <a:endParaRPr lang="zh-TW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02" y="5267648"/>
            <a:ext cx="1491675" cy="105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4288" y="5270555"/>
            <a:ext cx="959895" cy="137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59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68952" cy="58092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On a 1 billion-steps-per-sec computer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621D-F1AA-4036-B83E-CFF83E3197B5}" type="slidenum">
              <a:rPr lang="zh-TW" altLang="en-US" smtClean="0"/>
              <a:t>16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內容版面配置區 5"/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1063880569"/>
                  </p:ext>
                </p:extLst>
              </p:nvPr>
            </p:nvGraphicFramePr>
            <p:xfrm>
              <a:off x="395536" y="980728"/>
              <a:ext cx="8424936" cy="539509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0531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531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311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5311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7210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𝒍𝒐</m:t>
                                </m:r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TW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.01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.03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.1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10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10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.02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.09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.4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8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160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2.84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.03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.15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.9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27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810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6.83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.04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.21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1.6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64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2.56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121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18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.05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.28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2.5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125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6.25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3.1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13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.10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.66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10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100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3171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4∗</m:t>
                                </m:r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13</m:t>
                                    </m:r>
                                  </m:sup>
                                </m:sSup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9.96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16.67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3.17∗</m:t>
                                </m:r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13</m:t>
                                    </m:r>
                                  </m:sup>
                                </m:sSup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32∗</m:t>
                                </m:r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283</m:t>
                                    </m:r>
                                  </m:sup>
                                </m:sSup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10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130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100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16.67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115.7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3.17∗</m:t>
                                </m:r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23</m:t>
                                    </m:r>
                                  </m:sup>
                                </m:sSup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100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1.66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10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11.57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3171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3.17∗</m:t>
                                </m:r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33</m:t>
                                    </m:r>
                                  </m:sup>
                                </m:sSup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19.92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16.67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31.71</m:t>
                                </m:r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3.17∗</m:t>
                                </m:r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/>
                                  </a:rPr>
                                  <m:t>3.17∗</m:t>
                                </m:r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43</m:t>
                                    </m:r>
                                  </m:sup>
                                </m:sSup>
                                <m:r>
                                  <a:rPr lang="en-US" altLang="zh-TW" smtClean="0">
                                    <a:latin typeface="Cambria Math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內容版面配置區 5"/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1063880569"/>
                  </p:ext>
                </p:extLst>
              </p:nvPr>
            </p:nvGraphicFramePr>
            <p:xfrm>
              <a:off x="395536" y="980728"/>
              <a:ext cx="8424936" cy="5395153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053117"/>
                    <a:gridCol w="1053117"/>
                    <a:gridCol w="1053117"/>
                    <a:gridCol w="1053117"/>
                    <a:gridCol w="972108"/>
                    <a:gridCol w="1080120"/>
                    <a:gridCol w="1224136"/>
                    <a:gridCol w="936104"/>
                  </a:tblGrid>
                  <a:tr h="3719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78" t="-8197" r="-601156" b="-13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578" t="-8197" r="-501156" b="-13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578" t="-8197" r="-401156" b="-13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5849" t="-8197" r="-336478" b="-13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81356" t="-8197" r="-202260" b="-13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1940" t="-8197" r="-78109" b="-13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98701" t="-8197" r="-1948" b="-136229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8" t="-108197" r="-701156" b="-12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78" t="-108197" r="-601156" b="-12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578" t="-108197" r="-501156" b="-12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578" t="-108197" r="-401156" b="-12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5849" t="-108197" r="-336478" b="-12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81356" t="-108197" r="-202260" b="-12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1940" t="-108197" r="-78109" b="-12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98701" t="-108197" r="-1948" b="-126229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8" t="-208197" r="-701156" b="-11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78" t="-208197" r="-601156" b="-11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578" t="-208197" r="-501156" b="-11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578" t="-208197" r="-401156" b="-11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5849" t="-208197" r="-336478" b="-11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81356" t="-208197" r="-202260" b="-11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1940" t="-208197" r="-78109" b="-11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98701" t="-208197" r="-1948" b="-116229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8" t="-308197" r="-701156" b="-10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78" t="-308197" r="-601156" b="-10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578" t="-308197" r="-501156" b="-10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578" t="-308197" r="-401156" b="-10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5849" t="-308197" r="-336478" b="-10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81356" t="-308197" r="-202260" b="-10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1940" t="-308197" r="-78109" b="-10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98701" t="-308197" r="-1948" b="-106229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8" t="-408197" r="-701156" b="-9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78" t="-408197" r="-601156" b="-9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578" t="-408197" r="-501156" b="-9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578" t="-408197" r="-401156" b="-9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5849" t="-408197" r="-336478" b="-9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81356" t="-408197" r="-202260" b="-9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1940" t="-408197" r="-78109" b="-9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98701" t="-408197" r="-1948" b="-96229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8" t="-508197" r="-701156" b="-8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78" t="-508197" r="-601156" b="-8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578" t="-508197" r="-501156" b="-8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578" t="-508197" r="-401156" b="-8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5849" t="-508197" r="-336478" b="-8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81356" t="-508197" r="-202260" b="-8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1940" t="-508197" r="-78109" b="-8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98701" t="-508197" r="-1948" b="-862295"/>
                          </a:stretch>
                        </a:blipFill>
                      </a:tcPr>
                    </a:tc>
                  </a:tr>
                  <a:tr h="6337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8" t="-356731" r="-701156" b="-4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78" t="-356731" r="-601156" b="-4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578" t="-356731" r="-501156" b="-4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578" t="-356731" r="-401156" b="-4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5849" t="-356731" r="-336478" b="-4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81356" t="-356731" r="-202260" b="-4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1940" t="-356731" r="-78109" b="-4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98701" t="-356731" r="-1948" b="-405769"/>
                          </a:stretch>
                        </a:blipFill>
                      </a:tcPr>
                    </a:tc>
                  </a:tr>
                  <a:tr h="6337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8" t="-456731" r="-701156" b="-3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78" t="-456731" r="-601156" b="-3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578" t="-456731" r="-501156" b="-3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578" t="-456731" r="-401156" b="-3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5849" t="-456731" r="-336478" b="-3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81356" t="-456731" r="-202260" b="-3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1940" t="-456731" r="-78109" b="-3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98701" t="-456731" r="-1948" b="-305769"/>
                          </a:stretch>
                        </a:blipFill>
                      </a:tcPr>
                    </a:tc>
                  </a:tr>
                  <a:tr h="6337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8" t="-556731" r="-701156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78" t="-556731" r="-601156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578" t="-556731" r="-501156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578" t="-556731" r="-401156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5849" t="-556731" r="-336478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81356" t="-556731" r="-202260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1940" t="-556731" r="-78109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6337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8" t="-656731" r="-701156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78" t="-656731" r="-601156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578" t="-656731" r="-501156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578" t="-656731" r="-401156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5849" t="-656731" r="-336478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81356" t="-656731" r="-202260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1940" t="-656731" r="-78109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6337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8" t="-756731" r="-701156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78" t="-756731" r="-601156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578" t="-756731" r="-501156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578" t="-756731" r="-401156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5849" t="-756731" r="-336478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81356" t="-756731" r="-202260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1940" t="-756731" r="-78109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0794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 it a tight upper bound?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b="0" i="1" smtClean="0">
                        <a:latin typeface="Cambria Math"/>
                        <a:ea typeface="Cambria Math"/>
                      </a:rPr>
                      <m:t>Ο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/>
                        <a:ea typeface="Cambria Math"/>
                      </a:rPr>
                      <m:t>Ο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/>
                        <a:ea typeface="Cambria Math"/>
                      </a:rPr>
                      <m:t>Ο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2.5</m:t>
                        </m:r>
                      </m:sup>
                    </m:sSup>
                    <m:r>
                      <a:rPr lang="en-US" altLang="zh-TW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/>
                        <a:ea typeface="Cambria Math"/>
                      </a:rPr>
                      <m:t>Ο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Usually we prefer a tighter (or tightest) bound.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3</m:t>
                    </m:r>
                    <m:r>
                      <a:rPr lang="en-US" altLang="zh-TW" i="1" dirty="0">
                        <a:latin typeface="Cambria Math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</a:rPr>
                      <m:t>+3=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/>
                        <a:ea typeface="Cambria Math"/>
                      </a:rPr>
                      <m:t>Ο</m:t>
                    </m:r>
                    <m:r>
                      <a:rPr lang="en-US" altLang="zh-TW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 dirty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3</m:t>
                    </m:r>
                    <m:r>
                      <a:rPr lang="en-US" altLang="zh-TW" i="1" dirty="0">
                        <a:latin typeface="Cambria Math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</a:rPr>
                      <m:t>+3=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/>
                        <a:ea typeface="Cambria Math"/>
                      </a:rPr>
                      <m:t>Ο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621D-F1AA-4036-B83E-CFF83E3197B5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7" name="Picture 2" descr="http://hpronline.org/blog/wp-content/uploads/2011/07/facebook_like_bu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20" y="5527446"/>
            <a:ext cx="698269" cy="64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ages.cupidspeaks.com/2011/05/facebook-dislike-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832" y="4902477"/>
            <a:ext cx="675942" cy="62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9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Conditions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n in O(g(n)) is a natural number: {0,1,2,…}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Member f(n) of O(g(n)) is asymptotically nonnegative (f(n) is nonnegative when n is very large)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zh-TW" dirty="0"/>
              <a:t>g(n) is</a:t>
            </a:r>
            <a:r>
              <a:rPr lang="zh-TW" altLang="en-US" dirty="0"/>
              <a:t> </a:t>
            </a:r>
            <a:r>
              <a:rPr lang="en-US" altLang="zh-TW" dirty="0"/>
              <a:t>asymptotically nonnegative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The above </a:t>
            </a:r>
            <a:r>
              <a:rPr lang="en-US" altLang="zh-TW"/>
              <a:t>applies to </a:t>
            </a:r>
            <a:r>
              <a:rPr lang="en-US" altLang="zh-TW" dirty="0"/>
              <a:t>all asymptotic notations.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A4B-117A-462A-8688-74AD57E6A0E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65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225" y="2852936"/>
            <a:ext cx="2196685" cy="24410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Asymptotic Notation – Omega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621D-F1AA-4036-B83E-CFF83E3197B5}" type="slidenum">
              <a:rPr lang="zh-TW" altLang="en-US" smtClean="0"/>
              <a:t>19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323528" y="1556792"/>
                <a:ext cx="5544616" cy="511256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endParaRPr lang="en-US" altLang="zh-TW" dirty="0"/>
              </a:p>
              <a:p>
                <a:r>
                  <a:rPr lang="en-US" altLang="zh-TW" dirty="0"/>
                  <a:t>Definition [Omega]: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TW" dirty="0"/>
                  <a:t>{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𝑓</m:t>
                    </m:r>
                    <m:r>
                      <a:rPr lang="en-US" altLang="zh-TW" b="0" i="1" dirty="0" smtClean="0">
                        <a:latin typeface="Cambria Math"/>
                      </a:rPr>
                      <m:t>(</m:t>
                    </m:r>
                    <m:r>
                      <a:rPr lang="en-US" altLang="zh-TW" b="0" i="1" dirty="0" smtClean="0">
                        <a:latin typeface="Cambria Math"/>
                      </a:rPr>
                      <m:t>𝑛</m:t>
                    </m:r>
                    <m:r>
                      <a:rPr lang="en-US" altLang="zh-TW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: there exist positive constants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such that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0≤</m:t>
                    </m:r>
                    <m:r>
                      <a:rPr lang="en-US" altLang="zh-TW" b="0" i="1" smtClean="0">
                        <a:latin typeface="Cambria Math"/>
                      </a:rPr>
                      <m:t>𝑐𝑔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}</a:t>
                </a:r>
                <a:br>
                  <a:rPr lang="en-US" altLang="zh-TW" dirty="0"/>
                </a:br>
                <a:r>
                  <a:rPr lang="en-US" altLang="zh-TW" dirty="0"/>
                  <a:t>    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“f of n is omega of g of n”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323528" y="1556792"/>
                <a:ext cx="5544616" cy="5112568"/>
              </a:xfrm>
              <a:prstGeom prst="rect">
                <a:avLst/>
              </a:prstGeom>
              <a:blipFill rotWithShape="0">
                <a:blip r:embed="rId3"/>
                <a:stretch>
                  <a:fillRect l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067" y="1772816"/>
            <a:ext cx="19050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09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24" y="168082"/>
            <a:ext cx="8229600" cy="867585"/>
          </a:xfrm>
        </p:spPr>
        <p:txBody>
          <a:bodyPr/>
          <a:lstStyle/>
          <a:p>
            <a:r>
              <a:rPr lang="en-US" altLang="zh-TW" dirty="0"/>
              <a:t>Insertion Sort: Ex.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A4B-117A-462A-8688-74AD57E6A0E6}" type="slidenum">
              <a:rPr lang="zh-TW" altLang="en-US" smtClean="0"/>
              <a:t>2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693881" y="1052736"/>
          <a:ext cx="6095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A[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693881" y="2060059"/>
          <a:ext cx="6095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A[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手繪多邊形 7"/>
          <p:cNvSpPr/>
          <p:nvPr/>
        </p:nvSpPr>
        <p:spPr>
          <a:xfrm>
            <a:off x="1570537" y="1797710"/>
            <a:ext cx="1114097" cy="308901"/>
          </a:xfrm>
          <a:custGeom>
            <a:avLst/>
            <a:gdLst>
              <a:gd name="connsiteX0" fmla="*/ 1114097 w 1114097"/>
              <a:gd name="connsiteY0" fmla="*/ 0 h 308901"/>
              <a:gd name="connsiteX1" fmla="*/ 1082566 w 1114097"/>
              <a:gd name="connsiteY1" fmla="*/ 94593 h 308901"/>
              <a:gd name="connsiteX2" fmla="*/ 1072055 w 1114097"/>
              <a:gd name="connsiteY2" fmla="*/ 126124 h 308901"/>
              <a:gd name="connsiteX3" fmla="*/ 1030014 w 1114097"/>
              <a:gd name="connsiteY3" fmla="*/ 189186 h 308901"/>
              <a:gd name="connsiteX4" fmla="*/ 966952 w 1114097"/>
              <a:gd name="connsiteY4" fmla="*/ 231227 h 308901"/>
              <a:gd name="connsiteX5" fmla="*/ 935421 w 1114097"/>
              <a:gd name="connsiteY5" fmla="*/ 252248 h 308901"/>
              <a:gd name="connsiteX6" fmla="*/ 851338 w 1114097"/>
              <a:gd name="connsiteY6" fmla="*/ 273268 h 308901"/>
              <a:gd name="connsiteX7" fmla="*/ 809297 w 1114097"/>
              <a:gd name="connsiteY7" fmla="*/ 294289 h 308901"/>
              <a:gd name="connsiteX8" fmla="*/ 525518 w 1114097"/>
              <a:gd name="connsiteY8" fmla="*/ 294289 h 308901"/>
              <a:gd name="connsiteX9" fmla="*/ 346842 w 1114097"/>
              <a:gd name="connsiteY9" fmla="*/ 273268 h 308901"/>
              <a:gd name="connsiteX10" fmla="*/ 315311 w 1114097"/>
              <a:gd name="connsiteY10" fmla="*/ 252248 h 308901"/>
              <a:gd name="connsiteX11" fmla="*/ 252249 w 1114097"/>
              <a:gd name="connsiteY11" fmla="*/ 231227 h 308901"/>
              <a:gd name="connsiteX12" fmla="*/ 220718 w 1114097"/>
              <a:gd name="connsiteY12" fmla="*/ 210206 h 308901"/>
              <a:gd name="connsiteX13" fmla="*/ 189186 w 1114097"/>
              <a:gd name="connsiteY13" fmla="*/ 199696 h 308901"/>
              <a:gd name="connsiteX14" fmla="*/ 147145 w 1114097"/>
              <a:gd name="connsiteY14" fmla="*/ 136634 h 308901"/>
              <a:gd name="connsiteX15" fmla="*/ 84083 w 1114097"/>
              <a:gd name="connsiteY15" fmla="*/ 115613 h 308901"/>
              <a:gd name="connsiteX16" fmla="*/ 63062 w 1114097"/>
              <a:gd name="connsiteY16" fmla="*/ 84082 h 308901"/>
              <a:gd name="connsiteX17" fmla="*/ 31531 w 1114097"/>
              <a:gd name="connsiteY17" fmla="*/ 52551 h 308901"/>
              <a:gd name="connsiteX18" fmla="*/ 0 w 1114097"/>
              <a:gd name="connsiteY18" fmla="*/ 0 h 30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14097" h="308901">
                <a:moveTo>
                  <a:pt x="1114097" y="0"/>
                </a:moveTo>
                <a:lnTo>
                  <a:pt x="1082566" y="94593"/>
                </a:lnTo>
                <a:cubicBezTo>
                  <a:pt x="1079062" y="105103"/>
                  <a:pt x="1078200" y="116906"/>
                  <a:pt x="1072055" y="126124"/>
                </a:cubicBezTo>
                <a:cubicBezTo>
                  <a:pt x="1058041" y="147145"/>
                  <a:pt x="1051035" y="175172"/>
                  <a:pt x="1030014" y="189186"/>
                </a:cubicBezTo>
                <a:lnTo>
                  <a:pt x="966952" y="231227"/>
                </a:lnTo>
                <a:cubicBezTo>
                  <a:pt x="956442" y="238234"/>
                  <a:pt x="947405" y="248254"/>
                  <a:pt x="935421" y="252248"/>
                </a:cubicBezTo>
                <a:cubicBezTo>
                  <a:pt x="886942" y="268407"/>
                  <a:pt x="914754" y="260585"/>
                  <a:pt x="851338" y="273268"/>
                </a:cubicBezTo>
                <a:cubicBezTo>
                  <a:pt x="837324" y="280275"/>
                  <a:pt x="823967" y="288788"/>
                  <a:pt x="809297" y="294289"/>
                </a:cubicBezTo>
                <a:cubicBezTo>
                  <a:pt x="724937" y="325925"/>
                  <a:pt x="581079" y="296705"/>
                  <a:pt x="525518" y="294289"/>
                </a:cubicBezTo>
                <a:cubicBezTo>
                  <a:pt x="515049" y="293337"/>
                  <a:pt x="378482" y="283815"/>
                  <a:pt x="346842" y="273268"/>
                </a:cubicBezTo>
                <a:cubicBezTo>
                  <a:pt x="334858" y="269273"/>
                  <a:pt x="326854" y="257378"/>
                  <a:pt x="315311" y="252248"/>
                </a:cubicBezTo>
                <a:cubicBezTo>
                  <a:pt x="295063" y="243249"/>
                  <a:pt x="252249" y="231227"/>
                  <a:pt x="252249" y="231227"/>
                </a:cubicBezTo>
                <a:cubicBezTo>
                  <a:pt x="241739" y="224220"/>
                  <a:pt x="232016" y="215855"/>
                  <a:pt x="220718" y="210206"/>
                </a:cubicBezTo>
                <a:cubicBezTo>
                  <a:pt x="210808" y="205251"/>
                  <a:pt x="197020" y="207530"/>
                  <a:pt x="189186" y="199696"/>
                </a:cubicBezTo>
                <a:cubicBezTo>
                  <a:pt x="171322" y="181832"/>
                  <a:pt x="171112" y="144623"/>
                  <a:pt x="147145" y="136634"/>
                </a:cubicBezTo>
                <a:lnTo>
                  <a:pt x="84083" y="115613"/>
                </a:lnTo>
                <a:cubicBezTo>
                  <a:pt x="77076" y="105103"/>
                  <a:pt x="71149" y="93786"/>
                  <a:pt x="63062" y="84082"/>
                </a:cubicBezTo>
                <a:cubicBezTo>
                  <a:pt x="53546" y="72663"/>
                  <a:pt x="39776" y="64919"/>
                  <a:pt x="31531" y="52551"/>
                </a:cubicBezTo>
                <a:cubicBezTo>
                  <a:pt x="-23040" y="-29307"/>
                  <a:pt x="65462" y="65459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>
            <a:off x="2422073" y="2780139"/>
            <a:ext cx="1114097" cy="308901"/>
          </a:xfrm>
          <a:custGeom>
            <a:avLst/>
            <a:gdLst>
              <a:gd name="connsiteX0" fmla="*/ 1114097 w 1114097"/>
              <a:gd name="connsiteY0" fmla="*/ 0 h 308901"/>
              <a:gd name="connsiteX1" fmla="*/ 1082566 w 1114097"/>
              <a:gd name="connsiteY1" fmla="*/ 94593 h 308901"/>
              <a:gd name="connsiteX2" fmla="*/ 1072055 w 1114097"/>
              <a:gd name="connsiteY2" fmla="*/ 126124 h 308901"/>
              <a:gd name="connsiteX3" fmla="*/ 1030014 w 1114097"/>
              <a:gd name="connsiteY3" fmla="*/ 189186 h 308901"/>
              <a:gd name="connsiteX4" fmla="*/ 966952 w 1114097"/>
              <a:gd name="connsiteY4" fmla="*/ 231227 h 308901"/>
              <a:gd name="connsiteX5" fmla="*/ 935421 w 1114097"/>
              <a:gd name="connsiteY5" fmla="*/ 252248 h 308901"/>
              <a:gd name="connsiteX6" fmla="*/ 851338 w 1114097"/>
              <a:gd name="connsiteY6" fmla="*/ 273268 h 308901"/>
              <a:gd name="connsiteX7" fmla="*/ 809297 w 1114097"/>
              <a:gd name="connsiteY7" fmla="*/ 294289 h 308901"/>
              <a:gd name="connsiteX8" fmla="*/ 525518 w 1114097"/>
              <a:gd name="connsiteY8" fmla="*/ 294289 h 308901"/>
              <a:gd name="connsiteX9" fmla="*/ 346842 w 1114097"/>
              <a:gd name="connsiteY9" fmla="*/ 273268 h 308901"/>
              <a:gd name="connsiteX10" fmla="*/ 315311 w 1114097"/>
              <a:gd name="connsiteY10" fmla="*/ 252248 h 308901"/>
              <a:gd name="connsiteX11" fmla="*/ 252249 w 1114097"/>
              <a:gd name="connsiteY11" fmla="*/ 231227 h 308901"/>
              <a:gd name="connsiteX12" fmla="*/ 220718 w 1114097"/>
              <a:gd name="connsiteY12" fmla="*/ 210206 h 308901"/>
              <a:gd name="connsiteX13" fmla="*/ 189186 w 1114097"/>
              <a:gd name="connsiteY13" fmla="*/ 199696 h 308901"/>
              <a:gd name="connsiteX14" fmla="*/ 147145 w 1114097"/>
              <a:gd name="connsiteY14" fmla="*/ 136634 h 308901"/>
              <a:gd name="connsiteX15" fmla="*/ 84083 w 1114097"/>
              <a:gd name="connsiteY15" fmla="*/ 115613 h 308901"/>
              <a:gd name="connsiteX16" fmla="*/ 63062 w 1114097"/>
              <a:gd name="connsiteY16" fmla="*/ 84082 h 308901"/>
              <a:gd name="connsiteX17" fmla="*/ 31531 w 1114097"/>
              <a:gd name="connsiteY17" fmla="*/ 52551 h 308901"/>
              <a:gd name="connsiteX18" fmla="*/ 0 w 1114097"/>
              <a:gd name="connsiteY18" fmla="*/ 0 h 30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14097" h="308901">
                <a:moveTo>
                  <a:pt x="1114097" y="0"/>
                </a:moveTo>
                <a:lnTo>
                  <a:pt x="1082566" y="94593"/>
                </a:lnTo>
                <a:cubicBezTo>
                  <a:pt x="1079062" y="105103"/>
                  <a:pt x="1078200" y="116906"/>
                  <a:pt x="1072055" y="126124"/>
                </a:cubicBezTo>
                <a:cubicBezTo>
                  <a:pt x="1058041" y="147145"/>
                  <a:pt x="1051035" y="175172"/>
                  <a:pt x="1030014" y="189186"/>
                </a:cubicBezTo>
                <a:lnTo>
                  <a:pt x="966952" y="231227"/>
                </a:lnTo>
                <a:cubicBezTo>
                  <a:pt x="956442" y="238234"/>
                  <a:pt x="947405" y="248254"/>
                  <a:pt x="935421" y="252248"/>
                </a:cubicBezTo>
                <a:cubicBezTo>
                  <a:pt x="886942" y="268407"/>
                  <a:pt x="914754" y="260585"/>
                  <a:pt x="851338" y="273268"/>
                </a:cubicBezTo>
                <a:cubicBezTo>
                  <a:pt x="837324" y="280275"/>
                  <a:pt x="823967" y="288788"/>
                  <a:pt x="809297" y="294289"/>
                </a:cubicBezTo>
                <a:cubicBezTo>
                  <a:pt x="724937" y="325925"/>
                  <a:pt x="581079" y="296705"/>
                  <a:pt x="525518" y="294289"/>
                </a:cubicBezTo>
                <a:cubicBezTo>
                  <a:pt x="515049" y="293337"/>
                  <a:pt x="378482" y="283815"/>
                  <a:pt x="346842" y="273268"/>
                </a:cubicBezTo>
                <a:cubicBezTo>
                  <a:pt x="334858" y="269273"/>
                  <a:pt x="326854" y="257378"/>
                  <a:pt x="315311" y="252248"/>
                </a:cubicBezTo>
                <a:cubicBezTo>
                  <a:pt x="295063" y="243249"/>
                  <a:pt x="252249" y="231227"/>
                  <a:pt x="252249" y="231227"/>
                </a:cubicBezTo>
                <a:cubicBezTo>
                  <a:pt x="241739" y="224220"/>
                  <a:pt x="232016" y="215855"/>
                  <a:pt x="220718" y="210206"/>
                </a:cubicBezTo>
                <a:cubicBezTo>
                  <a:pt x="210808" y="205251"/>
                  <a:pt x="197020" y="207530"/>
                  <a:pt x="189186" y="199696"/>
                </a:cubicBezTo>
                <a:cubicBezTo>
                  <a:pt x="171322" y="181832"/>
                  <a:pt x="171112" y="144623"/>
                  <a:pt x="147145" y="136634"/>
                </a:cubicBezTo>
                <a:lnTo>
                  <a:pt x="84083" y="115613"/>
                </a:lnTo>
                <a:cubicBezTo>
                  <a:pt x="77076" y="105103"/>
                  <a:pt x="71149" y="93786"/>
                  <a:pt x="63062" y="84082"/>
                </a:cubicBezTo>
                <a:cubicBezTo>
                  <a:pt x="53546" y="72663"/>
                  <a:pt x="39776" y="64919"/>
                  <a:pt x="31531" y="52551"/>
                </a:cubicBezTo>
                <a:cubicBezTo>
                  <a:pt x="-23040" y="-29307"/>
                  <a:pt x="65462" y="65459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93881" y="3140179"/>
          <a:ext cx="6095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A[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693881" y="4004275"/>
          <a:ext cx="6095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A[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4892153" y="273583"/>
            <a:ext cx="412882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Blue: the range that has completed sorting</a:t>
            </a:r>
          </a:p>
          <a:p>
            <a:r>
              <a:rPr lang="en-US" altLang="zh-TW" dirty="0"/>
              <a:t>Green: currently processing</a:t>
            </a:r>
            <a:endParaRPr lang="zh-TW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93881" y="5050325"/>
          <a:ext cx="6095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A[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手繪多邊形 13"/>
          <p:cNvSpPr/>
          <p:nvPr/>
        </p:nvSpPr>
        <p:spPr>
          <a:xfrm>
            <a:off x="1485969" y="4724355"/>
            <a:ext cx="3634377" cy="308901"/>
          </a:xfrm>
          <a:custGeom>
            <a:avLst/>
            <a:gdLst>
              <a:gd name="connsiteX0" fmla="*/ 1114097 w 1114097"/>
              <a:gd name="connsiteY0" fmla="*/ 0 h 308901"/>
              <a:gd name="connsiteX1" fmla="*/ 1082566 w 1114097"/>
              <a:gd name="connsiteY1" fmla="*/ 94593 h 308901"/>
              <a:gd name="connsiteX2" fmla="*/ 1072055 w 1114097"/>
              <a:gd name="connsiteY2" fmla="*/ 126124 h 308901"/>
              <a:gd name="connsiteX3" fmla="*/ 1030014 w 1114097"/>
              <a:gd name="connsiteY3" fmla="*/ 189186 h 308901"/>
              <a:gd name="connsiteX4" fmla="*/ 966952 w 1114097"/>
              <a:gd name="connsiteY4" fmla="*/ 231227 h 308901"/>
              <a:gd name="connsiteX5" fmla="*/ 935421 w 1114097"/>
              <a:gd name="connsiteY5" fmla="*/ 252248 h 308901"/>
              <a:gd name="connsiteX6" fmla="*/ 851338 w 1114097"/>
              <a:gd name="connsiteY6" fmla="*/ 273268 h 308901"/>
              <a:gd name="connsiteX7" fmla="*/ 809297 w 1114097"/>
              <a:gd name="connsiteY7" fmla="*/ 294289 h 308901"/>
              <a:gd name="connsiteX8" fmla="*/ 525518 w 1114097"/>
              <a:gd name="connsiteY8" fmla="*/ 294289 h 308901"/>
              <a:gd name="connsiteX9" fmla="*/ 346842 w 1114097"/>
              <a:gd name="connsiteY9" fmla="*/ 273268 h 308901"/>
              <a:gd name="connsiteX10" fmla="*/ 315311 w 1114097"/>
              <a:gd name="connsiteY10" fmla="*/ 252248 h 308901"/>
              <a:gd name="connsiteX11" fmla="*/ 252249 w 1114097"/>
              <a:gd name="connsiteY11" fmla="*/ 231227 h 308901"/>
              <a:gd name="connsiteX12" fmla="*/ 220718 w 1114097"/>
              <a:gd name="connsiteY12" fmla="*/ 210206 h 308901"/>
              <a:gd name="connsiteX13" fmla="*/ 189186 w 1114097"/>
              <a:gd name="connsiteY13" fmla="*/ 199696 h 308901"/>
              <a:gd name="connsiteX14" fmla="*/ 147145 w 1114097"/>
              <a:gd name="connsiteY14" fmla="*/ 136634 h 308901"/>
              <a:gd name="connsiteX15" fmla="*/ 84083 w 1114097"/>
              <a:gd name="connsiteY15" fmla="*/ 115613 h 308901"/>
              <a:gd name="connsiteX16" fmla="*/ 63062 w 1114097"/>
              <a:gd name="connsiteY16" fmla="*/ 84082 h 308901"/>
              <a:gd name="connsiteX17" fmla="*/ 31531 w 1114097"/>
              <a:gd name="connsiteY17" fmla="*/ 52551 h 308901"/>
              <a:gd name="connsiteX18" fmla="*/ 0 w 1114097"/>
              <a:gd name="connsiteY18" fmla="*/ 0 h 30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14097" h="308901">
                <a:moveTo>
                  <a:pt x="1114097" y="0"/>
                </a:moveTo>
                <a:lnTo>
                  <a:pt x="1082566" y="94593"/>
                </a:lnTo>
                <a:cubicBezTo>
                  <a:pt x="1079062" y="105103"/>
                  <a:pt x="1078200" y="116906"/>
                  <a:pt x="1072055" y="126124"/>
                </a:cubicBezTo>
                <a:cubicBezTo>
                  <a:pt x="1058041" y="147145"/>
                  <a:pt x="1051035" y="175172"/>
                  <a:pt x="1030014" y="189186"/>
                </a:cubicBezTo>
                <a:lnTo>
                  <a:pt x="966952" y="231227"/>
                </a:lnTo>
                <a:cubicBezTo>
                  <a:pt x="956442" y="238234"/>
                  <a:pt x="947405" y="248254"/>
                  <a:pt x="935421" y="252248"/>
                </a:cubicBezTo>
                <a:cubicBezTo>
                  <a:pt x="886942" y="268407"/>
                  <a:pt x="914754" y="260585"/>
                  <a:pt x="851338" y="273268"/>
                </a:cubicBezTo>
                <a:cubicBezTo>
                  <a:pt x="837324" y="280275"/>
                  <a:pt x="823967" y="288788"/>
                  <a:pt x="809297" y="294289"/>
                </a:cubicBezTo>
                <a:cubicBezTo>
                  <a:pt x="724937" y="325925"/>
                  <a:pt x="581079" y="296705"/>
                  <a:pt x="525518" y="294289"/>
                </a:cubicBezTo>
                <a:cubicBezTo>
                  <a:pt x="515049" y="293337"/>
                  <a:pt x="378482" y="283815"/>
                  <a:pt x="346842" y="273268"/>
                </a:cubicBezTo>
                <a:cubicBezTo>
                  <a:pt x="334858" y="269273"/>
                  <a:pt x="326854" y="257378"/>
                  <a:pt x="315311" y="252248"/>
                </a:cubicBezTo>
                <a:cubicBezTo>
                  <a:pt x="295063" y="243249"/>
                  <a:pt x="252249" y="231227"/>
                  <a:pt x="252249" y="231227"/>
                </a:cubicBezTo>
                <a:cubicBezTo>
                  <a:pt x="241739" y="224220"/>
                  <a:pt x="232016" y="215855"/>
                  <a:pt x="220718" y="210206"/>
                </a:cubicBezTo>
                <a:cubicBezTo>
                  <a:pt x="210808" y="205251"/>
                  <a:pt x="197020" y="207530"/>
                  <a:pt x="189186" y="199696"/>
                </a:cubicBezTo>
                <a:cubicBezTo>
                  <a:pt x="171322" y="181832"/>
                  <a:pt x="171112" y="144623"/>
                  <a:pt x="147145" y="136634"/>
                </a:cubicBezTo>
                <a:lnTo>
                  <a:pt x="84083" y="115613"/>
                </a:lnTo>
                <a:cubicBezTo>
                  <a:pt x="77076" y="105103"/>
                  <a:pt x="71149" y="93786"/>
                  <a:pt x="63062" y="84082"/>
                </a:cubicBezTo>
                <a:cubicBezTo>
                  <a:pt x="53546" y="72663"/>
                  <a:pt x="39776" y="64919"/>
                  <a:pt x="31531" y="52551"/>
                </a:cubicBezTo>
                <a:cubicBezTo>
                  <a:pt x="-23040" y="-29307"/>
                  <a:pt x="65462" y="65459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 14"/>
          <p:cNvSpPr/>
          <p:nvPr/>
        </p:nvSpPr>
        <p:spPr>
          <a:xfrm>
            <a:off x="3303157" y="5792005"/>
            <a:ext cx="2753293" cy="308901"/>
          </a:xfrm>
          <a:custGeom>
            <a:avLst/>
            <a:gdLst>
              <a:gd name="connsiteX0" fmla="*/ 1114097 w 1114097"/>
              <a:gd name="connsiteY0" fmla="*/ 0 h 308901"/>
              <a:gd name="connsiteX1" fmla="*/ 1082566 w 1114097"/>
              <a:gd name="connsiteY1" fmla="*/ 94593 h 308901"/>
              <a:gd name="connsiteX2" fmla="*/ 1072055 w 1114097"/>
              <a:gd name="connsiteY2" fmla="*/ 126124 h 308901"/>
              <a:gd name="connsiteX3" fmla="*/ 1030014 w 1114097"/>
              <a:gd name="connsiteY3" fmla="*/ 189186 h 308901"/>
              <a:gd name="connsiteX4" fmla="*/ 966952 w 1114097"/>
              <a:gd name="connsiteY4" fmla="*/ 231227 h 308901"/>
              <a:gd name="connsiteX5" fmla="*/ 935421 w 1114097"/>
              <a:gd name="connsiteY5" fmla="*/ 252248 h 308901"/>
              <a:gd name="connsiteX6" fmla="*/ 851338 w 1114097"/>
              <a:gd name="connsiteY6" fmla="*/ 273268 h 308901"/>
              <a:gd name="connsiteX7" fmla="*/ 809297 w 1114097"/>
              <a:gd name="connsiteY7" fmla="*/ 294289 h 308901"/>
              <a:gd name="connsiteX8" fmla="*/ 525518 w 1114097"/>
              <a:gd name="connsiteY8" fmla="*/ 294289 h 308901"/>
              <a:gd name="connsiteX9" fmla="*/ 346842 w 1114097"/>
              <a:gd name="connsiteY9" fmla="*/ 273268 h 308901"/>
              <a:gd name="connsiteX10" fmla="*/ 315311 w 1114097"/>
              <a:gd name="connsiteY10" fmla="*/ 252248 h 308901"/>
              <a:gd name="connsiteX11" fmla="*/ 252249 w 1114097"/>
              <a:gd name="connsiteY11" fmla="*/ 231227 h 308901"/>
              <a:gd name="connsiteX12" fmla="*/ 220718 w 1114097"/>
              <a:gd name="connsiteY12" fmla="*/ 210206 h 308901"/>
              <a:gd name="connsiteX13" fmla="*/ 189186 w 1114097"/>
              <a:gd name="connsiteY13" fmla="*/ 199696 h 308901"/>
              <a:gd name="connsiteX14" fmla="*/ 147145 w 1114097"/>
              <a:gd name="connsiteY14" fmla="*/ 136634 h 308901"/>
              <a:gd name="connsiteX15" fmla="*/ 84083 w 1114097"/>
              <a:gd name="connsiteY15" fmla="*/ 115613 h 308901"/>
              <a:gd name="connsiteX16" fmla="*/ 63062 w 1114097"/>
              <a:gd name="connsiteY16" fmla="*/ 84082 h 308901"/>
              <a:gd name="connsiteX17" fmla="*/ 31531 w 1114097"/>
              <a:gd name="connsiteY17" fmla="*/ 52551 h 308901"/>
              <a:gd name="connsiteX18" fmla="*/ 0 w 1114097"/>
              <a:gd name="connsiteY18" fmla="*/ 0 h 30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14097" h="308901">
                <a:moveTo>
                  <a:pt x="1114097" y="0"/>
                </a:moveTo>
                <a:lnTo>
                  <a:pt x="1082566" y="94593"/>
                </a:lnTo>
                <a:cubicBezTo>
                  <a:pt x="1079062" y="105103"/>
                  <a:pt x="1078200" y="116906"/>
                  <a:pt x="1072055" y="126124"/>
                </a:cubicBezTo>
                <a:cubicBezTo>
                  <a:pt x="1058041" y="147145"/>
                  <a:pt x="1051035" y="175172"/>
                  <a:pt x="1030014" y="189186"/>
                </a:cubicBezTo>
                <a:lnTo>
                  <a:pt x="966952" y="231227"/>
                </a:lnTo>
                <a:cubicBezTo>
                  <a:pt x="956442" y="238234"/>
                  <a:pt x="947405" y="248254"/>
                  <a:pt x="935421" y="252248"/>
                </a:cubicBezTo>
                <a:cubicBezTo>
                  <a:pt x="886942" y="268407"/>
                  <a:pt x="914754" y="260585"/>
                  <a:pt x="851338" y="273268"/>
                </a:cubicBezTo>
                <a:cubicBezTo>
                  <a:pt x="837324" y="280275"/>
                  <a:pt x="823967" y="288788"/>
                  <a:pt x="809297" y="294289"/>
                </a:cubicBezTo>
                <a:cubicBezTo>
                  <a:pt x="724937" y="325925"/>
                  <a:pt x="581079" y="296705"/>
                  <a:pt x="525518" y="294289"/>
                </a:cubicBezTo>
                <a:cubicBezTo>
                  <a:pt x="515049" y="293337"/>
                  <a:pt x="378482" y="283815"/>
                  <a:pt x="346842" y="273268"/>
                </a:cubicBezTo>
                <a:cubicBezTo>
                  <a:pt x="334858" y="269273"/>
                  <a:pt x="326854" y="257378"/>
                  <a:pt x="315311" y="252248"/>
                </a:cubicBezTo>
                <a:cubicBezTo>
                  <a:pt x="295063" y="243249"/>
                  <a:pt x="252249" y="231227"/>
                  <a:pt x="252249" y="231227"/>
                </a:cubicBezTo>
                <a:cubicBezTo>
                  <a:pt x="241739" y="224220"/>
                  <a:pt x="232016" y="215855"/>
                  <a:pt x="220718" y="210206"/>
                </a:cubicBezTo>
                <a:cubicBezTo>
                  <a:pt x="210808" y="205251"/>
                  <a:pt x="197020" y="207530"/>
                  <a:pt x="189186" y="199696"/>
                </a:cubicBezTo>
                <a:cubicBezTo>
                  <a:pt x="171322" y="181832"/>
                  <a:pt x="171112" y="144623"/>
                  <a:pt x="147145" y="136634"/>
                </a:cubicBezTo>
                <a:lnTo>
                  <a:pt x="84083" y="115613"/>
                </a:lnTo>
                <a:cubicBezTo>
                  <a:pt x="77076" y="105103"/>
                  <a:pt x="71149" y="93786"/>
                  <a:pt x="63062" y="84082"/>
                </a:cubicBezTo>
                <a:cubicBezTo>
                  <a:pt x="53546" y="72663"/>
                  <a:pt x="39776" y="64919"/>
                  <a:pt x="31531" y="52551"/>
                </a:cubicBezTo>
                <a:cubicBezTo>
                  <a:pt x="-23040" y="-29307"/>
                  <a:pt x="65462" y="65459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683568" y="6051922"/>
          <a:ext cx="6095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A[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924800" cy="1143000"/>
          </a:xfrm>
        </p:spPr>
        <p:txBody>
          <a:bodyPr/>
          <a:lstStyle/>
          <a:p>
            <a:r>
              <a:rPr lang="en-US" altLang="zh-TW" dirty="0"/>
              <a:t>Examples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621D-F1AA-4036-B83E-CFF83E3197B5}" type="slidenum">
              <a:rPr lang="zh-TW" altLang="en-US" smtClean="0"/>
              <a:t>20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265232" y="1133252"/>
                <a:ext cx="7924800" cy="5301208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3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+2=</m:t>
                    </m:r>
                    <m:r>
                      <m:rPr>
                        <m:sty m:val="p"/>
                      </m:rPr>
                      <a:rPr lang="el-GR" altLang="zh-TW" i="1" dirty="0" smtClean="0">
                        <a:latin typeface="Cambria Math"/>
                        <a:ea typeface="Cambria Math"/>
                      </a:rPr>
                      <m:t>Ω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since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3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+2≥3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TW" dirty="0"/>
                  <a:t>1.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3</m:t>
                    </m:r>
                    <m:r>
                      <a:rPr lang="en-US" altLang="zh-TW" i="1" dirty="0">
                        <a:latin typeface="Cambria Math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</a:rPr>
                      <m:t>+3=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altLang="zh-TW" i="1" dirty="0">
                        <a:latin typeface="Cambria Math"/>
                      </a:rPr>
                      <m:t>(</m:t>
                    </m:r>
                    <m:r>
                      <a:rPr lang="en-US" altLang="zh-TW" i="1" dirty="0">
                        <a:latin typeface="Cambria Math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</a:rPr>
                      <m:t>) 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since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3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+3≥3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TW" dirty="0"/>
                  <a:t>1.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100</m:t>
                    </m:r>
                    <m:r>
                      <a:rPr lang="en-US" altLang="zh-TW" i="1" dirty="0">
                        <a:latin typeface="Cambria Math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</a:rPr>
                      <m:t>+6=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altLang="zh-TW" i="1" dirty="0">
                        <a:latin typeface="Cambria Math"/>
                      </a:rPr>
                      <m:t>(</m:t>
                    </m:r>
                    <m:r>
                      <a:rPr lang="en-US" altLang="zh-TW" i="1" dirty="0">
                        <a:latin typeface="Cambria Math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</a:rPr>
                      <m:t>) 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since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</a:rPr>
                      <m:t>100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+6≥100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≥1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10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 dirty="0">
                        <a:latin typeface="Cambria Math"/>
                      </a:rPr>
                      <m:t>+4</m:t>
                    </m:r>
                    <m:r>
                      <a:rPr lang="en-US" altLang="zh-TW" i="1" dirty="0">
                        <a:latin typeface="Cambria Math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</a:rPr>
                      <m:t>+2=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altLang="zh-TW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 dirty="0">
                        <a:latin typeface="Cambria Math"/>
                      </a:rPr>
                      <m:t>) 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since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</a:rPr>
                      <m:t>10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n</m:t>
                        </m:r>
                      </m:e>
                      <m:sup>
                        <m:r>
                          <a:rPr lang="en-US" altLang="zh-TW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>
                        <a:latin typeface="Cambria Math"/>
                      </a:rPr>
                      <m:t>+4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n</m:t>
                    </m:r>
                    <m:r>
                      <a:rPr lang="en-US" altLang="zh-TW">
                        <a:latin typeface="Cambria Math"/>
                      </a:rPr>
                      <m:t>+2</m:t>
                    </m:r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TW" dirty="0"/>
                  <a:t>1.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6∗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altLang="zh-TW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i="1" dirty="0">
                        <a:latin typeface="Cambria Math"/>
                      </a:rPr>
                      <m:t>) 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since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6∗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0" smtClean="0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zh-TW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TW" dirty="0"/>
                  <a:t>1.</a:t>
                </a:r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265232" y="1133252"/>
                <a:ext cx="7924800" cy="5301208"/>
              </a:xfrm>
              <a:prstGeom prst="rect">
                <a:avLst/>
              </a:prstGeom>
              <a:blipFill rotWithShape="0">
                <a:blip r:embed="rId2"/>
                <a:stretch>
                  <a:fillRect l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713352" y="6308080"/>
                <a:ext cx="4248472" cy="46166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sz="2400" b="0" i="1" smtClean="0">
                        <a:latin typeface="Cambria Math"/>
                      </a:rPr>
                      <m:t>≥</m:t>
                    </m:r>
                    <m:r>
                      <a:rPr lang="en-US" altLang="zh-TW" sz="2400" i="1">
                        <a:latin typeface="Cambria Math"/>
                      </a:rPr>
                      <m:t>𝑐𝑔</m:t>
                    </m:r>
                    <m:r>
                      <a:rPr lang="en-US" altLang="zh-TW" sz="2400" i="1">
                        <a:latin typeface="Cambria Math"/>
                      </a:rPr>
                      <m:t>(</m:t>
                    </m:r>
                    <m:r>
                      <a:rPr lang="en-US" altLang="zh-TW" sz="2400" i="1">
                        <a:latin typeface="Cambria Math"/>
                      </a:rPr>
                      <m:t>𝑛</m:t>
                    </m:r>
                    <m:r>
                      <a:rPr lang="en-US" altLang="zh-TW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𝑛</m:t>
                    </m:r>
                    <m:r>
                      <a:rPr lang="en-US" altLang="zh-TW" sz="2400" i="1">
                        <a:latin typeface="Cambria Math"/>
                      </a:rPr>
                      <m:t>,</m:t>
                    </m:r>
                    <m:r>
                      <a:rPr lang="en-US" altLang="zh-TW" sz="2400" i="1">
                        <a:latin typeface="Cambria Math"/>
                      </a:rPr>
                      <m:t>𝑛</m:t>
                    </m:r>
                    <m:r>
                      <a:rPr lang="en-US" altLang="zh-TW" sz="2400" i="1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352" y="6308080"/>
                <a:ext cx="4248472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64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3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+3=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altLang="zh-TW" dirty="0"/>
                  <a:t>(1)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10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+4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+2=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altLang="zh-TW" dirty="0"/>
                  <a:t>(1)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6∗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100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6∗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50.2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6∗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6∗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6∗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E69F-1132-4473-874E-CC843B87DA04}" type="slidenum">
              <a:rPr lang="zh-TW" altLang="en-US" smtClean="0"/>
              <a:t>21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499992" y="6237312"/>
                <a:ext cx="4248472" cy="46166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sz="2400" b="0" i="1" smtClean="0">
                        <a:latin typeface="Cambria Math"/>
                      </a:rPr>
                      <m:t>≥</m:t>
                    </m:r>
                    <m:r>
                      <a:rPr lang="en-US" altLang="zh-TW" sz="2400" i="1">
                        <a:latin typeface="Cambria Math"/>
                      </a:rPr>
                      <m:t>𝑐𝑔</m:t>
                    </m:r>
                    <m:r>
                      <a:rPr lang="en-US" altLang="zh-TW" sz="2400" i="1">
                        <a:latin typeface="Cambria Math"/>
                      </a:rPr>
                      <m:t>(</m:t>
                    </m:r>
                    <m:r>
                      <a:rPr lang="en-US" altLang="zh-TW" sz="2400" i="1">
                        <a:latin typeface="Cambria Math"/>
                      </a:rPr>
                      <m:t>𝑛</m:t>
                    </m:r>
                    <m:r>
                      <a:rPr lang="en-US" altLang="zh-TW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𝑛</m:t>
                    </m:r>
                    <m:r>
                      <a:rPr lang="en-US" altLang="zh-TW" sz="2400" i="1">
                        <a:latin typeface="Cambria Math"/>
                      </a:rPr>
                      <m:t>,</m:t>
                    </m:r>
                    <m:r>
                      <a:rPr lang="en-US" altLang="zh-TW" sz="2400" i="1">
                        <a:latin typeface="Cambria Math"/>
                      </a:rPr>
                      <m:t>𝑛</m:t>
                    </m:r>
                    <m:r>
                      <a:rPr lang="en-US" altLang="zh-TW" sz="2400" i="1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6237312"/>
                <a:ext cx="424847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03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Asymptotic Notation – Theta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621D-F1AA-4036-B83E-CFF83E3197B5}" type="slidenum">
              <a:rPr lang="zh-TW" altLang="en-US" smtClean="0"/>
              <a:t>22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09599" y="1600200"/>
                <a:ext cx="4274595" cy="4565104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/>
                  <a:t>Definition [Theta]: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{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𝑓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: there exist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such that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0≤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}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𝑓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TW" i="0" dirty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“f of n is theta of g of n”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𝑂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 &amp;&amp;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(Asymptotically tight)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09599" y="1600200"/>
                <a:ext cx="4274595" cy="4565104"/>
              </a:xfrm>
              <a:prstGeom prst="rect">
                <a:avLst/>
              </a:prstGeom>
              <a:blipFill rotWithShape="0">
                <a:blip r:embed="rId2"/>
                <a:stretch>
                  <a:fillRect l="-2568" t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195" y="2924944"/>
            <a:ext cx="3907428" cy="23462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06" y="1916832"/>
            <a:ext cx="1346472" cy="1346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516216" y="227687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Theta Platform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940152" y="52587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GMC Terrain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153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Visualization</a:t>
            </a:r>
            <a:endParaRPr lang="zh-TW" alt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Big Oh: red</a:t>
            </a:r>
          </a:p>
          <a:p>
            <a:r>
              <a:rPr lang="en-US" altLang="zh-TW" dirty="0"/>
              <a:t>Omega: blue</a:t>
            </a:r>
          </a:p>
          <a:p>
            <a:r>
              <a:rPr lang="en-US" altLang="zh-TW" dirty="0"/>
              <a:t>Theta: red &amp; blue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E69F-1132-4473-874E-CC843B87DA04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132856"/>
            <a:ext cx="5094287" cy="377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897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4800" cy="1143000"/>
          </a:xfrm>
        </p:spPr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621D-F1AA-4036-B83E-CFF83E3197B5}" type="slidenum">
              <a:rPr lang="zh-TW" altLang="en-US" smtClean="0"/>
              <a:t>24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11560" y="1268760"/>
                <a:ext cx="8352928" cy="5256584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3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+2=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since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3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+2≥3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≥</m:t>
                    </m:r>
                    <m:r>
                      <a:rPr lang="en-US" altLang="zh-TW" b="0" i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3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+2≤4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≥2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3</m:t>
                    </m:r>
                    <m:r>
                      <a:rPr lang="en-US" altLang="zh-TW" i="1" dirty="0">
                        <a:latin typeface="Cambria Math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</a:rPr>
                      <m:t>+3=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/>
                      </a:rPr>
                      <m:t>Θ</m:t>
                    </m:r>
                    <m:r>
                      <a:rPr lang="en-US" altLang="zh-TW" i="1" dirty="0">
                        <a:latin typeface="Cambria Math"/>
                      </a:rPr>
                      <m:t>(</m:t>
                    </m:r>
                    <m:r>
                      <a:rPr lang="en-US" altLang="zh-TW" i="1" dirty="0">
                        <a:latin typeface="Cambria Math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10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 dirty="0">
                        <a:latin typeface="Cambria Math"/>
                      </a:rPr>
                      <m:t>+4</m:t>
                    </m:r>
                    <m:r>
                      <a:rPr lang="en-US" altLang="zh-TW" i="1" dirty="0">
                        <a:latin typeface="Cambria Math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</a:rPr>
                      <m:t>+2=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/>
                      </a:rPr>
                      <m:t>Θ</m:t>
                    </m:r>
                    <m:r>
                      <a:rPr lang="en-US" altLang="zh-TW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 dirty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6∗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r>
                      <a:rPr lang="en-US" altLang="zh-TW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i="1" dirty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10∗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b="0" i="0" smtClean="0">
                        <a:latin typeface="Cambria Math"/>
                      </a:rPr>
                      <m:t>+4=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TW" b="0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3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+2≠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3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+3≠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10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+4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+2≠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b="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10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+4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+2≠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6∗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Θ</m:t>
                    </m:r>
                    <m:r>
                      <a:rPr lang="en-US" altLang="zh-TW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 dirty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6∗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  <m:t>100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6∗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/>
                        <a:ea typeface="Cambria Math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11560" y="1268760"/>
                <a:ext cx="8352928" cy="5256584"/>
              </a:xfrm>
              <a:prstGeom prst="rect">
                <a:avLst/>
              </a:prstGeom>
              <a:blipFill rotWithShape="0">
                <a:blip r:embed="rId2"/>
                <a:stretch>
                  <a:fillRect l="-656"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741431" y="6335601"/>
                <a:ext cx="5402569" cy="4616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en-US" altLang="zh-TW" sz="24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g</m:t>
                    </m:r>
                    <m:r>
                      <a:rPr lang="en-US" altLang="zh-TW" sz="24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n</m:t>
                    </m:r>
                    <m:r>
                      <a:rPr lang="en-US" altLang="zh-TW" sz="2400">
                        <a:latin typeface="Cambria Math"/>
                      </a:rPr>
                      <m:t>)≥</m:t>
                    </m:r>
                    <m:r>
                      <a:rPr lang="en-US" altLang="zh-TW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sz="2400" i="1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latin typeface="Cambria Math"/>
                      </a:rPr>
                      <m:t>𝑔</m:t>
                    </m:r>
                    <m:r>
                      <a:rPr lang="en-US" altLang="zh-TW" sz="2400" i="1">
                        <a:latin typeface="Cambria Math"/>
                      </a:rPr>
                      <m:t>(</m:t>
                    </m:r>
                    <m:r>
                      <a:rPr lang="en-US" altLang="zh-TW" sz="2400" i="1">
                        <a:latin typeface="Cambria Math"/>
                      </a:rPr>
                      <m:t>𝑛</m:t>
                    </m:r>
                    <m:r>
                      <a:rPr lang="en-US" altLang="zh-TW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𝑛</m:t>
                    </m:r>
                    <m:r>
                      <a:rPr lang="en-US" altLang="zh-TW" sz="2400" i="1">
                        <a:latin typeface="Cambria Math"/>
                      </a:rPr>
                      <m:t>,</m:t>
                    </m:r>
                    <m:r>
                      <a:rPr lang="en-US" altLang="zh-TW" sz="2400" i="1">
                        <a:latin typeface="Cambria Math"/>
                      </a:rPr>
                      <m:t>𝑛</m:t>
                    </m:r>
                    <m:r>
                      <a:rPr lang="en-US" altLang="zh-TW" sz="2400" i="1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431" y="6335601"/>
                <a:ext cx="540256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89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 (little oh) &amp;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𝜔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(little omega)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3072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/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TW" i="1">
                        <a:latin typeface="Cambria Math"/>
                      </a:rPr>
                      <m:t>={</m:t>
                    </m:r>
                    <m:r>
                      <a:rPr lang="en-US" altLang="zh-TW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for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any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positive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constant</m:t>
                    </m:r>
                    <m:r>
                      <a:rPr lang="en-US" altLang="zh-TW">
                        <a:latin typeface="Cambria Math"/>
                      </a:rPr>
                      <m:t> </m:t>
                    </m:r>
                    <m:r>
                      <a:rPr lang="en-US" altLang="zh-TW" i="1">
                        <a:latin typeface="Cambria Math"/>
                      </a:rPr>
                      <m:t>𝑐</m:t>
                    </m:r>
                    <m:r>
                      <a:rPr lang="en-US" altLang="zh-TW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there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exists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a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constant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>
                        <a:latin typeface="Cambria Math"/>
                      </a:rPr>
                      <m:t> </m:t>
                    </m:r>
                  </m:oMath>
                </a14:m>
                <a:br>
                  <a:rPr lang="en-US" altLang="zh-TW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such</m:t>
                    </m:r>
                    <m:r>
                      <a:rPr lang="en-US" altLang="zh-TW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that</m:t>
                    </m:r>
                    <m:r>
                      <a:rPr lang="en-US" altLang="zh-TW">
                        <a:latin typeface="Cambria Math"/>
                      </a:rPr>
                      <m:t> </m:t>
                    </m:r>
                    <m:r>
                      <a:rPr lang="en-US" altLang="zh-TW" i="1">
                        <a:latin typeface="Cambria Math"/>
                      </a:rPr>
                      <m:t>0≤</m:t>
                    </m:r>
                    <m:r>
                      <a:rPr lang="en-US" altLang="zh-TW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r>
                      <a:rPr lang="en-US" altLang="zh-TW" i="1">
                        <a:latin typeface="Cambria Math"/>
                      </a:rPr>
                      <m:t>𝑐𝑔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for</m:t>
                    </m:r>
                    <m:r>
                      <a:rPr lang="en-US" altLang="zh-TW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all</m:t>
                    </m:r>
                    <m:r>
                      <a:rPr lang="en-US" altLang="zh-TW">
                        <a:latin typeface="Cambria Math"/>
                      </a:rPr>
                      <m:t> 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}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g(n) is f(n)’s 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loose upper bound (it grows faster than f(n))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Or 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0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TW" dirty="0"/>
                  <a:t>{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𝑓</m:t>
                    </m:r>
                    <m:r>
                      <a:rPr lang="en-US" altLang="zh-TW" i="1" dirty="0">
                        <a:latin typeface="Cambria Math"/>
                      </a:rPr>
                      <m:t>(</m:t>
                    </m:r>
                    <m:r>
                      <a:rPr lang="en-US" altLang="zh-TW" i="1" dirty="0">
                        <a:latin typeface="Cambria Math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: for any positive constant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𝑐</m:t>
                    </m:r>
                  </m:oMath>
                </a14:m>
                <a:r>
                  <a:rPr lang="en-US" altLang="zh-TW" dirty="0"/>
                  <a:t>, there exists a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such that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0≤</m:t>
                    </m:r>
                    <m:r>
                      <a:rPr lang="en-US" altLang="zh-TW" i="1">
                        <a:latin typeface="Cambria Math"/>
                      </a:rPr>
                      <m:t>𝑐𝑔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r>
                      <a:rPr lang="en-US" altLang="zh-TW" i="1">
                        <a:latin typeface="Cambria Math"/>
                      </a:rPr>
                      <m:t>𝑓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}</a:t>
                </a:r>
              </a:p>
              <a:p>
                <a:r>
                  <a:rPr lang="en-US" altLang="zh-TW" dirty="0"/>
                  <a:t>g(n) is f(n)’s loose lower bound (it grows slower than f(n))</a:t>
                </a:r>
              </a:p>
              <a:p>
                <a:r>
                  <a:rPr lang="en-US" altLang="zh-TW" dirty="0"/>
                  <a:t>Or,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∞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30726"/>
              </a:xfrm>
              <a:blipFill rotWithShape="0">
                <a:blip r:embed="rId4"/>
                <a:stretch>
                  <a:fillRect l="-850" t="-5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A4B-117A-462A-8688-74AD57E6A0E6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AutoShape 2" descr="data:image/jpeg;base64,/9j/4AAQSkZJRgABAQAAAQABAAD/2wCEAAkGBhQRERUUExQWFBQWGBgYFxgYFxoXGBsbHBgfHBwYHBUbHCYeHBwkGh0YHy8gJScpLCwsHx8xNTAqNSYtLCoBCQoKDgwOGg8PGi0lHyQtLCwsLCwsLCwsKSwsLCksLCwsLCwsLCwsLCwsLCwsLCwsLCwsLCwsLCwsKSwsLCwsLP/AABEIAOAA4QMBIgACEQEDEQH/xAAcAAABBQEBAQAAAAAAAAAAAAAAAgQFBgcDAQj/xABGEAACAQIEAwYDBQYDBQgDAAABAgMAEQQSITEFBkEHEyJRYXEygZEUQlKh8CNicrHB0TOCkhUkQ6LxCBZEU2Oy0uFzk5T/xAAaAQACAwEBAAAAAAAAAAAAAAAAAgEDBAUG/8QALxEAAgIBBAECBQMDBQAAAAAAAAECEQMEEiExQQVREyJhcbGBkfAywdEVIzNDUv/aAAwDAQACEQMRAD8A3GiiigAooooAKKKKACiio/i/HoMKoaeVYwfhB1Zj5KguzH0ANAEhXjOALk2A61WJOJY7E6QRjCREaSzAPMfLLhgbL/na9vu3rFe1VMVDizFPiZcQmVXQtotiLH9kPAPGGGg8qi0TRtHFO1Dh2HzBsSjsu6x3kOnS6gi/zow/OM09vs+BlsQGDzyRwoQRcEFTIx3H3fe1fL2a9fSvKnMUA4fhGlliiLQxjxOq6qLbE+lLJtEpEfzZzvxLh8PfywYTIXCBVklZgTexJKqCDY7elUiXt4x7fDHhlH8Dsfzkqxdr/MOFxHD8kWJhkkE0ZyrIrGwvrYH1rGIMFJJ8CO9z91S2vpYUJ8WyKN+5D5i4jxLDtN32FQB2QA4eRiSApvcTDTxVO4zFcShjMh+xOEDM2s0eii5IPi6DaqR2ZcxLw3AMmJhxKHvma4w8mUBlQAlyAo1HU1Lc6domGlwGJjimaOcxkBGQqzXsCozCx0bob1Cmn0woh8H/ANoEad7hLeqS3/JkH86snBe2TB4lsgjxCtYkjujJYDckRFjbbW1fPMgI3H6861n/ALP/AAwF8TiDuqpEv+Y52/klOBqfC+a8LiTaGeN22KZrOPeNrMPpUtUBzTwnBth5ZMVBG6IrOxKgN4Re4ceINpa4N6wPhHaZjsKf2U7GPcRy/tVAvcKC3iAG2jCgg+m6KzLlXtvgnIjxSdw/4x4ofcn4k+YIHVq0nD4hZFDIyup1DKQwPsRoakDpRRRQAUUUUAFFFFABRRRQAUUUUAFFFFABXjuACSbAaknamfGOMxYSJpZ3CIvU7k9FA3LHoBVfw+Am4kM+LQxYU2MeFvZnG4fEFT7fsgbD71yKhugKxz32zJEGhwNpJNQZj8C+qD/iHyPw/wAW1ZbwDmqXD42PFM7yMp8feMWZ0PxLma5uRqPI2rTu2rlCM4ZMVEioYcsb5QAO6Oi6beFrW9CfKs/5Q7PsTi3DWaGDcysLXHkin4r+e1VZMsMcd03SGSb6N4xfN+EiQO+IjAZVdBe7srfCVjHibN0AFZ1z5wWfjLRPDh5MP3SsC2Iyx5wxBVQqlmuLE6gb1b+Dcr4bBqBDGMw0zv43/wBR26aCw0FSZPntXGn6jL/rX6v/AAaY4b7My4V2LxrlbETM9vjSMZVvbYSXzaedhf0qz8L5CwUCFe5WYlr5pQrtboNhYb6DfrerGf5jX60l0v771knqcs/6pP8AH4LliivB5DgIlGVYo1UnUBFA+gFO4hbQaeVtB9BXJP57/wDSuo6VmfPZNJHW9xY7daY4ng+HnjVJIY2QeJVZAAL+S28Jp6KUKhOuhGkVmfs04c7FvswF9wrui/6VYAUcO5CXDZhhsXisOrEkIroyA2AGjoSbAAa62G9We1AW9XLU5Y9Sf7ibIlD5s4DxefByQmeDELcMcqmOV1XXL+DU2NvTesTxeAkibJLG8b2+F1KG3swFfU2Y0x4vwSDFADERJJa9iw1Hsw1H1rfh9SnH/kVr6CPD7FF7FeRx3T4udLiVWjiU9Yzo72/e+EegPnVs/wC6UuAMkvD3NiAxwr+KORupDZhkYi2ttxrcaBnBhsXw1WaBvtOFWxXDNm71FJAtG4DEhfI9B57w3P8A2qKcCUwxePESNkdWBWSJbXY+Wuig36k11sWaOXmDKXFrsu/KPPMHEA6reOeI2lib4l1tcGwzLfS/1Aqx18e8N4pJh5VlhdkkQ3DKbEefuDtY6HrX0J2a9qCcRHczAR4lQTYaLIBuyjoRuV+YuL20iF+ooooAKKKKACiiigAooooAKYcc41Fg4HnmbKiC58z5KB1JNgBT5mAFzoBVA41wBuOo7F2hwyj/AHU2/wAR+uIZdyn3UGlwS3UUAY5zfzrNxGfvZSVRb91GD4Yxfp++erb+wsBpXJHau74YxTRSz4pR+zyKWMo82IHhy9WO/qay3i3KmJw+KbCtGWlBsAgLZwdQygC5Uj6bGtq5D5JTh8QZrnEOgEhJBC9Sq26Xt53tWHV6qOCPu30v54LIR3DjDcCbEhZuIDvZD4hAxvBD5BY9ma1rs2Y3va1TTHX+VK96TXnJzlklum7f4+xsjFROYFIA/n+vzrqU2pBPpUFogDrQDQd6VmFBJ6v9KWK5g11U1DZDPRS/7VzIP0/vSutLYovPSlakgDXzpTLa3lUWK6An+teGlFaSalECQbVDcd5Tw+NuZQwcqFJU2uBcjQgi4ubHfW21TJNJdashOUHcXQOKl2fO3NfIk2CmWNsrB7ZWBspubbtaxB3B2uOmtaxy72TRQYPcnGW7xZkYjJJYlFU7FQbH138rXDERLIhSRQykEEHUEH/rVX4ZxgcGZsPiWc4S2bDTsLhdLnDtb7w3XzvtXf02s+N8su/yZZ49pZuUuYWnTup1MeJRQXUoyZ1O0iqw2voQPhYEajKTYa+cuau1ebEYuKbDr3S4dmMV9WbNYNnt0YAAqOnW+tbpyjzPHxDCpPHpfR1vco4+JD/MHqCD1roopJmiiipAKKKKACiimXGuLx4WCSeU2SNSx8z5KPUmwHqRQBRO1nnSOILgszDvsv2hk1aOEt4gBfVmFxbyv5ir1gcfC0CyxuphyXVwfDlA3v0sBr5Wr5Z4zxd8TiJJ5PjkcsfS+ygnoBYD0Aq5dl2GnxLth8znBkhsStz3ZA1VTfW7MACBa6hr3FV5JqEXJ+CUrNR4HCZ5W4hLqZFyYdbWyQZrq1j9+TRz5Cw86mHOtLbyGg2A9BSSa8pmyPJNzfk2QW1CKUqfloaXEtc5Wqke74OLVxdtbV0kbf0pAS5B96ZItRzjQn+ldggtRlt7/wD1XKWfy0qWN2d8wG5rwzioLivMcGGt3sgQnXUE6eegNtfOox+0HCXNpCRuWVSVv+HQXv8AK3rVscE5K0mK9q7Zb/tG3nXgnH1qqr2hYIhby5SdLMraepIBFvW9SWE5iwspbJPG1gCfELW232qJYJx7T/YE4Ppkt3+vzrt3lR9wQCpuNDcfzB9q7xy62/WtVOJLiOzNtXTOKbZbgfr9aV6HpaEocmkZaM19qL62oFEGo7mPgMeOw7QSXAJBBG6sNmt13NxUoV+tJHX1qyE3FprsGk1R8w8R4W0LujAhkYqw19Rex6Hf/rV17I+YZcFMWKucHIVSZ7eCNj8D5trjW/7pJ6Crt2hcqLKY8XlVxhwTPGSU72FSGK5x1ADWB3vuKuUGAw+KwKpEFGHljBQKoCgGzDwbaEaj0tXqMGdZYKSMMo7XRP0VVuROJuY3ws5vNhmyE/jjuRG9yST8LKbm91ud6tNaRAooooAKo3P+B+34jC8PDMqMHnmK6FUSyqfmzED116VeazjlDmrD4nimNleaNXJXD4dWaxMcZJJW++ZzmsP6VDApPN3Y3Ng0aaKVZoUGZ7jJKB1Nvha3oQfStG7P+WhgcEilSsstnlvvmI0U+WUWFvO9SvMs3fNBhkIvLIJHNxpFC6u3+p8if5j5U+mfWuT6jlqKgvJdjVs8BrxRc0A3rogrh0aHwIJ0sK4SnpSnNjSJB/Oih4o55b/r9edF/wCtdAu/nTXHYxIkZ5CFRBcnXT5D9GmSvhDpjXinFEw6GSVwijzNvM2HmbX0FQvDuGYvimWTM+Cwtjt/jSg9QCLIttideouLGnfLXAjxCT7ZihfDqxOEiIsCvSaRTve11B6a9RWgV3tLoowW6ff4MuXO3xHor/COQsFhrFIFZ/xyftX/ANT3t8rVPqgAsBYele0V0zKeFb71CcV5JweI1eBA+4kQd3ID5iRLN+dTlFAGd47lzG4Bb4ZvteHBJMTD/eFBNzkYWV+ptYHprTng/G4sUM0TBvMWIKn1UgEHf6Gr3VH5s5Tkjm+3YJbyi/fQ7CZbakf+oN/3rDrvztToozTlDh/k04s7jxLokIZNvy/XnXUN+v18qi+D8TTERJKhBuAbXBKnqp8iNrVJI9/nXAlGmbH7o6jSliuCt0roG1pGhWjqd7Unyr0GvUFQKccbhFmieNxdXDKwBtowIOtY7zNzTjuFyS4KKYBM5dZFQB/2gDFQT4U1OY5RuxtbYbQBVA7ZeBo+E+0CK8qOmZxuI7MDmtutyPa/lXT0GbZPa+n+SnLHiyg9nvOL4TiKTSuWWY93Mzkk5WIs5Y3N1azewIr6Yr5D4fwebEG0MMkvnkRnA9yBYfOvpns94k8/D4DLfvVXu5L75k8Nz7izfOvQmUsdFFFBBCc7cV+zcPxMw3WJsutvERlX/mIr5XQ203/Xl/evontXw0mJhgwUJAkxMo3vbLGM7E2BNgcpvWU8Q7H+JRXIhWQDX9nIp/5WysfpUElo7GMDmeWUk2jUCNb3FzfMwPTqLDTU+Vah11qndkXDgmAz2Id5XDZhYjIxULbpaxPuTVk49xVcLFmNi7HLGu2ZrGw9AALk+Qrzmqby53FfY046SJBAbUpV8+tZHxfi+c/71iQT0TvO7W3pGpGnq1/enHDeZcRhQHSVsTh/wOwkuo3MUu+YfhJI6aVp/wBLntu1fsO7NOci9BP69644PErIquhzI4DKfMHUfkacH09q5bi0McnNhVX4nBJjcYMELCDIsuINtcmc2TNfQuVA2vbMelWLGYgIpZjZVGYnyA1J+l6juy3BWwr4hiWfEyvJmb4igYrGPbKCQOmauh6fh3z3PwLlltjXuXFEAAAFgNABoB6WpVFFd8xBRTbiPEo8PG0szrHGouzMbAf/AH6bms8xnbSFY93hGaP7rPKI2PrkyNYfO/oKlKyUm+jTKKzCLtpZv/BH/wDoX/4VZeWe0XDYyTubNDPa4jkt4h1KOpKt7aH00oaaJcWu0WqiiioFM65gwH+z8ek6j/d8WxSSw+CZiCG/hcjboSx62qbS4I9elSHOfChicDiIyLkxsV886jMhH+YCq1yri++wUEjXJ7tbkm5JAsTfrci/zri+o4UmprybNPK1tJsrrS1NEep/XnSwLDTpXIaL7PaUK8XelLvSisL0jG4MSwyR3t3iMlyL2zKRe3XfautqUP19asg6diS5RG9neKz8PiF1LRZoWKfCxiYpnH8QAa/W9I5U/Y4vGYYaKndSKOlnDAW9kWMfI1iHNeOxGExk8EUk2Hi7xnWJZHRQCdDodQVCm/kQOlT/AGG8Qb/aUgdixkga5YkklXUi5Ppmr1kOUmYmb3RRRTkFXxMxbjMSaWTBytrvd5kW4+SfSp3ieI7uGR/wIzfRSayHtU5qnwfFVaBgrDDx7qrDVpL/ABDTeq5ie1fHTI0bygq6MrARICQwsdbab70klaZKNW5a4pHBw3DvKRGMoHU5mubkAC5LG7W9ap/M3MDY7FRpApNgVhU6Nd7ZpWXXKLWAuNACT5VZsPwAY/h2EV2aJlVHRgAGACkDwkW1Qi4tTzhPBsPw8FVzySvqzEZnb0uAAAPIVw8WSGKUprmdvj2NKTdUecv8nYbBx5pVieVtXkcAi/kue9lH1O5uTVX4jg8NHjsSkRRYDDHK4W2RJWJF1A0F1CkgeYq4TcFfEktMxTbIgsbed/X51n/GcB9jxcsOIusOLCd3KNgy7A39tv8ArWzQZN2S5S5G2qLXJZOz/FFO8wjEER/tYrG47uQkkAjcBw3yIq4k29aoXKPdfa4BA+cDDzBidCbSRn4dwbsTbyIq+SGx/L+1Y9fj252Mu6K/zjjDFgsRIoBIjawPm3h/rtVr4HgBBhoYR/w40T/SoFUbn57wxxlrd7iII7eYMgJHtYX+laPW306NY2/qU6h/MkFVPtD5zPD4VEYVsRMSsYb4RYXaRh1C6adSRU7x3jCYTDyzvqsaliBufJR6k2HzrC8bjJsfK2KnN3ZMsaL8Ea7hQepubk9TXVhHc6KoQ3MZ4jGyYpw2Ined7+EOfCD1yxjwr8qdScEZ7W09z+dO+A8utnuwy21A31t6VLYzhswmjCXyG2awFh4tbn2rWoxjwbVFJETFwQRKWY+V9D10060nFcERwGuVy+JXUlSLa3BFiNr1a8XwZZEKkkC97j02rgeGiNQhF1A+t99f11otMnh8DXgHabiMMbTlsTALXJAEyjqwYWEgHk3i/e6VreBxyTxpLEweNwGVhsQdjWM/930BPVbWAO4B3/Kpjsx442El+wSnNFIzNh26q2rNE3vZmB87+YrPkhXKM2XHXKNUIrMuTI+5XEYXMSYMRKgv0TNdD7EX+dadWZcBS/EeJn/11H0Q6fmD865evSeF/oRgfzlrhP69a7HRa4xi1Ltf9aV55mt9nppatSClrV0WM3pWQ6FenpS1FJkFiBS0NShH0Y12m8s4rFcVyQoZmMKOoFlyoGykEsQNHub3+8PKvOQeUsXw/iuFbERGNXMijxo28TfhY9bflWnDL/teLW7DBy3A6Xmjy397Nb2NL5ssMTgCSdZ8gHqVzA/8tvnXp9M7xR+xjl2WmivKK0imD9vmHIx8LW0bDgfNZH/+Q+tZzBEcw0P8/wBGvofnrhMc2O4d3sSTIzTRsri4OZVI+YCu/wDlI61KL2ecOAsMFB/+sH8zStkkfyPMzcOwpJue5QfQWH5WFT4qA5Giy4KNQb5WmUX0sFmcBbegAFqnwbG1eTzcZJfdmxdC13qhdpAGIxeBwjWy3eZ/MhdAo662P6FX0VTe0Hlx5jHiYf8AEhBFje1t9SDcD1FiN61aGSjmVi1ZU+B4mGDEQTR5wvetHIXIuBIuRdtMofIfOtYnHl0rFzj2mV4+6LMcyshtdSpGa5W2YHOCDYHzqY4dz9iMIqQzIMSCoCnPklA2CsSCrkbX0Pn512dbpnme+I/1RY+b7F8EClwcbh9fw+P+u1aLWK8zc6JLEmSOdJY54pVUx3ByOCRmUkbXPyFaZwznvA4hgkeJjLnZWvGx9AHAJPoKNJjljx7ZIoz8ytEJ2w4/Jw/ultnnljjUezBybeQC/nVE5e4Sc+vwKMovpcAWFW3trwR+z4fEr/4ebxfwyDLf/UFHzqHwbHINb108PTHwdMe4aMpIWzeAgALbrff6fzpeO40kVsx1Y5QLEsx/Cqi7MfQCuSNfTqad8s8uticPiMSrmOeXvI8PIdTEinKGUdCzqxJGtra02SW1WW5JbUR0vM6I2VhIsn/lNE4ksdj3dr29dvnS4uMpOAVNwCVOhBBHQg6gjyNOMTwLFTmWCHF5cVBBhUkmsfExeWQqTqw8JU31PnvXnN3Dvs+Lhe9zPCyuQLXkhAOe3qrEfICq45LdMrhkt0yG4pKyL4TbxWuNNK4QwOcdw5bHOcQrHpYIMzX/AMt6lIJtddfP+1deEtbimDN7kvMvyMDm/wAiFq2b+VlmW1FmrVmHJ8jSS42bpJipMvspIv8A6co/y1onGMeIMPLMf+HG7/6VJ/pVC7P8JkwEbtu4L/kFv7kDMfUmuJ6hKsVe7KNP/UWeMjQ1y4hxFIIZJXNkjUsfWw29ybD3pUSafyqF594e02BcJurxvbTxBXBK3Pn9Nr1xcUFKaT6NMvoZzjebsTimJz4gDqkT91GnktwCztbc+fpXfg/HsSpPcYqZZE1MU5Mim3kWAOU7XsD7U55H4SkmLdQjPhyrOwZWQxPoAuY2zX1GUdB6av8AnfhSYWfCsv3pMgHWzA5h6j4T/wBK7/8At7vhUilJeS48rc0rjocxGWZLLNHr4Gudr9DbQ/2qeU6fKs45YbuuJIAQExKMp/8AyIoZR81B/PzrR5NCLVxdXg+FkpdDL/yYN2v4tTxNjHcEIiub/fA1t7DKPcGmHZ1Kz8UwYLMQJgdydgT/ACFSHabwyafieJaKCR1QxoxSNmF+7XU5QdT/ACpv2S4Uni+GBBGUyNrptE9d/AqxxX0RkfZ9K2opVqKuFKp2klo8GMQhyvhpYplI/iyMPYo7XHlTriXPmBw/+JiYwfwqe8b/AEpc1K8Y4auIw8sLfDKjIetsykX+W9fLBgaNmjcEOjGNhsbqbFR8xqaVolG2chcahmkxqxE2M7TKCpW8cgFmAP7wb8vOrgW1rC+zfjbYbHIAAUnKwtrb4mGUqP3WsPYmtxJtrXnNdj2ZW/c1Y3aOzDr9K8kGjDe4P5ikpLoL0pzWNOuhqMdwREWLxDEH4gAApa2i6kAHewsf3TTyeKGV8wsXUbEEMB/CQDv1qzce5JEsveISCdirZGGtyL7Eehql8SEuHnRHJfU5CQA+mjx3FgSVOYeZUV6vS6uGRKPkbohs8s+ZAoUXudxb92/62rkY1hUo4zk65egFvUb/ANqthxsRAYyIPI5ht89aheNPh7hnZkvs2VgpHpdddev5101KIOic4Jx84vA4zATOzA4aSTDs5uw7sXMZY6tlbIwJ1tcdBSODYrPh4zrdkUm/qLmqVxZ41Re5lublTlfxFXUq406FdD71ZOBY/NEAemmg8hpYe1qRJKTSFxJKbJ6CQ62p/wAv80y4TDfZlw/fOlxG4dRHZmLDvQTnUi5vYG/TfSKAkNu6EZOt+8ZlGwtbKpv18qb4eZ8HLJLPldJiC0kYIEdgAFZTchANn972pJRvstzuMqRM8MkxGCkedMuJefXEIx7vM2YkOjagWDZMpFsoXW41acV4jLipxJMqIY0tHCrZ8mcjM7tYXZgANrWGl9TT3E8RjWPvTIoS29xb6+d/Kq7LhWxMnf3bDoFyroBI4Ot2VgQF3spF9SdKNiu0VKKjK0PYtD89afciYTveLFztBh2ZQPxSOU1/yhvy8qgUxAiSwZmI3ZzcnruAKYcC5ymwzYkQKqPL3YMx8WRVD6Kh0LEsDc6DqDpTTi6obPLcqRqPapxC2FTCqQJMXIkQubWTMDIxPQAWBP71dJMVEkaqjplAygBhayi1t/IVkE8BxcgaeSSZ9g0rs3rYAaD2AFDcpAOAUQKTuWsCPe96wanQvNVuhMUXA2TC41CNGB26g07LgjUX6eh86yROSF7xVCFkNvGHIsac4XlpDnypKpBsLySAN0vo1Y36U11IstvwaFLiMLglMjlIVbUkm17dACfyFZtxjjR4ji0d0ZYFuIbjKxLWHeEHW1rWv70puUXWYOiqw6MxzW9PES30pxiI4MPM8zyFmQZiiAtZj1ZtlFzcBiOm9a8OlWJ7pO2K/dj+HBk43ARoLFHaZj+FEWxv7kgfOtEDE9PlVN5HwEzSyYydSneII4kOhCasSRuLm2+p1NgLCrFxrin2bDTT6AxRswv+IDwj5tYWrka6fxcqjH7An3IT2fYgzriMUwsZ5tAL2ASJEy66kqwZSdLkHYWrviIc3GIbm4jwsrAeRaRVJ9yLfQ1gvBO0XH4UWixDZbk5WCutyxY6MNLkk6Eb1sXZTxOfHCfHYjLmbJBHlXKMsd2YgXO7ub67j0rtpVwYjQKKKKcgKwrtG5Mlbi+WBM32te8UAhbMoAlsWIF7AN/mrdap3aXhcsMOLG+DmjlNtzHmAkH0yt/lqGCKnwbsTkF3mxIjawyrCuYrYgr+0YDZgD4QDpvVr4LxnPhyZ2VZYWMOILEKveJoWvtlYWYe9WLiHGYoMO2Idh3SpnzDW4tcW8ydLDqSK+e+N8dbFY5mYJG0jhij37pCEyi+tjJlCgt1Ogt1yajTLPHnivJdjbTN0ws6yDMjKynYqQwPzGldw1UvkJI8OhhzHO7FybAIW28IHw6Aaa3tvc1bwa8/lx/Dk4mum+ztVc5q5VXFjQePQjXLqNiD0Iqezaj9etQfOXMn2OHwWOIkOSBf3urn0Xf6DrT6ff8AESh2Q+EZLxhZo8QYElfOn+IxKHL+7mVb31Gt65ScJVbPbM2xZjmJv111vUxw7h7rZLXZiWeQ9WJJJJ6m/U07w/DYnkuZM1hfKFNjbpmNeyxraueyFHyyvPwSMITIgudgND76bUyw0r4WRdS0bXCk76G5X31/P0qz4zxSZAotsLm/56VHc3whYkUAFi65F6366e2nz9qeaVWiJKuUScPMcYHxdN/p/cfUU/wXMcZ3Nxb3+VUTDcN8Y73xm9iPu7+XXc61KScNhzhBGo2uy3BF/Ij5UJSaJTbLDAMKr94uHTMNQbCwPmF2B2NwKiuN8y+PfXWwUXJ18qjp5Hw7BSSyMDkY76fdPmbbH3prw2O4Mx1ZiQPRQbAUqu6RF+EKxPFHsbxybX2Hy6mkcMxSCMZ2BJJLb2udbFvP53qXTAZzmU6XF+lv73pjjuHBZcyorsPiVh4WHodw3rTNOPK5Iaa5Jfh/EYVN+7ltprkJA9uv5VJtjcK4DM4BGm9m/hyWvf0telcF5Zw+LiEkQOW9mTvXBB6hlvv87HTen7dnwU3jkaM+Vs6/LNt8tKwS9Qxp03Q6UmdsLxiIAXLRqLAFkYKB0u5Fhp5kV2bja/8ACAlsLswcLEg/el1F/QXPU2prHyc6fDJIHO794R02yDw230y05m5RlkULLie8j0JQJlBN7+I3Nx1toKrlr8S8htkRMnOClCFeBLg+LvGcjzKx92uc+WoBNSHLvAWxCRvMO7w6uHWEg95KQbiSYnSxbxZbXOlz0qxcN4LHEoORS2mpFyD6X2qQ3+Vc3P6i5rbDj6k/DvtnRpLmqV2jpLjEGAw0RkmYDEP4goEasVAuSAWL9PTzq7wx3Nuhqt8h80YfE4zFM0irOzCGOI6N3MVwMpOjFmLsQNtPKqNDj3ZNz8FeZpLajDuI8u4rDECfDyxXIALoQCTsA1rE76Xr6f5R4L9jwUEHWONQ38Z1c/Ny1QfGWOM4lBhRYw4YriZ+viGbukJ2GtmtuRfa2tzrvoxhRRRUkBXHGYVZY3jcXR1KsPMMLEfSu1FAHzHxoYiLGDCYiV5Fw8ixorHwhBbIQuwupU331qB4iWE8hb4s7X+ta/26cpF0TGxKcyWjmyjUqT4H0/C1xf8AeHlWcTYUTqudO6nABY6jvF6OV6X2uOt/SmirW1FkeVRrPIHEosdh1lKj7RH4ZDbKb/dewsviS2tt71bLa6VlHDOKnBCB8NhFiOTLKDPmWZdSGa6Zg4Y3BGwNrWtZ1xfjmNxS2aVIY21yQA5iLdZWNzb2A9K42X0zLPJ8vX4NMZSqqL1zHzRBgUBc55W/w4V+Nz7dB+8dPes7LviJTicSwEjaLYXWNfwJ7dT1O9csPwJO8JYMzfjZizn/ADkk7U+xXE4IgsZjaV/uoik6jpf0BuffXex6ul0cNMtz5fuTVcyJDgnCAFvcvn66jz8/rXuN+z4HRyVJ1NgWNr6X8hfQdSfPWm0HOTrp9im6WsGNiOnwAelduC8Alxk7YnEjJr+zQ2bLbQema1h6XY7tYNm1EYLc2G5vohcbinxRCwnKGbTKrFgu13fQXO4RfQHrVfjwfdYiTO7OImaNS5zG/W3lrf6+lbVguEpF4tSepPTz0rHVw5lLuTq0kh+rf3FU6PUfGm/ZENco5SsEYWGpJ6n61IxaNe1yOv5UpURmRG1I1H6/p6VI2VFu2VQOp0A9zXWbosK/zLaRUQf4ue6gbZcpzE+XQUz4O3dnuJxlsbqdgRva/Sx6/Krn2Z8MDySYk+PRVVyDqbsTa/TUAe3pUvzty0ZAJobrIhzXUdd81uvkfSuNL1BRz7REr+ZECvCyqkx3JIBH9qZSx6K7qysDY2Fr26ny2rzh3Mhw4YSQtlJ07sBlU/eA1+EnUDpci1qfx8UhmAHiCvoMw0broQSLjyvf0rpxzRlyMpDWRO5YYnCuYnJ1sLo3Wzqd/wBe9TmC59YWGKgKD/zYrugHm0fxKPr7VHZlUFMt1631/WgpBhC3kUbCxXofX6a1Rl0uLPy1+oVXRoGGxCSqHjcOjbFSCCL73p0qa61mfLuP+yYqNlGXD4k5XT7qudAw6bn6E+Qtpx6V5jV6d4J7fA8ZX2GmleZenWlCmnE+JLhoZJnDMqWOVdWJJAAA8ySB9aypNukM3Ssq/apzOcJhFiikyTTHWx8YjAN2HUAmwv72rEVNv56DX619D4Ps/ixUMj46EGfEP3rWJzxC1kjWTcZFtfoTfSqfyx2UhOMMhfvsPhckrNbUudY4mG2YWzm3QDbNXpNNiWKG3z5OdOW52aF2a8tthMGDNc4iY97MW1a5GiknUlRvfqWq2UUVqKwooooAKKKKAETRB1KsAysCCCLggixBHUEVlfE+SY1lXCOCl2ZsJiQ/iAJv3TA63ViFuL3DKSNyNXqP43wSPFxd3JcahkdTZ0cfDIjdGB/qDoTUEp0YZzvwQ4BQs+JkkkYfs4wUHoGsAcq+uhNrDrap8O4n3kyCeeSNNjIBmKaWDBQL2Gmg1OtSPaBy7isJi3OKZpTISyzHaQD/ANpAtdOnTSxqql/7VNv3Gc2zWeH8Gxko/Z4lJVBAL9wVkF1DA5Xy6lSDcjy3q2cu8kR4cFnJllIszMdd7206XufU6m51qA5M5a4hgsGuIUZ85DvhLeMx5QAVY7SWucnsN9Ke4/tDE0YTCAidr5xIuUwhdGLjz8hf+RFczUrUzlsT4/nZohNfqW/7FFsI1G3Tyroug0Fh6ab1isnGp1n0xrSOTpllygm/SxKg+mUjXarny7z/AHbusXZTt3l7WN7AOBop/fHgPptWfNocsY7rsdT9y9b3vbWsbxeCyS4lFIVY8RIB/DfMNfnWxF8oJbQdfIet/asYOOSaSeTXJNM7J0uoNgfna9afSb3yJfaH6wKHDbsNtNPpSeC8NTHYod5qoGbKdRcjMFttohW/mxN9ABXfAx7Mxt19APP2FPuy7C5p5DqAgSx2sTGgt8x09K363LWNqLCXaNBweDEYCqAqrawA0+lLkU9Netd3FgNdaQw6eleSb5HTInFcsQy/FGuvl4T9VqrcX7LbFjA5CnXKLfmCCLjTxDWtAB/rXjyfStGLUzx9Mh8mR47k/GwDN3jso8zmAt5lT4RbzBqMgxcspKXKyx762uD18OmnmBqDsNq21xsDsd6xxCh4lMUOZBeMMBoxBvb6V2tBrMmVtPwK1TVHfipE8SopBYyxJoCLMz5dvmTWsOtjr0qhctcGUYtSoJSMmR7m6hytolHmQWZ+v3PMVcuKcSTDx95IbC+gHxMd8qjqTr9azepzU8ihHlr+5MeG2+hw8wVCzEKALkk2AG5JJ2rHObu0hnxq9wyyYaGRHRSvgd1F8zbMRmva/obVcucOWOI4/BkgJEAc32cMS8gt959FuOi7E7kaVif2RxJ3eVu8zZMljmzXtly2vmvpberNHpNnzz7/AAZ8uXdwjfV7UYsXhAuGv9tlIjSDUOHY2LZ7WyBczZ+luh0q48r8vrgsOsS6sSXkfq8jasxvrvoL3NgN6qvZb2cDARiecA4pxtuIlP3AfxH7x+Q0FzoFdJKigKKKKkgKKKKACiiigAooooAYcb4JFjIWhnXOjb+YPRgehHQ1k3CezGLhvEVkxjZ8KNYJGsIxJfwrNfRT+E/CxA1v4a2iueIwyyIyOodGBDKwuCDuCDuKAOcM6yKGRlZWGjKQykeYI0NfO/OWObFS4+WJs4aYars0MSlPmASjHzBBrTOZOTsfDh5IuGz3hkzXhkPjTNoRFO2tj5Mbi5ObWsNZJsLKyMGilS90YFWFvodidRuPMGoXAyZJLzxP3axTqs0QBsjpl0NtQQLbdbU/4QgnhLgEmM2IN8xU7ajclbqT1sTremOChl4tjYomNixCjKPCq2uxAv0UE+9hV+5l4CeHTh40LYZlCFVFyFX4WA3bLcgje1jVkJKMi2D5K9h5pZIDCMTOIPhMVxbLvlzWuF6WFtNKeywCGAsFvlUWXaw2H52p6SsozxMrqx3BBqI5j4usayeIaZQALEs/xAeiqLFvMkDTrfUYK0XcRVo74Thc+LdljPhRsrO3w3U2OWIaWvtnLbXtWictcBXCRZQSzE5mYm5ZtSSSd761F8g8Qwa4VlSZCY1DyknKL2Ot2tfrcjrf0qwQ8dwjMqjEREv8IEim9tfPy6e9eW1mXJOTVOvsTGUUPV/X696VRE8bAlHVrb5SDb3ttXjzRjeRALX1YfXeudTG3o9pDGo7G8z4SFXLYmElLXVXDNroLKCSTe9V3i3apgYdFd5W8kQjcdWfKPKrYYckuosnfH3Pe0LmcQJ3CE97KLabqp0Y7jcXAqs8DwRVY448odyxBPwooF2lbzVEt7nKOtROC4suPxUkhBDOzGxNyI8lgLjazDp+L1q1cu8Iw0+PWLEqGTuf2Kliql1fUaEZjlIOXqL6aV6TTaf4OH6+SmUuHJHZuaAhaHAiKV0AZmkZhdm30FiTfUnbaqdwztHxMfEVmxWoQlHjyjwqT4so6MLA362t1qX7VeWjgcdDisMgRJCq5UAUCRRYqFAtZ06dSGpnzDyk+OxUEcGUSyZwxJsoVADmJGul7aC+wpsenxxW5Ln3K3JyV+xrnH+dIMLFGwvM8oHcxx6tJe1iPQ3AvY76A025X5MInbH4xIzjJLWVAMkK2sFB+9JbQv8AIab9OSuziDhwDX77EWsZWGw6qi/dH1PrbSrbTpUUthRRRTEBRRRQAUUUUAFFFFABRRRQAUUUUAFR3GOXsPi0yYiFJRt4l1H8LfEp9QRUjRQBnmB7LPsGIOIwEilipURYgMygEgnLKhDKdLXIbS9S2K424GTGYKVF6vGPtMXveMd4vuUFW2ioaJTo+bO0ybBGWI4EjUM0pAKkNmsoIIDA2DHXXWqSxO5ufmfpX1xxbl3DYoWxEEcvS7oCR7NuPkaqON7EeHP8Amh/glJH0kDVIN2VrsY5bhnw8080Mct5Ai94ivYItyRmB1JaxPoKku1nlTCR8Pmmjw8ccgaOzIuXeRVNwtgdNNR1qxcG5FmwMYiwmNZY7scs0EcurG5N17tr38yaY80cmcQxmFbDPisM6sytm7h4mGU3AssjAi4HSkp2TZ86iQi4Gl9607sPwkE8+ISeKKQ92jIrxK9rMQxDEG263HW48qUvYBjM2s+HA8wZCfpkH86tfJ/Zdi+HOzRYuG8ihXJgZyADfw3kAvfz0pmiC+w8Ew6EFYIlI2KxoCPawrAe2rhpi4ozn4ZkR102sMhHyy/nW3jlydj48fiCNNESCMX9xEWt6XptjOzjCT64kS4hwLB5ZpCQPIBWVQPYa1CQHzhy9j2jnUoHYkEWQZmPsvXW2n5irwvFY3/Zz+Fr3CujIxPQ5D4lYG409xW4cK4Bh8KoWCGOIAW8KgH5tufcmu2N4bFMLSxpIPJ1Vx9GBq2M3EeM3EwzE8RiLKGklmdf8NGeWVhf8KOTZunnWicgcqSxu2LxK5JXXJHHe/dxkgnMdu8YgX8rAedWvA8FggJMMMURO+SNUv8A6QKe0OV8ESnfAUUUUggUUUUAFFFFABRRRQ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4" descr="data:image/jpeg;base64,/9j/4AAQSkZJRgABAQAAAQABAAD/2wCEAAkGBhQRERUUExQWFBQWGBgYFxgYFxoXGBsbHBgfHBwYHBUbHCYeHBwkGh0YHy8gJScpLCwsHx8xNTAqNSYtLCoBCQoKDgwOGg8PGi0lHyQtLCwsLCwsLCwsKSwsLCksLCwsLCwsLCwsLCwsLCwsLCwsLCwsLCwsLCwsKSwsLCwsLP/AABEIAOAA4QMBIgACEQEDEQH/xAAcAAABBQEBAQAAAAAAAAAAAAAAAgQFBgcDAQj/xABGEAACAQIEAwYDBQYDBQgDAAABAgMAEQQSITEFBkEHEyJRYXEygZEUQlKh8CNicrHB0TOCkhUkQ6LxCBZEU2Oy0uFzk5T/xAAaAQACAwEBAAAAAAAAAAAAAAAAAgEDBAUG/8QALxEAAgIBBAECBQMDBQAAAAAAAAECEQMEEiExQQVREyJhcbGBkfAywdEVIzNDUv/aAAwDAQACEQMRAD8A3GiiigAooooAKKKKACiio/i/HoMKoaeVYwfhB1Zj5KguzH0ANAEhXjOALk2A61WJOJY7E6QRjCREaSzAPMfLLhgbL/na9vu3rFe1VMVDizFPiZcQmVXQtotiLH9kPAPGGGg8qi0TRtHFO1Dh2HzBsSjsu6x3kOnS6gi/zow/OM09vs+BlsQGDzyRwoQRcEFTIx3H3fe1fL2a9fSvKnMUA4fhGlliiLQxjxOq6qLbE+lLJtEpEfzZzvxLh8PfywYTIXCBVklZgTexJKqCDY7elUiXt4x7fDHhlH8Dsfzkqxdr/MOFxHD8kWJhkkE0ZyrIrGwvrYH1rGIMFJJ8CO9z91S2vpYUJ8WyKN+5D5i4jxLDtN32FQB2QA4eRiSApvcTDTxVO4zFcShjMh+xOEDM2s0eii5IPi6DaqR2ZcxLw3AMmJhxKHvma4w8mUBlQAlyAo1HU1Lc6domGlwGJjimaOcxkBGQqzXsCozCx0bob1Cmn0woh8H/ANoEad7hLeqS3/JkH86snBe2TB4lsgjxCtYkjujJYDckRFjbbW1fPMgI3H6861n/ALP/AAwF8TiDuqpEv+Y52/klOBqfC+a8LiTaGeN22KZrOPeNrMPpUtUBzTwnBth5ZMVBG6IrOxKgN4Re4ceINpa4N6wPhHaZjsKf2U7GPcRy/tVAvcKC3iAG2jCgg+m6KzLlXtvgnIjxSdw/4x4ofcn4k+YIHVq0nD4hZFDIyup1DKQwPsRoakDpRRRQAUUUUAFFFFABRRRQAUUUUAFFFFABXjuACSbAaknamfGOMxYSJpZ3CIvU7k9FA3LHoBVfw+Am4kM+LQxYU2MeFvZnG4fEFT7fsgbD71yKhugKxz32zJEGhwNpJNQZj8C+qD/iHyPw/wAW1ZbwDmqXD42PFM7yMp8feMWZ0PxLma5uRqPI2rTu2rlCM4ZMVEioYcsb5QAO6Oi6beFrW9CfKs/5Q7PsTi3DWaGDcysLXHkin4r+e1VZMsMcd03SGSb6N4xfN+EiQO+IjAZVdBe7srfCVjHibN0AFZ1z5wWfjLRPDh5MP3SsC2Iyx5wxBVQqlmuLE6gb1b+Dcr4bBqBDGMw0zv43/wBR26aCw0FSZPntXGn6jL/rX6v/AAaY4b7My4V2LxrlbETM9vjSMZVvbYSXzaedhf0qz8L5CwUCFe5WYlr5pQrtboNhYb6DfrerGf5jX60l0v771knqcs/6pP8AH4LliivB5DgIlGVYo1UnUBFA+gFO4hbQaeVtB9BXJP57/wDSuo6VmfPZNJHW9xY7daY4ng+HnjVJIY2QeJVZAAL+S28Jp6KUKhOuhGkVmfs04c7FvswF9wrui/6VYAUcO5CXDZhhsXisOrEkIroyA2AGjoSbAAa62G9We1AW9XLU5Y9Sf7ibIlD5s4DxefByQmeDELcMcqmOV1XXL+DU2NvTesTxeAkibJLG8b2+F1KG3swFfU2Y0x4vwSDFADERJJa9iw1Hsw1H1rfh9SnH/kVr6CPD7FF7FeRx3T4udLiVWjiU9Yzo72/e+EegPnVs/wC6UuAMkvD3NiAxwr+KORupDZhkYi2ttxrcaBnBhsXw1WaBvtOFWxXDNm71FJAtG4DEhfI9B57w3P8A2qKcCUwxePESNkdWBWSJbXY+Wuig36k11sWaOXmDKXFrsu/KPPMHEA6reOeI2lib4l1tcGwzLfS/1Aqx18e8N4pJh5VlhdkkQ3DKbEefuDtY6HrX0J2a9qCcRHczAR4lQTYaLIBuyjoRuV+YuL20iF+ooooAKKKKACiiigAooooAKYcc41Fg4HnmbKiC58z5KB1JNgBT5mAFzoBVA41wBuOo7F2hwyj/AHU2/wAR+uIZdyn3UGlwS3UUAY5zfzrNxGfvZSVRb91GD4Yxfp++erb+wsBpXJHau74YxTRSz4pR+zyKWMo82IHhy9WO/qay3i3KmJw+KbCtGWlBsAgLZwdQygC5Uj6bGtq5D5JTh8QZrnEOgEhJBC9Sq26Xt53tWHV6qOCPu30v54LIR3DjDcCbEhZuIDvZD4hAxvBD5BY9ma1rs2Y3va1TTHX+VK96TXnJzlklum7f4+xsjFROYFIA/n+vzrqU2pBPpUFogDrQDQd6VmFBJ6v9KWK5g11U1DZDPRS/7VzIP0/vSutLYovPSlakgDXzpTLa3lUWK6An+teGlFaSalECQbVDcd5Tw+NuZQwcqFJU2uBcjQgi4ubHfW21TJNJdashOUHcXQOKl2fO3NfIk2CmWNsrB7ZWBspubbtaxB3B2uOmtaxy72TRQYPcnGW7xZkYjJJYlFU7FQbH138rXDERLIhSRQykEEHUEH/rVX4ZxgcGZsPiWc4S2bDTsLhdLnDtb7w3XzvtXf02s+N8su/yZZ49pZuUuYWnTup1MeJRQXUoyZ1O0iqw2voQPhYEajKTYa+cuau1ebEYuKbDr3S4dmMV9WbNYNnt0YAAqOnW+tbpyjzPHxDCpPHpfR1vco4+JD/MHqCD1roopJmiiipAKKKKACiimXGuLx4WCSeU2SNSx8z5KPUmwHqRQBRO1nnSOILgszDvsv2hk1aOEt4gBfVmFxbyv5ir1gcfC0CyxuphyXVwfDlA3v0sBr5Wr5Z4zxd8TiJJ5PjkcsfS+ygnoBYD0Aq5dl2GnxLth8znBkhsStz3ZA1VTfW7MACBa6hr3FV5JqEXJ+CUrNR4HCZ5W4hLqZFyYdbWyQZrq1j9+TRz5Cw86mHOtLbyGg2A9BSSa8pmyPJNzfk2QW1CKUqfloaXEtc5Wqke74OLVxdtbV0kbf0pAS5B96ZItRzjQn+ldggtRlt7/wD1XKWfy0qWN2d8wG5rwzioLivMcGGt3sgQnXUE6eegNtfOox+0HCXNpCRuWVSVv+HQXv8AK3rVscE5K0mK9q7Zb/tG3nXgnH1qqr2hYIhby5SdLMraepIBFvW9SWE5iwspbJPG1gCfELW232qJYJx7T/YE4Ppkt3+vzrt3lR9wQCpuNDcfzB9q7xy62/WtVOJLiOzNtXTOKbZbgfr9aV6HpaEocmkZaM19qL62oFEGo7mPgMeOw7QSXAJBBG6sNmt13NxUoV+tJHX1qyE3FprsGk1R8w8R4W0LujAhkYqw19Rex6Hf/rV17I+YZcFMWKucHIVSZ7eCNj8D5trjW/7pJ6Crt2hcqLKY8XlVxhwTPGSU72FSGK5x1ADWB3vuKuUGAw+KwKpEFGHljBQKoCgGzDwbaEaj0tXqMGdZYKSMMo7XRP0VVuROJuY3ws5vNhmyE/jjuRG9yST8LKbm91ud6tNaRAooooAKo3P+B+34jC8PDMqMHnmK6FUSyqfmzED116VeazjlDmrD4nimNleaNXJXD4dWaxMcZJJW++ZzmsP6VDApPN3Y3Ng0aaKVZoUGZ7jJKB1Nvha3oQfStG7P+WhgcEilSsstnlvvmI0U+WUWFvO9SvMs3fNBhkIvLIJHNxpFC6u3+p8if5j5U+mfWuT6jlqKgvJdjVs8BrxRc0A3rogrh0aHwIJ0sK4SnpSnNjSJB/Oih4o55b/r9edF/wCtdAu/nTXHYxIkZ5CFRBcnXT5D9GmSvhDpjXinFEw6GSVwijzNvM2HmbX0FQvDuGYvimWTM+Cwtjt/jSg9QCLIttideouLGnfLXAjxCT7ZihfDqxOEiIsCvSaRTve11B6a9RWgV3tLoowW6ff4MuXO3xHor/COQsFhrFIFZ/xyftX/ANT3t8rVPqgAsBYele0V0zKeFb71CcV5JweI1eBA+4kQd3ID5iRLN+dTlFAGd47lzG4Bb4ZvteHBJMTD/eFBNzkYWV+ptYHprTng/G4sUM0TBvMWIKn1UgEHf6Gr3VH5s5Tkjm+3YJbyi/fQ7CZbakf+oN/3rDrvztToozTlDh/k04s7jxLokIZNvy/XnXUN+v18qi+D8TTERJKhBuAbXBKnqp8iNrVJI9/nXAlGmbH7o6jSliuCt0roG1pGhWjqd7Unyr0GvUFQKccbhFmieNxdXDKwBtowIOtY7zNzTjuFyS4KKYBM5dZFQB/2gDFQT4U1OY5RuxtbYbQBVA7ZeBo+E+0CK8qOmZxuI7MDmtutyPa/lXT0GbZPa+n+SnLHiyg9nvOL4TiKTSuWWY93Mzkk5WIs5Y3N1azewIr6Yr5D4fwebEG0MMkvnkRnA9yBYfOvpns94k8/D4DLfvVXu5L75k8Nz7izfOvQmUsdFFFBBCc7cV+zcPxMw3WJsutvERlX/mIr5XQ203/Xl/evontXw0mJhgwUJAkxMo3vbLGM7E2BNgcpvWU8Q7H+JRXIhWQDX9nIp/5WysfpUElo7GMDmeWUk2jUCNb3FzfMwPTqLDTU+Vah11qndkXDgmAz2Id5XDZhYjIxULbpaxPuTVk49xVcLFmNi7HLGu2ZrGw9AALk+Qrzmqby53FfY046SJBAbUpV8+tZHxfi+c/71iQT0TvO7W3pGpGnq1/enHDeZcRhQHSVsTh/wOwkuo3MUu+YfhJI6aVp/wBLntu1fsO7NOci9BP69644PErIquhzI4DKfMHUfkacH09q5bi0McnNhVX4nBJjcYMELCDIsuINtcmc2TNfQuVA2vbMelWLGYgIpZjZVGYnyA1J+l6juy3BWwr4hiWfEyvJmb4igYrGPbKCQOmauh6fh3z3PwLlltjXuXFEAAAFgNABoB6WpVFFd8xBRTbiPEo8PG0szrHGouzMbAf/AH6bms8xnbSFY93hGaP7rPKI2PrkyNYfO/oKlKyUm+jTKKzCLtpZv/BH/wDoX/4VZeWe0XDYyTubNDPa4jkt4h1KOpKt7aH00oaaJcWu0WqiiioFM65gwH+z8ek6j/d8WxSSw+CZiCG/hcjboSx62qbS4I9elSHOfChicDiIyLkxsV886jMhH+YCq1yri++wUEjXJ7tbkm5JAsTfrci/zri+o4UmprybNPK1tJsrrS1NEep/XnSwLDTpXIaL7PaUK8XelLvSisL0jG4MSwyR3t3iMlyL2zKRe3XfautqUP19asg6diS5RG9neKz8PiF1LRZoWKfCxiYpnH8QAa/W9I5U/Y4vGYYaKndSKOlnDAW9kWMfI1iHNeOxGExk8EUk2Hi7xnWJZHRQCdDodQVCm/kQOlT/AGG8Qb/aUgdixkga5YkklXUi5Ppmr1kOUmYmb3RRRTkFXxMxbjMSaWTBytrvd5kW4+SfSp3ieI7uGR/wIzfRSayHtU5qnwfFVaBgrDDx7qrDVpL/ABDTeq5ie1fHTI0bygq6MrARICQwsdbab70klaZKNW5a4pHBw3DvKRGMoHU5mubkAC5LG7W9ap/M3MDY7FRpApNgVhU6Nd7ZpWXXKLWAuNACT5VZsPwAY/h2EV2aJlVHRgAGACkDwkW1Qi4tTzhPBsPw8FVzySvqzEZnb0uAAAPIVw8WSGKUprmdvj2NKTdUecv8nYbBx5pVieVtXkcAi/kue9lH1O5uTVX4jg8NHjsSkRRYDDHK4W2RJWJF1A0F1CkgeYq4TcFfEktMxTbIgsbed/X51n/GcB9jxcsOIusOLCd3KNgy7A39tv8ArWzQZN2S5S5G2qLXJZOz/FFO8wjEER/tYrG47uQkkAjcBw3yIq4k29aoXKPdfa4BA+cDDzBidCbSRn4dwbsTbyIq+SGx/L+1Y9fj252Mu6K/zjjDFgsRIoBIjawPm3h/rtVr4HgBBhoYR/w40T/SoFUbn57wxxlrd7iII7eYMgJHtYX+laPW306NY2/qU6h/MkFVPtD5zPD4VEYVsRMSsYb4RYXaRh1C6adSRU7x3jCYTDyzvqsaliBufJR6k2HzrC8bjJsfK2KnN3ZMsaL8Ea7hQepubk9TXVhHc6KoQ3MZ4jGyYpw2Ined7+EOfCD1yxjwr8qdScEZ7W09z+dO+A8utnuwy21A31t6VLYzhswmjCXyG2awFh4tbn2rWoxjwbVFJETFwQRKWY+V9D10060nFcERwGuVy+JXUlSLa3BFiNr1a8XwZZEKkkC97j02rgeGiNQhF1A+t99f11otMnh8DXgHabiMMbTlsTALXJAEyjqwYWEgHk3i/e6VreBxyTxpLEweNwGVhsQdjWM/930BPVbWAO4B3/Kpjsx442El+wSnNFIzNh26q2rNE3vZmB87+YrPkhXKM2XHXKNUIrMuTI+5XEYXMSYMRKgv0TNdD7EX+dadWZcBS/EeJn/11H0Q6fmD865evSeF/oRgfzlrhP69a7HRa4xi1Ltf9aV55mt9nppatSClrV0WM3pWQ6FenpS1FJkFiBS0NShH0Y12m8s4rFcVyQoZmMKOoFlyoGykEsQNHub3+8PKvOQeUsXw/iuFbERGNXMijxo28TfhY9bflWnDL/teLW7DBy3A6Xmjy397Nb2NL5ssMTgCSdZ8gHqVzA/8tvnXp9M7xR+xjl2WmivKK0imD9vmHIx8LW0bDgfNZH/+Q+tZzBEcw0P8/wBGvofnrhMc2O4d3sSTIzTRsri4OZVI+YCu/wDlI61KL2ecOAsMFB/+sH8zStkkfyPMzcOwpJue5QfQWH5WFT4qA5Giy4KNQb5WmUX0sFmcBbegAFqnwbG1eTzcZJfdmxdC13qhdpAGIxeBwjWy3eZ/MhdAo662P6FX0VTe0Hlx5jHiYf8AEhBFje1t9SDcD1FiN61aGSjmVi1ZU+B4mGDEQTR5wvetHIXIuBIuRdtMofIfOtYnHl0rFzj2mV4+6LMcyshtdSpGa5W2YHOCDYHzqY4dz9iMIqQzIMSCoCnPklA2CsSCrkbX0Pn512dbpnme+I/1RY+b7F8EClwcbh9fw+P+u1aLWK8zc6JLEmSOdJY54pVUx3ByOCRmUkbXPyFaZwznvA4hgkeJjLnZWvGx9AHAJPoKNJjljx7ZIoz8ytEJ2w4/Jw/ultnnljjUezBybeQC/nVE5e4Sc+vwKMovpcAWFW3trwR+z4fEr/4ebxfwyDLf/UFHzqHwbHINb108PTHwdMe4aMpIWzeAgALbrff6fzpeO40kVsx1Y5QLEsx/Cqi7MfQCuSNfTqad8s8uticPiMSrmOeXvI8PIdTEinKGUdCzqxJGtra02SW1WW5JbUR0vM6I2VhIsn/lNE4ksdj3dr29dvnS4uMpOAVNwCVOhBBHQg6gjyNOMTwLFTmWCHF5cVBBhUkmsfExeWQqTqw8JU31PnvXnN3Dvs+Lhe9zPCyuQLXkhAOe3qrEfICq45LdMrhkt0yG4pKyL4TbxWuNNK4QwOcdw5bHOcQrHpYIMzX/AMt6lIJtddfP+1deEtbimDN7kvMvyMDm/wAiFq2b+VlmW1FmrVmHJ8jSS42bpJipMvspIv8A6co/y1onGMeIMPLMf+HG7/6VJ/pVC7P8JkwEbtu4L/kFv7kDMfUmuJ6hKsVe7KNP/UWeMjQ1y4hxFIIZJXNkjUsfWw29ybD3pUSafyqF594e02BcJurxvbTxBXBK3Pn9Nr1xcUFKaT6NMvoZzjebsTimJz4gDqkT91GnktwCztbc+fpXfg/HsSpPcYqZZE1MU5Mim3kWAOU7XsD7U55H4SkmLdQjPhyrOwZWQxPoAuY2zX1GUdB6av8AnfhSYWfCsv3pMgHWzA5h6j4T/wBK7/8At7vhUilJeS48rc0rjocxGWZLLNHr4Gudr9DbQ/2qeU6fKs45YbuuJIAQExKMp/8AyIoZR81B/PzrR5NCLVxdXg+FkpdDL/yYN2v4tTxNjHcEIiub/fA1t7DKPcGmHZ1Kz8UwYLMQJgdydgT/ACFSHabwyafieJaKCR1QxoxSNmF+7XU5QdT/ACpv2S4Uni+GBBGUyNrptE9d/AqxxX0RkfZ9K2opVqKuFKp2klo8GMQhyvhpYplI/iyMPYo7XHlTriXPmBw/+JiYwfwqe8b/AEpc1K8Y4auIw8sLfDKjIetsykX+W9fLBgaNmjcEOjGNhsbqbFR8xqaVolG2chcahmkxqxE2M7TKCpW8cgFmAP7wb8vOrgW1rC+zfjbYbHIAAUnKwtrb4mGUqP3WsPYmtxJtrXnNdj2ZW/c1Y3aOzDr9K8kGjDe4P5ikpLoL0pzWNOuhqMdwREWLxDEH4gAApa2i6kAHewsf3TTyeKGV8wsXUbEEMB/CQDv1qzce5JEsveISCdirZGGtyL7Eehql8SEuHnRHJfU5CQA+mjx3FgSVOYeZUV6vS6uGRKPkbohs8s+ZAoUXudxb92/62rkY1hUo4zk65egFvUb/ANqthxsRAYyIPI5ht89aheNPh7hnZkvs2VgpHpdddev5101KIOic4Jx84vA4zATOzA4aSTDs5uw7sXMZY6tlbIwJ1tcdBSODYrPh4zrdkUm/qLmqVxZ41Re5lublTlfxFXUq406FdD71ZOBY/NEAemmg8hpYe1qRJKTSFxJKbJ6CQ62p/wAv80y4TDfZlw/fOlxG4dRHZmLDvQTnUi5vYG/TfSKAkNu6EZOt+8ZlGwtbKpv18qb4eZ8HLJLPldJiC0kYIEdgAFZTchANn972pJRvstzuMqRM8MkxGCkedMuJefXEIx7vM2YkOjagWDZMpFsoXW41acV4jLipxJMqIY0tHCrZ8mcjM7tYXZgANrWGl9TT3E8RjWPvTIoS29xb6+d/Kq7LhWxMnf3bDoFyroBI4Ot2VgQF3spF9SdKNiu0VKKjK0PYtD89afciYTveLFztBh2ZQPxSOU1/yhvy8qgUxAiSwZmI3ZzcnruAKYcC5ymwzYkQKqPL3YMx8WRVD6Kh0LEsDc6DqDpTTi6obPLcqRqPapxC2FTCqQJMXIkQubWTMDIxPQAWBP71dJMVEkaqjplAygBhayi1t/IVkE8BxcgaeSSZ9g0rs3rYAaD2AFDcpAOAUQKTuWsCPe96wanQvNVuhMUXA2TC41CNGB26g07LgjUX6eh86yROSF7xVCFkNvGHIsac4XlpDnypKpBsLySAN0vo1Y36U11IstvwaFLiMLglMjlIVbUkm17dACfyFZtxjjR4ji0d0ZYFuIbjKxLWHeEHW1rWv70puUXWYOiqw6MxzW9PES30pxiI4MPM8zyFmQZiiAtZj1ZtlFzcBiOm9a8OlWJ7pO2K/dj+HBk43ARoLFHaZj+FEWxv7kgfOtEDE9PlVN5HwEzSyYydSneII4kOhCasSRuLm2+p1NgLCrFxrin2bDTT6AxRswv+IDwj5tYWrka6fxcqjH7An3IT2fYgzriMUwsZ5tAL2ASJEy66kqwZSdLkHYWrviIc3GIbm4jwsrAeRaRVJ9yLfQ1gvBO0XH4UWixDZbk5WCutyxY6MNLkk6Eb1sXZTxOfHCfHYjLmbJBHlXKMsd2YgXO7ub67j0rtpVwYjQKKKKcgKwrtG5Mlbi+WBM32te8UAhbMoAlsWIF7AN/mrdap3aXhcsMOLG+DmjlNtzHmAkH0yt/lqGCKnwbsTkF3mxIjawyrCuYrYgr+0YDZgD4QDpvVr4LxnPhyZ2VZYWMOILEKveJoWvtlYWYe9WLiHGYoMO2Idh3SpnzDW4tcW8ydLDqSK+e+N8dbFY5mYJG0jhij37pCEyi+tjJlCgt1Ogt1yajTLPHnivJdjbTN0ws6yDMjKynYqQwPzGldw1UvkJI8OhhzHO7FybAIW28IHw6Aaa3tvc1bwa8/lx/Dk4mum+ztVc5q5VXFjQePQjXLqNiD0Iqezaj9etQfOXMn2OHwWOIkOSBf3urn0Xf6DrT6ff8AESh2Q+EZLxhZo8QYElfOn+IxKHL+7mVb31Gt65ScJVbPbM2xZjmJv111vUxw7h7rZLXZiWeQ9WJJJJ6m/U07w/DYnkuZM1hfKFNjbpmNeyxraueyFHyyvPwSMITIgudgND76bUyw0r4WRdS0bXCk76G5X31/P0qz4zxSZAotsLm/56VHc3whYkUAFi65F6366e2nz9qeaVWiJKuUScPMcYHxdN/p/cfUU/wXMcZ3Nxb3+VUTDcN8Y73xm9iPu7+XXc61KScNhzhBGo2uy3BF/Ij5UJSaJTbLDAMKr94uHTMNQbCwPmF2B2NwKiuN8y+PfXWwUXJ18qjp5Hw7BSSyMDkY76fdPmbbH3prw2O4Mx1ZiQPRQbAUqu6RF+EKxPFHsbxybX2Hy6mkcMxSCMZ2BJJLb2udbFvP53qXTAZzmU6XF+lv73pjjuHBZcyorsPiVh4WHodw3rTNOPK5Iaa5Jfh/EYVN+7ltprkJA9uv5VJtjcK4DM4BGm9m/hyWvf0telcF5Zw+LiEkQOW9mTvXBB6hlvv87HTen7dnwU3jkaM+Vs6/LNt8tKwS9Qxp03Q6UmdsLxiIAXLRqLAFkYKB0u5Fhp5kV2bja/8ACAlsLswcLEg/el1F/QXPU2prHyc6fDJIHO794R02yDw230y05m5RlkULLie8j0JQJlBN7+I3Nx1toKrlr8S8htkRMnOClCFeBLg+LvGcjzKx92uc+WoBNSHLvAWxCRvMO7w6uHWEg95KQbiSYnSxbxZbXOlz0qxcN4LHEoORS2mpFyD6X2qQ3+Vc3P6i5rbDj6k/DvtnRpLmqV2jpLjEGAw0RkmYDEP4goEasVAuSAWL9PTzq7wx3Nuhqt8h80YfE4zFM0irOzCGOI6N3MVwMpOjFmLsQNtPKqNDj3ZNz8FeZpLajDuI8u4rDECfDyxXIALoQCTsA1rE76Xr6f5R4L9jwUEHWONQ38Z1c/Ny1QfGWOM4lBhRYw4YriZ+viGbukJ2GtmtuRfa2tzrvoxhRRRUkBXHGYVZY3jcXR1KsPMMLEfSu1FAHzHxoYiLGDCYiV5Fw8ixorHwhBbIQuwupU331qB4iWE8hb4s7X+ta/26cpF0TGxKcyWjmyjUqT4H0/C1xf8AeHlWcTYUTqudO6nABY6jvF6OV6X2uOt/SmirW1FkeVRrPIHEosdh1lKj7RH4ZDbKb/dewsviS2tt71bLa6VlHDOKnBCB8NhFiOTLKDPmWZdSGa6Zg4Y3BGwNrWtZ1xfjmNxS2aVIY21yQA5iLdZWNzb2A9K42X0zLPJ8vX4NMZSqqL1zHzRBgUBc55W/w4V+Nz7dB+8dPes7LviJTicSwEjaLYXWNfwJ7dT1O9csPwJO8JYMzfjZizn/ADkk7U+xXE4IgsZjaV/uoik6jpf0BuffXex6ul0cNMtz5fuTVcyJDgnCAFvcvn66jz8/rXuN+z4HRyVJ1NgWNr6X8hfQdSfPWm0HOTrp9im6WsGNiOnwAelduC8Alxk7YnEjJr+zQ2bLbQema1h6XY7tYNm1EYLc2G5vohcbinxRCwnKGbTKrFgu13fQXO4RfQHrVfjwfdYiTO7OImaNS5zG/W3lrf6+lbVguEpF4tSepPTz0rHVw5lLuTq0kh+rf3FU6PUfGm/ZENco5SsEYWGpJ6n61IxaNe1yOv5UpURmRG1I1H6/p6VI2VFu2VQOp0A9zXWbosK/zLaRUQf4ue6gbZcpzE+XQUz4O3dnuJxlsbqdgRva/Sx6/Krn2Z8MDySYk+PRVVyDqbsTa/TUAe3pUvzty0ZAJobrIhzXUdd81uvkfSuNL1BRz7REr+ZECvCyqkx3JIBH9qZSx6K7qysDY2Fr26ny2rzh3Mhw4YSQtlJ07sBlU/eA1+EnUDpci1qfx8UhmAHiCvoMw0broQSLjyvf0rpxzRlyMpDWRO5YYnCuYnJ1sLo3Wzqd/wBe9TmC59YWGKgKD/zYrugHm0fxKPr7VHZlUFMt1631/WgpBhC3kUbCxXofX6a1Rl0uLPy1+oVXRoGGxCSqHjcOjbFSCCL73p0qa61mfLuP+yYqNlGXD4k5XT7qudAw6bn6E+Qtpx6V5jV6d4J7fA8ZX2GmleZenWlCmnE+JLhoZJnDMqWOVdWJJAAA8ySB9aypNukM3Ssq/apzOcJhFiikyTTHWx8YjAN2HUAmwv72rEVNv56DX619D4Ps/ixUMj46EGfEP3rWJzxC1kjWTcZFtfoTfSqfyx2UhOMMhfvsPhckrNbUudY4mG2YWzm3QDbNXpNNiWKG3z5OdOW52aF2a8tthMGDNc4iY97MW1a5GiknUlRvfqWq2UUVqKwooooAKKKKAETRB1KsAysCCCLggixBHUEVlfE+SY1lXCOCl2ZsJiQ/iAJv3TA63ViFuL3DKSNyNXqP43wSPFxd3JcahkdTZ0cfDIjdGB/qDoTUEp0YZzvwQ4BQs+JkkkYfs4wUHoGsAcq+uhNrDrap8O4n3kyCeeSNNjIBmKaWDBQL2Gmg1OtSPaBy7isJi3OKZpTISyzHaQD/ANpAtdOnTSxqql/7VNv3Gc2zWeH8Gxko/Z4lJVBAL9wVkF1DA5Xy6lSDcjy3q2cu8kR4cFnJllIszMdd7206XufU6m51qA5M5a4hgsGuIUZ85DvhLeMx5QAVY7SWucnsN9Ke4/tDE0YTCAidr5xIuUwhdGLjz8hf+RFczUrUzlsT4/nZohNfqW/7FFsI1G3Tyroug0Fh6ab1isnGp1n0xrSOTpllygm/SxKg+mUjXarny7z/AHbusXZTt3l7WN7AOBop/fHgPptWfNocsY7rsdT9y9b3vbWsbxeCyS4lFIVY8RIB/DfMNfnWxF8oJbQdfIet/asYOOSaSeTXJNM7J0uoNgfna9afSb3yJfaH6wKHDbsNtNPpSeC8NTHYod5qoGbKdRcjMFttohW/mxN9ABXfAx7Mxt19APP2FPuy7C5p5DqAgSx2sTGgt8x09K363LWNqLCXaNBweDEYCqAqrawA0+lLkU9Netd3FgNdaQw6eleSb5HTInFcsQy/FGuvl4T9VqrcX7LbFjA5CnXKLfmCCLjTxDWtAB/rXjyfStGLUzx9Mh8mR47k/GwDN3jso8zmAt5lT4RbzBqMgxcspKXKyx762uD18OmnmBqDsNq21xsDsd6xxCh4lMUOZBeMMBoxBvb6V2tBrMmVtPwK1TVHfipE8SopBYyxJoCLMz5dvmTWsOtjr0qhctcGUYtSoJSMmR7m6hytolHmQWZ+v3PMVcuKcSTDx95IbC+gHxMd8qjqTr9azepzU8ihHlr+5MeG2+hw8wVCzEKALkk2AG5JJ2rHObu0hnxq9wyyYaGRHRSvgd1F8zbMRmva/obVcucOWOI4/BkgJEAc32cMS8gt959FuOi7E7kaVif2RxJ3eVu8zZMljmzXtly2vmvpberNHpNnzz7/AAZ8uXdwjfV7UYsXhAuGv9tlIjSDUOHY2LZ7WyBczZ+luh0q48r8vrgsOsS6sSXkfq8jasxvrvoL3NgN6qvZb2cDARiecA4pxtuIlP3AfxH7x+Q0FzoFdJKigKKKKkgKKKKACiiigAooooAYcb4JFjIWhnXOjb+YPRgehHQ1k3CezGLhvEVkxjZ8KNYJGsIxJfwrNfRT+E/CxA1v4a2iueIwyyIyOodGBDKwuCDuCDuKAOcM6yKGRlZWGjKQykeYI0NfO/OWObFS4+WJs4aYars0MSlPmASjHzBBrTOZOTsfDh5IuGz3hkzXhkPjTNoRFO2tj5Mbi5ObWsNZJsLKyMGilS90YFWFvodidRuPMGoXAyZJLzxP3axTqs0QBsjpl0NtQQLbdbU/4QgnhLgEmM2IN8xU7ajclbqT1sTremOChl4tjYomNixCjKPCq2uxAv0UE+9hV+5l4CeHTh40LYZlCFVFyFX4WA3bLcgje1jVkJKMi2D5K9h5pZIDCMTOIPhMVxbLvlzWuF6WFtNKeywCGAsFvlUWXaw2H52p6SsozxMrqx3BBqI5j4usayeIaZQALEs/xAeiqLFvMkDTrfUYK0XcRVo74Thc+LdljPhRsrO3w3U2OWIaWvtnLbXtWictcBXCRZQSzE5mYm5ZtSSSd761F8g8Qwa4VlSZCY1DyknKL2Ot2tfrcjrf0qwQ8dwjMqjEREv8IEim9tfPy6e9eW1mXJOTVOvsTGUUPV/X696VRE8bAlHVrb5SDb3ttXjzRjeRALX1YfXeudTG3o9pDGo7G8z4SFXLYmElLXVXDNroLKCSTe9V3i3apgYdFd5W8kQjcdWfKPKrYYckuosnfH3Pe0LmcQJ3CE97KLabqp0Y7jcXAqs8DwRVY448odyxBPwooF2lbzVEt7nKOtROC4suPxUkhBDOzGxNyI8lgLjazDp+L1q1cu8Iw0+PWLEqGTuf2Kliql1fUaEZjlIOXqL6aV6TTaf4OH6+SmUuHJHZuaAhaHAiKV0AZmkZhdm30FiTfUnbaqdwztHxMfEVmxWoQlHjyjwqT4so6MLA362t1qX7VeWjgcdDisMgRJCq5UAUCRRYqFAtZ06dSGpnzDyk+OxUEcGUSyZwxJsoVADmJGul7aC+wpsenxxW5Ln3K3JyV+xrnH+dIMLFGwvM8oHcxx6tJe1iPQ3AvY76A025X5MInbH4xIzjJLWVAMkK2sFB+9JbQv8AIab9OSuziDhwDX77EWsZWGw6qi/dH1PrbSrbTpUUthRRRTEBRRRQAUUUUAFFFFABRRRQAUUUUAFR3GOXsPi0yYiFJRt4l1H8LfEp9QRUjRQBnmB7LPsGIOIwEilipURYgMygEgnLKhDKdLXIbS9S2K424GTGYKVF6vGPtMXveMd4vuUFW2ioaJTo+bO0ybBGWI4EjUM0pAKkNmsoIIDA2DHXXWqSxO5ufmfpX1xxbl3DYoWxEEcvS7oCR7NuPkaqON7EeHP8Amh/glJH0kDVIN2VrsY5bhnw8080Mct5Ai94ivYItyRmB1JaxPoKku1nlTCR8Pmmjw8ccgaOzIuXeRVNwtgdNNR1qxcG5FmwMYiwmNZY7scs0EcurG5N17tr38yaY80cmcQxmFbDPisM6sytm7h4mGU3AssjAi4HSkp2TZ86iQi4Gl9607sPwkE8+ISeKKQ92jIrxK9rMQxDEG263HW48qUvYBjM2s+HA8wZCfpkH86tfJ/Zdi+HOzRYuG8ihXJgZyADfw3kAvfz0pmiC+w8Ew6EFYIlI2KxoCPawrAe2rhpi4ozn4ZkR102sMhHyy/nW3jlydj48fiCNNESCMX9xEWt6XptjOzjCT64kS4hwLB5ZpCQPIBWVQPYa1CQHzhy9j2jnUoHYkEWQZmPsvXW2n5irwvFY3/Zz+Fr3CujIxPQ5D4lYG409xW4cK4Bh8KoWCGOIAW8KgH5tufcmu2N4bFMLSxpIPJ1Vx9GBq2M3EeM3EwzE8RiLKGklmdf8NGeWVhf8KOTZunnWicgcqSxu2LxK5JXXJHHe/dxkgnMdu8YgX8rAedWvA8FggJMMMURO+SNUv8A6QKe0OV8ESnfAUUUUggUUUUAFFFFABRRRQ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0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362E-3B2F-C141-AFEF-435AD9054548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1671320"/>
            <a:ext cx="4826000" cy="462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11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Equation and inequality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(normal usage of asymptotic notation)</a:t>
                </a:r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+3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+1=2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    (????)</a:t>
                </a:r>
              </a:p>
              <a:p>
                <a:r>
                  <a:rPr lang="en-US" altLang="zh-TW" dirty="0"/>
                  <a:t>It means we can find a f(n) such that</a:t>
                </a:r>
                <a:br>
                  <a:rPr lang="en-US" altLang="zh-TW" dirty="0"/>
                </a:b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+3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+1=2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f</m:t>
                    </m:r>
                    <m:r>
                      <a:rPr lang="en-US" altLang="zh-TW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n</m:t>
                    </m:r>
                    <m:r>
                      <a:rPr lang="en-US" altLang="zh-TW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, then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f(n)=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 (???)</a:t>
                </a:r>
              </a:p>
              <a:p>
                <a:r>
                  <a:rPr lang="en-US" altLang="zh-TW" dirty="0"/>
                  <a:t>No matter how the “anonymous function” on the left is chosen, there is a way to choose the “anonymous function(s)”on the right to make the equation valid.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59" t="-3081" r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A4B-117A-462A-8688-74AD57E6A0E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88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どっちの料理ショー</a:t>
            </a:r>
            <a:r>
              <a:rPr lang="en-US" altLang="zh-TW" dirty="0"/>
              <a:t>: DOTCH??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621D-F1AA-4036-B83E-CFF83E3197B5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44823"/>
            <a:ext cx="5328592" cy="355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499992" y="4202832"/>
                <a:ext cx="2329002" cy="52322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/>
                        </a:rPr>
                        <m:t>Θ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(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𝑛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202832"/>
                <a:ext cx="232900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339752" y="4202832"/>
                <a:ext cx="2160240" cy="52322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/>
                        </a:rPr>
                        <m:t>Θ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202832"/>
                <a:ext cx="216024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339752" y="4726052"/>
                <a:ext cx="2160240" cy="52322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/>
                        </a:rPr>
                        <m:t>ms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726052"/>
                <a:ext cx="216024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499992" y="4725144"/>
                <a:ext cx="2329002" cy="52322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/>
                            </a:rPr>
                            <m:t>6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/>
                        </a:rPr>
                        <m:t>𝑛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  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𝑚𝑠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725144"/>
                <a:ext cx="232900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2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DOTCH…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621D-F1AA-4036-B83E-CFF83E3197B5}" type="slidenum">
              <a:rPr lang="zh-TW" altLang="en-US" smtClean="0"/>
              <a:t>29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09600" y="1600200"/>
                <a:ext cx="7924800" cy="41148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When n is large, the right algorithm is better</a:t>
                </a:r>
                <a:br>
                  <a:rPr lang="en-US" altLang="zh-TW" dirty="0"/>
                </a:br>
                <a:endParaRPr lang="en-US" altLang="zh-TW" dirty="0"/>
              </a:p>
              <a:p>
                <a:r>
                  <a:rPr lang="en-US" altLang="zh-TW" dirty="0"/>
                  <a:t>Is n large in reality?</a:t>
                </a:r>
              </a:p>
              <a:p>
                <a:r>
                  <a:rPr lang="en-US" altLang="zh-TW" dirty="0"/>
                  <a:t>Sometimes not.</a:t>
                </a:r>
              </a:p>
              <a:p>
                <a:r>
                  <a:rPr lang="en-US" altLang="zh-TW" dirty="0"/>
                  <a:t>What if n is always smaller than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TW" dirty="0"/>
                  <a:t> ??</a:t>
                </a:r>
              </a:p>
              <a:p>
                <a:r>
                  <a:rPr lang="en-US" altLang="zh-TW" dirty="0"/>
                  <a:t>Take-away: </a:t>
                </a:r>
                <a:br>
                  <a:rPr lang="en-US" altLang="zh-TW" dirty="0"/>
                </a:br>
                <a:r>
                  <a:rPr lang="en-US" altLang="zh-TW" dirty="0"/>
                  <a:t>in practice it always depends on the value of n</a:t>
                </a:r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09600" y="1600200"/>
                <a:ext cx="7924800" cy="4114800"/>
              </a:xfrm>
              <a:prstGeom prst="rect">
                <a:avLst/>
              </a:prstGeom>
              <a:blipFill rotWithShape="0">
                <a:blip r:embed="rId3"/>
                <a:stretch>
                  <a:fillRect l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508104" y="980728"/>
                <a:ext cx="2329002" cy="52322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/>
                        </a:rPr>
                        <m:t>Θ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(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𝑛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980728"/>
                <a:ext cx="232900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347864" y="980728"/>
                <a:ext cx="2160240" cy="52322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/>
                        </a:rPr>
                        <m:t>Θ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980728"/>
                <a:ext cx="216024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347864" y="1503948"/>
                <a:ext cx="2160240" cy="52322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/>
                        </a:rPr>
                        <m:t>ms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503948"/>
                <a:ext cx="216024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508104" y="1503040"/>
                <a:ext cx="2329002" cy="52322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/>
                            </a:rPr>
                            <m:t>6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/>
                        </a:rPr>
                        <m:t>𝑛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  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𝑚𝑠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503040"/>
                <a:ext cx="2329002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80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Predict the resources an algorithm requires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Time complexity:</a:t>
            </a:r>
            <a:r>
              <a:rPr lang="en-US" dirty="0"/>
              <a:t> the </a:t>
            </a:r>
            <a:r>
              <a:rPr lang="en-US" u="sng" dirty="0"/>
              <a:t>time</a:t>
            </a:r>
            <a:r>
              <a:rPr lang="en-US" dirty="0"/>
              <a:t> required to complete the execution of the entire algorithm / program.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Space complexity</a:t>
            </a:r>
            <a:r>
              <a:rPr lang="en-US" dirty="0"/>
              <a:t>: the </a:t>
            </a:r>
            <a:r>
              <a:rPr lang="en-US" u="sng" dirty="0"/>
              <a:t>space</a:t>
            </a:r>
            <a:r>
              <a:rPr lang="en-US" dirty="0"/>
              <a:t> (memory) required to complete the execution of the entire algorithm/ program.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362E-3B2F-C141-AFEF-435AD90545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0996"/>
            <a:ext cx="7886700" cy="845109"/>
          </a:xfrm>
        </p:spPr>
        <p:txBody>
          <a:bodyPr/>
          <a:lstStyle/>
          <a:p>
            <a:r>
              <a:rPr lang="en-US" dirty="0"/>
              <a:t>Input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0235"/>
            <a:ext cx="7886700" cy="5486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Larger input takes more time (or space) to compute</a:t>
            </a:r>
          </a:p>
          <a:p>
            <a:pPr>
              <a:lnSpc>
                <a:spcPct val="150000"/>
              </a:lnSpc>
            </a:pPr>
            <a:r>
              <a:rPr lang="en-US" dirty="0"/>
              <a:t>Goal: to determine how (quickly) the required time and space grows </a:t>
            </a:r>
            <a:r>
              <a:rPr lang="en-US" u="sng" dirty="0"/>
              <a:t>as the input size increases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Therefore, we often define the performance as a function the input size n:   T(n), S(n)</a:t>
            </a:r>
          </a:p>
          <a:p>
            <a:pPr>
              <a:lnSpc>
                <a:spcPct val="150000"/>
              </a:lnSpc>
            </a:pPr>
            <a:r>
              <a:rPr lang="en-US" dirty="0"/>
              <a:t>What is “input size”?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Examples: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The size of the array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The dimensions of a matrix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The exponent of the highest order term in a polynomial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The number of bits in a binary number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362E-3B2F-C141-AFEF-435AD90545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7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latin typeface="Courier New" pitchFamily="49" charset="0"/>
                <a:cs typeface="Courier New" pitchFamily="49" charset="0"/>
              </a:rPr>
              <a:t>Insertion-Sort(A)</a:t>
            </a:r>
          </a:p>
          <a:p>
            <a:pPr marL="0" indent="0">
              <a:buNone/>
            </a:pPr>
            <a:endParaRPr lang="en-US" altLang="zh-TW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urier New" pitchFamily="49" charset="0"/>
                <a:cs typeface="Courier New" pitchFamily="49" charset="0"/>
              </a:rPr>
              <a:t>	for j=2 to </a:t>
            </a:r>
            <a:r>
              <a:rPr lang="en-US" altLang="zh-TW" sz="2800" dirty="0" err="1">
                <a:latin typeface="Courier New" pitchFamily="49" charset="0"/>
                <a:cs typeface="Courier New" pitchFamily="49" charset="0"/>
              </a:rPr>
              <a:t>A.length</a:t>
            </a:r>
            <a:endParaRPr lang="en-US" altLang="zh-TW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urier New" pitchFamily="49" charset="0"/>
                <a:cs typeface="Courier New" pitchFamily="49" charset="0"/>
              </a:rPr>
              <a:t>		key=A[j]</a:t>
            </a:r>
          </a:p>
          <a:p>
            <a:pPr marL="0" indent="0">
              <a:buNone/>
            </a:pPr>
            <a:r>
              <a:rPr lang="en-US" altLang="zh-TW" sz="2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TW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2800" dirty="0">
                <a:latin typeface="Courier New" pitchFamily="49" charset="0"/>
                <a:cs typeface="Courier New" pitchFamily="49" charset="0"/>
              </a:rPr>
              <a:t>=j-1</a:t>
            </a:r>
          </a:p>
          <a:p>
            <a:pPr marL="0" indent="0">
              <a:buNone/>
            </a:pPr>
            <a:r>
              <a:rPr lang="en-US" altLang="zh-TW" sz="2800" dirty="0">
                <a:latin typeface="Courier New" pitchFamily="49" charset="0"/>
                <a:cs typeface="Courier New" pitchFamily="49" charset="0"/>
              </a:rPr>
              <a:t>		while </a:t>
            </a:r>
            <a:r>
              <a:rPr lang="en-US" altLang="zh-TW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2800" dirty="0">
                <a:latin typeface="Courier New" pitchFamily="49" charset="0"/>
                <a:cs typeface="Courier New" pitchFamily="49" charset="0"/>
              </a:rPr>
              <a:t>&gt;0 and A[</a:t>
            </a:r>
            <a:r>
              <a:rPr lang="en-US" altLang="zh-TW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2800" dirty="0">
                <a:latin typeface="Courier New" pitchFamily="49" charset="0"/>
                <a:cs typeface="Courier New" pitchFamily="49" charset="0"/>
              </a:rPr>
              <a:t>] &gt; key</a:t>
            </a:r>
          </a:p>
          <a:p>
            <a:pPr marL="0" indent="0">
              <a:buNone/>
            </a:pPr>
            <a:r>
              <a:rPr lang="en-US" altLang="zh-TW" sz="2800" dirty="0">
                <a:latin typeface="Courier New" pitchFamily="49" charset="0"/>
                <a:cs typeface="Courier New" pitchFamily="49" charset="0"/>
              </a:rPr>
              <a:t>			A[i+1]=A[</a:t>
            </a:r>
            <a:r>
              <a:rPr lang="en-US" altLang="zh-TW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28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zh-TW" sz="28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TW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2800" dirty="0">
                <a:latin typeface="Courier New" pitchFamily="49" charset="0"/>
                <a:cs typeface="Courier New" pitchFamily="49" charset="0"/>
              </a:rPr>
              <a:t>=i-1</a:t>
            </a:r>
          </a:p>
          <a:p>
            <a:pPr marL="0" indent="0">
              <a:buNone/>
            </a:pPr>
            <a:r>
              <a:rPr lang="en-US" altLang="zh-TW" sz="2800" dirty="0">
                <a:latin typeface="Courier New" pitchFamily="49" charset="0"/>
                <a:cs typeface="Courier New" pitchFamily="49" charset="0"/>
              </a:rPr>
              <a:t>		A[i+1]=key</a:t>
            </a:r>
            <a:endParaRPr lang="zh-TW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A4B-117A-462A-8688-74AD57E6A0E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508104" y="1287554"/>
            <a:ext cx="331236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/>
              <a:t>每回合選一個來做</a:t>
            </a:r>
            <a:r>
              <a:rPr lang="en-US" altLang="zh-TW" sz="2000" dirty="0"/>
              <a:t>insertion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99992" y="1916832"/>
            <a:ext cx="230425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/>
              <a:t>要排的數值是</a:t>
            </a:r>
            <a:r>
              <a:rPr lang="en-US" altLang="zh-TW" sz="2000" dirty="0"/>
              <a:t>key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99992" y="2469342"/>
            <a:ext cx="230425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/>
              <a:t>從前一個開始看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2339752" y="5557882"/>
          <a:ext cx="6095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A[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956376" y="519784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j=6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523400" y="3356992"/>
            <a:ext cx="230425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/>
              <a:t>把比</a:t>
            </a:r>
            <a:r>
              <a:rPr lang="en-US" altLang="zh-TW" sz="2000" dirty="0"/>
              <a:t>key</a:t>
            </a:r>
            <a:r>
              <a:rPr lang="zh-TW" altLang="en-US" sz="2000" dirty="0"/>
              <a:t>大的往右邊移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323612" y="4491995"/>
            <a:ext cx="363276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/>
              <a:t>最後把</a:t>
            </a:r>
            <a:r>
              <a:rPr lang="en-US" altLang="zh-TW" sz="2000" dirty="0"/>
              <a:t>key</a:t>
            </a:r>
            <a:r>
              <a:rPr lang="zh-TW" altLang="en-US" sz="2000" dirty="0"/>
              <a:t>填入空出來的那一格</a:t>
            </a:r>
          </a:p>
        </p:txBody>
      </p:sp>
    </p:spTree>
    <p:extLst>
      <p:ext uri="{BB962C8B-B14F-4D97-AF65-F5344CB8AC3E}">
        <p14:creationId xmlns:p14="http://schemas.microsoft.com/office/powerpoint/2010/main" val="88883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6656"/>
            <a:ext cx="6114676" cy="4891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473" y="1261563"/>
            <a:ext cx="3728568" cy="439438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513714"/>
            <a:ext cx="2057400" cy="365125"/>
          </a:xfrm>
        </p:spPr>
        <p:txBody>
          <a:bodyPr/>
          <a:lstStyle/>
          <a:p>
            <a:fld id="{B531362E-3B2F-C141-AFEF-435AD9054548}" type="slidenum">
              <a:rPr lang="en-US" smtClean="0"/>
              <a:t>6</a:t>
            </a:fld>
            <a:endParaRPr lang="en-US"/>
          </a:p>
        </p:txBody>
      </p:sp>
      <p:sp>
        <p:nvSpPr>
          <p:cNvPr id="9" name="文字方塊 11"/>
          <p:cNvSpPr txBox="1"/>
          <p:nvPr/>
        </p:nvSpPr>
        <p:spPr>
          <a:xfrm>
            <a:off x="4789387" y="236664"/>
            <a:ext cx="154754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>
                <a:latin typeface="Gill Sans MT" charset="0"/>
                <a:ea typeface="Gill Sans MT" charset="0"/>
                <a:cs typeface="Gill Sans MT" charset="0"/>
              </a:rPr>
              <a:t>n=</a:t>
            </a:r>
            <a:r>
              <a:rPr lang="en-US" altLang="zh-TW" sz="2400" dirty="0" err="1">
                <a:latin typeface="Gill Sans MT" charset="0"/>
                <a:ea typeface="Gill Sans MT" charset="0"/>
                <a:cs typeface="Gill Sans MT" charset="0"/>
              </a:rPr>
              <a:t>A.length</a:t>
            </a:r>
            <a:endParaRPr lang="zh-TW" altLang="en-US" sz="2400" dirty="0">
              <a:latin typeface="Gill Sans MT" charset="0"/>
              <a:ea typeface="Gill Sans MT" charset="0"/>
              <a:cs typeface="Gill Sans M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24"/>
              <p:cNvSpPr txBox="1"/>
              <p:nvPr/>
            </p:nvSpPr>
            <p:spPr>
              <a:xfrm>
                <a:off x="6491478" y="214840"/>
                <a:ext cx="2480872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Gill Sans MT" charset="0"/>
                            <a:cs typeface="Gill Sans MT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charset="0"/>
                        <a:ea typeface="Gill Sans MT" charset="0"/>
                        <a:cs typeface="Gill Sans MT" charset="0"/>
                      </a:rPr>
                      <m:t>:</m:t>
                    </m:r>
                  </m:oMath>
                </a14:m>
                <a:r>
                  <a:rPr lang="en-US" altLang="zh-TW" sz="2400" dirty="0">
                    <a:latin typeface="Gill Sans MT" charset="0"/>
                    <a:ea typeface="Gill Sans MT" charset="0"/>
                    <a:cs typeface="Gill Sans MT" charset="0"/>
                  </a:rPr>
                  <a:t> the number of</a:t>
                </a:r>
                <a:br>
                  <a:rPr lang="en-US" altLang="zh-TW" sz="2400" dirty="0">
                    <a:latin typeface="Gill Sans MT" charset="0"/>
                    <a:ea typeface="Gill Sans MT" charset="0"/>
                    <a:cs typeface="Gill Sans MT" charset="0"/>
                  </a:rPr>
                </a:br>
                <a:r>
                  <a:rPr lang="en-US" altLang="zh-TW" sz="2400" dirty="0">
                    <a:latin typeface="Gill Sans MT" charset="0"/>
                    <a:ea typeface="Gill Sans MT" charset="0"/>
                    <a:cs typeface="Gill Sans MT" charset="0"/>
                  </a:rPr>
                  <a:t>execution of while</a:t>
                </a:r>
                <a:br>
                  <a:rPr lang="en-US" altLang="zh-TW" sz="2400" dirty="0">
                    <a:latin typeface="Gill Sans MT" charset="0"/>
                    <a:ea typeface="Gill Sans MT" charset="0"/>
                    <a:cs typeface="Gill Sans MT" charset="0"/>
                  </a:rPr>
                </a:br>
                <a:r>
                  <a:rPr lang="en-US" altLang="zh-TW" sz="2400" dirty="0">
                    <a:latin typeface="Gill Sans MT" charset="0"/>
                    <a:ea typeface="Gill Sans MT" charset="0"/>
                    <a:cs typeface="Gill Sans MT" charset="0"/>
                  </a:rPr>
                  <a:t>when j==</a:t>
                </a:r>
                <a:r>
                  <a:rPr lang="en-US" altLang="zh-TW" sz="2400" dirty="0" err="1">
                    <a:latin typeface="Gill Sans MT" charset="0"/>
                    <a:ea typeface="Gill Sans MT" charset="0"/>
                    <a:cs typeface="Gill Sans MT" charset="0"/>
                  </a:rPr>
                  <a:t>i</a:t>
                </a:r>
                <a:endParaRPr lang="zh-TW" altLang="en-US" sz="2400" dirty="0"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</mc:Choice>
        <mc:Fallback xmlns="">
          <p:sp>
            <p:nvSpPr>
              <p:cNvPr id="10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478" y="214840"/>
                <a:ext cx="2480872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3667" t="-3518" r="-2445" b="-10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527266" y="214840"/>
            <a:ext cx="3695111" cy="867585"/>
          </a:xfrm>
        </p:spPr>
        <p:txBody>
          <a:bodyPr/>
          <a:lstStyle/>
          <a:p>
            <a:r>
              <a:rPr lang="en-US" altLang="zh-TW"/>
              <a:t>Running Time</a:t>
            </a:r>
            <a:endParaRPr lang="zh-TW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5825501"/>
            <a:ext cx="8972350" cy="6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0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Best case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42675" y="1857982"/>
                <a:ext cx="9043694" cy="4351338"/>
              </a:xfrm>
            </p:spPr>
            <p:txBody>
              <a:bodyPr>
                <a:normAutofit/>
              </a:bodyPr>
              <a:lstStyle/>
              <a:p>
                <a:endParaRPr lang="en-US" altLang="zh-TW" sz="2600" dirty="0"/>
              </a:p>
              <a:p>
                <a:endParaRPr lang="en-US" altLang="zh-TW" sz="2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</a:rPr>
                      <m:t>=1, </m:t>
                    </m:r>
                    <m:r>
                      <a:rPr lang="en-US" altLang="zh-TW" sz="2600" b="0" i="1" smtClean="0">
                        <a:latin typeface="Cambria Math"/>
                      </a:rPr>
                      <m:t>𝑓𝑜𝑟</m:t>
                    </m:r>
                    <m:r>
                      <a:rPr lang="en-US" altLang="zh-TW" sz="2600" b="0" i="1" smtClean="0">
                        <a:latin typeface="Cambria Math"/>
                      </a:rPr>
                      <m:t> </m:t>
                    </m:r>
                    <m:r>
                      <a:rPr lang="en-US" altLang="zh-TW" sz="2600" b="0" i="1" smtClean="0">
                        <a:latin typeface="Cambria Math"/>
                      </a:rPr>
                      <m:t>𝑗</m:t>
                    </m:r>
                    <m:r>
                      <a:rPr lang="en-US" altLang="zh-TW" sz="2600" b="0" i="1" smtClean="0">
                        <a:latin typeface="Cambria Math"/>
                      </a:rPr>
                      <m:t>=2,…,</m:t>
                    </m:r>
                    <m:r>
                      <a:rPr lang="en-US" altLang="zh-TW" sz="26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altLang="zh-TW" sz="2600" dirty="0"/>
              </a:p>
              <a:p>
                <a14:m>
                  <m:oMath xmlns:m="http://schemas.openxmlformats.org/officeDocument/2006/math">
                    <m:r>
                      <a:rPr lang="en-US" altLang="zh-TW" sz="26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sz="2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sz="2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600" i="1">
                        <a:latin typeface="Cambria Math"/>
                      </a:rPr>
                      <m:t>𝑛</m:t>
                    </m:r>
                    <m:r>
                      <a:rPr lang="en-US" altLang="zh-TW" sz="2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sz="26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i="1">
                            <a:latin typeface="Cambria Math"/>
                          </a:rPr>
                          <m:t>𝑛</m:t>
                        </m:r>
                        <m:r>
                          <a:rPr lang="en-US" altLang="zh-TW" sz="26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TW" sz="2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sz="2600" i="1">
                            <a:latin typeface="Cambria Math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zh-TW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i="1">
                            <a:latin typeface="Cambria Math"/>
                          </a:rPr>
                          <m:t>𝑛</m:t>
                        </m:r>
                        <m:r>
                          <a:rPr lang="en-US" altLang="zh-TW" sz="26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TW" sz="2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sz="2600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TW" altLang="en-US" sz="2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600" i="1">
                            <a:latin typeface="Cambria Math"/>
                          </a:rPr>
                          <m:t>𝑗</m:t>
                        </m:r>
                        <m:r>
                          <a:rPr lang="en-US" altLang="zh-TW" sz="2600" i="1"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en-US" altLang="zh-TW" sz="26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TW" sz="2600" i="1">
                        <a:latin typeface="Cambria Math"/>
                      </a:rPr>
                      <m:t>+</m:t>
                    </m:r>
                  </m:oMath>
                </a14:m>
                <a:br>
                  <a:rPr lang="en-US" altLang="zh-TW" sz="2600" i="1" dirty="0">
                    <a:latin typeface="Cambria Math"/>
                  </a:rPr>
                </a:br>
                <a:r>
                  <a:rPr lang="en-US" altLang="zh-TW" sz="2600" i="1" dirty="0">
                    <a:latin typeface="Cambria Math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sz="2600" i="1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TW" altLang="en-US" sz="2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zh-TW" altLang="en-US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6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sz="2600" i="1">
                                <a:latin typeface="Cambria Math"/>
                              </a:rPr>
                              <m:t>=2</m:t>
                            </m:r>
                          </m:sub>
                          <m:sup>
                            <m:r>
                              <a:rPr lang="en-US" altLang="zh-TW" sz="26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6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26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TW" sz="26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TW" sz="2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sz="26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zh-TW" altLang="en-US" sz="2600" dirty="0"/>
                      <m:t> </m:t>
                    </m:r>
                    <m:d>
                      <m:dPr>
                        <m:ctrlPr>
                          <a:rPr lang="en-US" altLang="zh-TW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zh-TW" altLang="en-US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6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sz="2600" i="1">
                                <a:latin typeface="Cambria Math"/>
                              </a:rPr>
                              <m:t>=2</m:t>
                            </m:r>
                          </m:sub>
                          <m:sup>
                            <m:r>
                              <a:rPr lang="en-US" altLang="zh-TW" sz="26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6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26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TW" sz="26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TW" sz="2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sz="2600" i="1">
                            <a:latin typeface="Cambria Math"/>
                          </a:rPr>
                          <m:t>8</m:t>
                        </m:r>
                      </m:sub>
                    </m:sSub>
                    <m:r>
                      <a:rPr lang="en-US" altLang="zh-TW" sz="2600" i="1">
                        <a:latin typeface="Cambria Math"/>
                      </a:rPr>
                      <m:t>(</m:t>
                    </m:r>
                    <m:r>
                      <a:rPr lang="en-US" altLang="zh-TW" sz="2600" i="1">
                        <a:latin typeface="Cambria Math"/>
                      </a:rPr>
                      <m:t>𝑛</m:t>
                    </m:r>
                    <m:r>
                      <a:rPr lang="en-US" altLang="zh-TW" sz="2600" i="1">
                        <a:latin typeface="Cambria Math"/>
                      </a:rPr>
                      <m:t>−1)</m:t>
                    </m:r>
                  </m:oMath>
                </a14:m>
                <a:endParaRPr lang="en-US" altLang="zh-TW" sz="2600" dirty="0"/>
              </a:p>
              <a:p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6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6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altLang="zh-TW" sz="26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altLang="zh-TW" sz="26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en-US" altLang="zh-TW" sz="2600" b="0" i="1" smtClean="0">
                        <a:latin typeface="Cambria Math"/>
                      </a:rPr>
                      <m:t>𝑛</m:t>
                    </m:r>
                    <m:r>
                      <a:rPr lang="en-US" altLang="zh-TW" sz="2600" b="0" i="1" smtClean="0">
                        <a:latin typeface="Cambria Math" charset="0"/>
                      </a:rPr>
                      <m:t>−</m:t>
                    </m:r>
                    <m:r>
                      <a:rPr lang="en-US" altLang="zh-TW" sz="26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</a:rPr>
                          <m:t>8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sz="2600" dirty="0"/>
              </a:p>
              <a:p>
                <a14:m>
                  <m:oMath xmlns:m="http://schemas.openxmlformats.org/officeDocument/2006/math">
                    <m:r>
                      <a:rPr lang="en-US" altLang="zh-TW" sz="2600" i="1">
                        <a:latin typeface="Cambria Math"/>
                      </a:rPr>
                      <m:t>=</m:t>
                    </m:r>
                    <m:r>
                      <a:rPr lang="en-US" altLang="zh-TW" sz="2600" b="0" i="1" smtClean="0">
                        <a:latin typeface="Cambria Math"/>
                      </a:rPr>
                      <m:t>𝑎</m:t>
                    </m:r>
                    <m:r>
                      <a:rPr lang="en-US" altLang="zh-TW" sz="2600" i="1">
                        <a:latin typeface="Cambria Math"/>
                      </a:rPr>
                      <m:t>𝑛</m:t>
                    </m:r>
                    <m:r>
                      <a:rPr lang="en-US" altLang="zh-TW" sz="2600" b="0" i="1" smtClean="0">
                        <a:latin typeface="Cambria Math"/>
                      </a:rPr>
                      <m:t>+</m:t>
                    </m:r>
                    <m:r>
                      <a:rPr lang="en-US" altLang="zh-TW" sz="2600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altLang="zh-TW" sz="2600" dirty="0"/>
              </a:p>
              <a:p>
                <a:endParaRPr lang="en-US" altLang="zh-TW" sz="2600" dirty="0"/>
              </a:p>
              <a:p>
                <a:endParaRPr lang="en-US" altLang="zh-TW" sz="26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675" y="1857982"/>
                <a:ext cx="9043694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A4B-117A-462A-8688-74AD57E6A0E6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5782"/>
              </p:ext>
            </p:extLst>
          </p:nvPr>
        </p:nvGraphicFramePr>
        <p:xfrm>
          <a:off x="1524000" y="1690689"/>
          <a:ext cx="6095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A[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34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Worst case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A4B-117A-462A-8688-74AD57E6A0E6}" type="slidenum">
              <a:rPr lang="zh-TW" altLang="en-US" smtClean="0"/>
              <a:t>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77500" lnSpcReduction="20000"/>
              </a:bodyPr>
              <a:lstStyle/>
              <a:p>
                <a:endParaRPr lang="en-US" altLang="zh-TW" b="0" i="1" dirty="0">
                  <a:latin typeface="Cambria Math" charset="0"/>
                </a:endParaRPr>
              </a:p>
              <a:p>
                <a:endParaRPr lang="en-US" altLang="zh-TW" b="0" i="1" dirty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altLang="zh-TW" b="0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r>
                      <a:rPr lang="en-US" altLang="zh-TW" b="0" i="1" smtClean="0">
                        <a:latin typeface="Cambria Math"/>
                      </a:rPr>
                      <m:t>𝑓𝑜𝑟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</a:rPr>
                      <m:t>=2,…,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/>
                          </a:rPr>
                          <m:t>𝑗</m:t>
                        </m:r>
                        <m:r>
                          <a:rPr lang="en-US" altLang="zh-TW" i="1"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altLang="zh-TW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/>
                          </a:rPr>
                          <m:t>𝑗</m:t>
                        </m:r>
                        <m:r>
                          <a:rPr lang="en-US" altLang="zh-TW" i="1"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TW" i="1">
                        <a:latin typeface="Cambria Math"/>
                      </a:rPr>
                      <m:t>−1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/>
                          </a:rPr>
                          <m:t>𝑗</m:t>
                        </m:r>
                        <m:r>
                          <a:rPr lang="en-US" altLang="zh-TW" i="1"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TW" i="1">
                        <a:latin typeface="Cambria Math"/>
                      </a:rPr>
                      <m:t>+</m:t>
                    </m:r>
                  </m:oMath>
                </a14:m>
                <a:br>
                  <a:rPr lang="en-US" altLang="zh-TW" i="1" dirty="0">
                    <a:latin typeface="Cambria Math"/>
                  </a:rPr>
                </a:br>
                <a:r>
                  <a:rPr lang="en-US" altLang="zh-TW" i="1" dirty="0">
                    <a:latin typeface="Cambria Math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=2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zh-TW" altLang="en-US" dirty="0"/>
                      <m:t> 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=2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8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−1)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5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6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7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5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6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7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−(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8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𝑏𝑛</m:t>
                    </m:r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7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0"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511571"/>
              </p:ext>
            </p:extLst>
          </p:nvPr>
        </p:nvGraphicFramePr>
        <p:xfrm>
          <a:off x="628650" y="1600200"/>
          <a:ext cx="6095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A[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37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and </a:t>
            </a:r>
            <a:br>
              <a:rPr lang="en-US" dirty="0"/>
            </a:br>
            <a:r>
              <a:rPr lang="en-US" dirty="0"/>
              <a:t>average-case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32962" cy="4895851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Worst-case running time: </a:t>
                </a:r>
                <a:br>
                  <a:rPr lang="en-US" dirty="0"/>
                </a:br>
                <a:r>
                  <a:rPr lang="en-US" dirty="0"/>
                  <a:t>the longest running time for </a:t>
                </a:r>
                <a:r>
                  <a:rPr lang="en-US" u="sng" dirty="0"/>
                  <a:t>any input of size </a:t>
                </a:r>
                <a:r>
                  <a:rPr lang="en-US" i="1" u="sng" dirty="0"/>
                  <a:t>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Average-case running  time: </a:t>
                </a:r>
                <a:br>
                  <a:rPr lang="en-US" dirty="0"/>
                </a:br>
                <a:r>
                  <a:rPr lang="en-US" dirty="0"/>
                  <a:t>averaging the running time for all inputs of size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Average case is often “as bad” as the worst case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Example: random n numbers as input for insertion sort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Gill Sans MT" charset="0"/>
                            <a:cs typeface="Gill Sans MT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often j/2 (half of the numbers need to be moved on average)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resulting average is still </a:t>
                </a:r>
                <a:r>
                  <a:rPr lang="en-US" u="sng" dirty="0"/>
                  <a:t>a quadratic function of 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32962" cy="4895851"/>
              </a:xfrm>
              <a:blipFill rotWithShape="0">
                <a:blip r:embed="rId3"/>
                <a:stretch>
                  <a:fillRect l="-1110" r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362E-3B2F-C141-AFEF-435AD905454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4449</TotalTime>
  <Words>2190</Words>
  <Application>Microsoft Macintosh PowerPoint</Application>
  <PresentationFormat>On-screen Show (4:3)</PresentationFormat>
  <Paragraphs>512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Corbel</vt:lpstr>
      <vt:lpstr>Courier New</vt:lpstr>
      <vt:lpstr>Gill Sans MT</vt:lpstr>
      <vt:lpstr>Office Theme</vt:lpstr>
      <vt:lpstr>Performance Evaluation</vt:lpstr>
      <vt:lpstr>Insertion Sort: Ex.</vt:lpstr>
      <vt:lpstr>Analyzing an Algorithm</vt:lpstr>
      <vt:lpstr>Input size</vt:lpstr>
      <vt:lpstr>PowerPoint Presentation</vt:lpstr>
      <vt:lpstr>Running Time</vt:lpstr>
      <vt:lpstr>Best case</vt:lpstr>
      <vt:lpstr>Worst case</vt:lpstr>
      <vt:lpstr>Worst-case and  average-case analysis</vt:lpstr>
      <vt:lpstr>A more mathematical / theoretical approach – Asymptotic analysis</vt:lpstr>
      <vt:lpstr>Example</vt:lpstr>
      <vt:lpstr>Asymptotic Notation – Big OH</vt:lpstr>
      <vt:lpstr>Example</vt:lpstr>
      <vt:lpstr>Example</vt:lpstr>
      <vt:lpstr>The World of Big Oh</vt:lpstr>
      <vt:lpstr>On a 1 billion-steps-per-sec computer</vt:lpstr>
      <vt:lpstr>Is it a tight upper bound?</vt:lpstr>
      <vt:lpstr>Conditions</vt:lpstr>
      <vt:lpstr>Asymptotic Notation – Omega</vt:lpstr>
      <vt:lpstr>Examples</vt:lpstr>
      <vt:lpstr>Examples</vt:lpstr>
      <vt:lpstr>Asymptotic Notation – Theta</vt:lpstr>
      <vt:lpstr>Visualization</vt:lpstr>
      <vt:lpstr>Example</vt:lpstr>
      <vt:lpstr>O (little oh) &amp; ω (little omega)</vt:lpstr>
      <vt:lpstr>Practice Problems</vt:lpstr>
      <vt:lpstr>Equation and inequality</vt:lpstr>
      <vt:lpstr>どっちの料理ショー: DOTCH??</vt:lpstr>
      <vt:lpstr>DOTCH…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</dc:title>
  <dc:creator>Hsin-Mu Tsai</dc:creator>
  <cp:lastModifiedBy>Hsin-Mu Tsai</cp:lastModifiedBy>
  <cp:revision>38</cp:revision>
  <dcterms:created xsi:type="dcterms:W3CDTF">2017-03-07T00:56:41Z</dcterms:created>
  <dcterms:modified xsi:type="dcterms:W3CDTF">2019-02-19T04:44:11Z</dcterms:modified>
</cp:coreProperties>
</file>