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2" r:id="rId6"/>
    <p:sldId id="291" r:id="rId7"/>
    <p:sldId id="264" r:id="rId8"/>
    <p:sldId id="265" r:id="rId9"/>
    <p:sldId id="266" r:id="rId10"/>
    <p:sldId id="294" r:id="rId11"/>
    <p:sldId id="295" r:id="rId12"/>
    <p:sldId id="263" r:id="rId13"/>
    <p:sldId id="312" r:id="rId14"/>
    <p:sldId id="267" r:id="rId15"/>
    <p:sldId id="292" r:id="rId16"/>
    <p:sldId id="299" r:id="rId17"/>
    <p:sldId id="313" r:id="rId18"/>
    <p:sldId id="300" r:id="rId19"/>
    <p:sldId id="302" r:id="rId20"/>
    <p:sldId id="301" r:id="rId21"/>
    <p:sldId id="314" r:id="rId22"/>
    <p:sldId id="298" r:id="rId23"/>
    <p:sldId id="268" r:id="rId24"/>
    <p:sldId id="315" r:id="rId25"/>
    <p:sldId id="269" r:id="rId26"/>
    <p:sldId id="273" r:id="rId27"/>
    <p:sldId id="308" r:id="rId28"/>
    <p:sldId id="309" r:id="rId29"/>
    <p:sldId id="310" r:id="rId30"/>
    <p:sldId id="311" r:id="rId31"/>
    <p:sldId id="316" r:id="rId32"/>
    <p:sldId id="280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0"/>
    <p:restoredTop sz="56869"/>
  </p:normalViewPr>
  <p:slideViewPr>
    <p:cSldViewPr>
      <p:cViewPr>
        <p:scale>
          <a:sx n="129" d="100"/>
          <a:sy n="129" d="100"/>
        </p:scale>
        <p:origin x="60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5-21T07:03:05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7317 8235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5F94D-A9D4-4370-86D9-6FCDB9474503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9C536-8311-4254-A091-6055C7B87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08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9C536-8311-4254-A091-6055C7B87C0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15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/binary-search/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9C536-8311-4254-A091-6055C7B87C0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45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9C536-8311-4254-A091-6055C7B87C0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801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9C536-8311-4254-A091-6055C7B87C0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00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Moving still takes O(n).</a:t>
            </a:r>
            <a:r>
              <a:rPr lang="en-US" baseline="0" dirty="0"/>
              <a:t> So no.</a:t>
            </a:r>
          </a:p>
          <a:p>
            <a:pPr marL="228600" indent="-228600">
              <a:buAutoNum type="arabicPeriod"/>
            </a:pPr>
            <a:r>
              <a:rPr lang="en-US" baseline="0" dirty="0"/>
              <a:t>Constant time for moving the items. But finding the location of the item still takes O(n). </a:t>
            </a:r>
            <a:r>
              <a:rPr lang="en-US" baseline="0" dirty="0">
                <a:sym typeface="Wingdings"/>
              </a:rPr>
              <a:t>So no.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9C536-8311-4254-A091-6055C7B87C0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567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答</a:t>
            </a:r>
            <a:r>
              <a:rPr lang="en-US" altLang="zh-TW" dirty="0"/>
              <a:t>: </a:t>
            </a:r>
            <a:r>
              <a:rPr lang="zh-TW" altLang="en-US" dirty="0"/>
              <a:t>每次</a:t>
            </a:r>
            <a:r>
              <a:rPr lang="en-US" altLang="zh-TW" dirty="0"/>
              <a:t>pivot</a:t>
            </a:r>
            <a:r>
              <a:rPr lang="zh-TW" altLang="en-US" dirty="0"/>
              <a:t>都是最大的</a:t>
            </a:r>
            <a:r>
              <a:rPr lang="en-US" altLang="zh-TW" dirty="0"/>
              <a:t>. (or </a:t>
            </a:r>
            <a:r>
              <a:rPr lang="zh-TW" altLang="en-US" dirty="0"/>
              <a:t>每次都是最小的</a:t>
            </a:r>
            <a:r>
              <a:rPr lang="en-US" altLang="zh-TW" dirty="0"/>
              <a:t>)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已經排好了</a:t>
            </a:r>
            <a:r>
              <a:rPr lang="en-US" altLang="zh-TW" dirty="0">
                <a:sym typeface="Wingdings" pitchFamily="2" charset="2"/>
              </a:rPr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9C536-8311-4254-A091-6055C7B87C0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57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9C536-8311-4254-A091-6055C7B87C0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73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7AED-AEA0-405F-9736-870931F79528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3CC2-4956-4789-8FAB-F9F2E5CCD829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24D4-6ADE-4E17-BF0C-5AFD0C324020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6FEF-E3E0-42BB-B79C-DD9035A0817E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A5D1-FA92-4446-8F25-4C7E4D4B8A79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5ACA-47A6-433B-AC13-3A0C2B3BD357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C6D-9C8C-4FE7-A5AB-03A9B2057B9F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DAF-317D-4F7E-A0F7-9C4FBA3E6B4A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7014-0CCD-4494-9423-08AF771B174A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28FA-C661-4A73-B6A3-35BED8AEC364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FE80-A6DC-4F5B-974E-E61CD6CD24F1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2F66ED-53B4-4B01-87C4-6838EB63DCA2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Sorting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Michael Tsai</a:t>
            </a:r>
          </a:p>
          <a:p>
            <a:r>
              <a:rPr lang="en-US" altLang="zh-TW" dirty="0"/>
              <a:t>2019/3/19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92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1900808"/>
          </a:xfrm>
        </p:spPr>
        <p:txBody>
          <a:bodyPr>
            <a:normAutofit fontScale="92500" lnSpcReduction="10000"/>
          </a:bodyPr>
          <a:lstStyle/>
          <a:p>
            <a:endParaRPr lang="en-US" altLang="zh-TW" dirty="0"/>
          </a:p>
          <a:p>
            <a:r>
              <a:rPr lang="en-US" altLang="zh-TW" dirty="0"/>
              <a:t>Select the smallest, move it to the first position.</a:t>
            </a:r>
          </a:p>
          <a:p>
            <a:r>
              <a:rPr lang="en-US" altLang="zh-TW" dirty="0"/>
              <a:t>Select the second smallest, move it to the second position.</a:t>
            </a:r>
          </a:p>
          <a:p>
            <a:r>
              <a:rPr lang="en-US" altLang="zh-TW" dirty="0"/>
              <a:t>….</a:t>
            </a:r>
          </a:p>
          <a:p>
            <a:r>
              <a:rPr lang="en-US" altLang="zh-TW" dirty="0"/>
              <a:t>The last item will automatically be placed at the last position.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621D-F1AA-4036-B83E-CFF83E3197B5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043608" y="37890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ㄅ</a:t>
            </a:r>
          </a:p>
        </p:txBody>
      </p:sp>
      <p:sp>
        <p:nvSpPr>
          <p:cNvPr id="7" name="矩形 6"/>
          <p:cNvSpPr/>
          <p:nvPr/>
        </p:nvSpPr>
        <p:spPr>
          <a:xfrm>
            <a:off x="1475656" y="37890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ㄆ</a:t>
            </a:r>
          </a:p>
        </p:txBody>
      </p:sp>
      <p:sp>
        <p:nvSpPr>
          <p:cNvPr id="8" name="矩形 7"/>
          <p:cNvSpPr/>
          <p:nvPr/>
        </p:nvSpPr>
        <p:spPr>
          <a:xfrm>
            <a:off x="1907704" y="37890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39752" y="37890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71800" y="37890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03848" y="37890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635896" y="37890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067944" y="37890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499992" y="37890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932040" y="37890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364088" y="37890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796136" y="37890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228184" y="37890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660232" y="37890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092280" y="37890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524328" y="37890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1043608" y="3645024"/>
            <a:ext cx="666074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796136" y="3789040"/>
            <a:ext cx="360040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39957" y="4509120"/>
            <a:ext cx="360040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475656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ㄆ</a:t>
            </a:r>
          </a:p>
        </p:txBody>
      </p:sp>
      <p:sp>
        <p:nvSpPr>
          <p:cNvPr id="33" name="矩形 32"/>
          <p:cNvSpPr/>
          <p:nvPr/>
        </p:nvSpPr>
        <p:spPr>
          <a:xfrm>
            <a:off x="1907704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2339752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771800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3203848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635896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067944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499992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932040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5364088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796136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ㄅ</a:t>
            </a:r>
          </a:p>
        </p:txBody>
      </p:sp>
      <p:sp>
        <p:nvSpPr>
          <p:cNvPr id="43" name="矩形 42"/>
          <p:cNvSpPr/>
          <p:nvPr/>
        </p:nvSpPr>
        <p:spPr>
          <a:xfrm>
            <a:off x="6228184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660232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092280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7524328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1475656" y="4437112"/>
            <a:ext cx="648072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067944" y="4509120"/>
            <a:ext cx="360040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050504" y="5229200"/>
            <a:ext cx="360040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918251" y="52292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2350299" y="52292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2782347" y="52292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3214395" y="52292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3646443" y="52292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4078491" y="52292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ㄆ</a:t>
            </a:r>
          </a:p>
        </p:txBody>
      </p:sp>
      <p:sp>
        <p:nvSpPr>
          <p:cNvPr id="58" name="矩形 57"/>
          <p:cNvSpPr/>
          <p:nvPr/>
        </p:nvSpPr>
        <p:spPr>
          <a:xfrm>
            <a:off x="4510539" y="52292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942587" y="52292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74635" y="52292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5806683" y="52292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ㄅ</a:t>
            </a:r>
          </a:p>
        </p:txBody>
      </p:sp>
      <p:sp>
        <p:nvSpPr>
          <p:cNvPr id="62" name="矩形 61"/>
          <p:cNvSpPr/>
          <p:nvPr/>
        </p:nvSpPr>
        <p:spPr>
          <a:xfrm>
            <a:off x="6238731" y="52292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670779" y="52292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102827" y="52292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7534875" y="52292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1918251" y="5157192"/>
            <a:ext cx="604867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220275"/>
            <a:ext cx="360040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296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Selection sort does not change the execution of the algorithm due to the current conditions.</a:t>
                </a:r>
              </a:p>
              <a:p>
                <a:r>
                  <a:rPr lang="en-US" altLang="zh-TW" dirty="0"/>
                  <a:t>Always going through the entire array in each iteration.</a:t>
                </a:r>
              </a:p>
              <a:p>
                <a:r>
                  <a:rPr lang="en-US" altLang="zh-TW" dirty="0"/>
                  <a:t>Therefore, its best-case, worst-case, average-case running time are all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r>
                  <a:rPr lang="en-US" altLang="zh-TW" b="1" dirty="0"/>
                  <a:t>Not adaptive!</a:t>
                </a:r>
              </a:p>
              <a:p>
                <a:r>
                  <a:rPr lang="en-US" altLang="zh-TW" b="1" dirty="0"/>
                  <a:t>In-place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4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Sort: Revisit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each iteration, add one item to </a:t>
            </a:r>
            <a:r>
              <a:rPr lang="en-US" altLang="zh-TW" b="1" dirty="0"/>
              <a:t>a sorted list of </a:t>
            </a:r>
            <a:r>
              <a:rPr lang="en-US" altLang="zh-TW" b="1" i="1" dirty="0" err="1"/>
              <a:t>i</a:t>
            </a:r>
            <a:r>
              <a:rPr lang="en-US" altLang="zh-TW" b="1" dirty="0"/>
              <a:t> item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Turning it into </a:t>
            </a:r>
            <a:r>
              <a:rPr lang="en-US" altLang="zh-TW" b="1" dirty="0"/>
              <a:t>a sorted list of </a:t>
            </a:r>
            <a:r>
              <a:rPr lang="en-US" altLang="zh-TW" b="1" i="1" dirty="0"/>
              <a:t>(i+1)</a:t>
            </a:r>
            <a:r>
              <a:rPr lang="en-US" altLang="zh-TW" b="1" dirty="0"/>
              <a:t> item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60581"/>
              </p:ext>
            </p:extLst>
          </p:nvPr>
        </p:nvGraphicFramePr>
        <p:xfrm>
          <a:off x="1043608" y="2780928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32663"/>
              </p:ext>
            </p:extLst>
          </p:nvPr>
        </p:nvGraphicFramePr>
        <p:xfrm>
          <a:off x="1043608" y="3429000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向下箭號 7"/>
          <p:cNvSpPr/>
          <p:nvPr/>
        </p:nvSpPr>
        <p:spPr>
          <a:xfrm>
            <a:off x="2195736" y="242088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3131840" y="314096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86659"/>
              </p:ext>
            </p:extLst>
          </p:nvPr>
        </p:nvGraphicFramePr>
        <p:xfrm>
          <a:off x="1043608" y="4005064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向下箭號 11"/>
          <p:cNvSpPr/>
          <p:nvPr/>
        </p:nvSpPr>
        <p:spPr>
          <a:xfrm>
            <a:off x="4211960" y="3789040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28411"/>
              </p:ext>
            </p:extLst>
          </p:nvPr>
        </p:nvGraphicFramePr>
        <p:xfrm>
          <a:off x="1043608" y="4437112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向下箭號 18"/>
          <p:cNvSpPr/>
          <p:nvPr/>
        </p:nvSpPr>
        <p:spPr>
          <a:xfrm>
            <a:off x="5220072" y="47611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108321"/>
              </p:ext>
            </p:extLst>
          </p:nvPr>
        </p:nvGraphicFramePr>
        <p:xfrm>
          <a:off x="971600" y="5121188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45371"/>
              </p:ext>
            </p:extLst>
          </p:nvPr>
        </p:nvGraphicFramePr>
        <p:xfrm>
          <a:off x="971600" y="5517232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62559"/>
              </p:ext>
            </p:extLst>
          </p:nvPr>
        </p:nvGraphicFramePr>
        <p:xfrm>
          <a:off x="996280" y="6093296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向下箭號 23"/>
          <p:cNvSpPr/>
          <p:nvPr/>
        </p:nvSpPr>
        <p:spPr>
          <a:xfrm>
            <a:off x="6180856" y="587727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52029"/>
              </p:ext>
            </p:extLst>
          </p:nvPr>
        </p:nvGraphicFramePr>
        <p:xfrm>
          <a:off x="996280" y="6487160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圓角矩形 25"/>
          <p:cNvSpPr/>
          <p:nvPr/>
        </p:nvSpPr>
        <p:spPr>
          <a:xfrm>
            <a:off x="899592" y="2780928"/>
            <a:ext cx="1152128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899592" y="3418831"/>
            <a:ext cx="2160240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899592" y="3987194"/>
            <a:ext cx="3168352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9592" y="4412839"/>
            <a:ext cx="4176464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71600" y="5123136"/>
            <a:ext cx="4032448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970302" y="5524082"/>
            <a:ext cx="5113866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968869" y="6093296"/>
            <a:ext cx="5113866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952750" y="6490902"/>
            <a:ext cx="6139530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1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9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0768"/>
            <a:ext cx="6114676" cy="489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Q: How much time is needed?</a:t>
                </a:r>
              </a:p>
              <a:p>
                <a:r>
                  <a:rPr lang="en-US" altLang="zh-TW" dirty="0"/>
                  <a:t>A: In the worst case, the item needs to be placed at the beginning for each and every iteration.</a:t>
                </a:r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(Spending time linear to the size of sorted part)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Average-case complexity: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. (Why?)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Possible variation: (do those improve the time complexity?)</a:t>
                </a:r>
              </a:p>
              <a:p>
                <a:r>
                  <a:rPr lang="en-US" altLang="zh-TW" dirty="0"/>
                  <a:t>1. Use binary search to look for the location to insert.</a:t>
                </a:r>
              </a:p>
              <a:p>
                <a:r>
                  <a:rPr lang="en-US" altLang="zh-TW" dirty="0"/>
                  <a:t>2. Use linked list to store the items. Then moving (and inserting) takes only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altLang="zh-TW" dirty="0"/>
                  <a:t>!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49" t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63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What’s good about insertion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Simple (small constant in time complexity representation)</a:t>
                </a:r>
              </a:p>
              <a:p>
                <a:pPr lvl="1"/>
                <a:r>
                  <a:rPr lang="en-US" altLang="zh-TW" dirty="0"/>
                  <a:t>Good choice when sorting a small list</a:t>
                </a:r>
              </a:p>
              <a:p>
                <a:r>
                  <a:rPr lang="en-US" altLang="zh-TW" dirty="0"/>
                  <a:t>Stable</a:t>
                </a:r>
              </a:p>
              <a:p>
                <a:r>
                  <a:rPr lang="en-US" altLang="zh-TW" dirty="0"/>
                  <a:t>In-place</a:t>
                </a:r>
              </a:p>
              <a:p>
                <a:r>
                  <a:rPr lang="en-US" altLang="zh-TW" dirty="0"/>
                  <a:t>Adaptive</a:t>
                </a:r>
              </a:p>
              <a:p>
                <a:pPr lvl="1"/>
                <a:r>
                  <a:rPr lang="en-US" altLang="zh-TW" dirty="0"/>
                  <a:t>Example: In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1,2,5,3,4</m:t>
                        </m:r>
                      </m:e>
                    </m:d>
                  </m:oMath>
                </a14:m>
                <a:r>
                  <a:rPr lang="en-US" altLang="zh-TW" dirty="0"/>
                  <a:t>, only two inversions &lt;5,3&gt;, &lt;5,4&gt;.</a:t>
                </a:r>
              </a:p>
              <a:p>
                <a:pPr lvl="1"/>
                <a:r>
                  <a:rPr lang="en-US" altLang="zh-TW" dirty="0"/>
                  <a:t>The running time for insertion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sort: O(</a:t>
                </a:r>
                <a:r>
                  <a:rPr lang="en-US" altLang="zh-TW" dirty="0" err="1"/>
                  <a:t>n+d</a:t>
                </a:r>
                <a:r>
                  <a:rPr lang="en-US" altLang="zh-TW" dirty="0"/>
                  <a:t>), d is the number of inversions Best case: O(n) (No inversion, </a:t>
                </a:r>
                <a:r>
                  <a:rPr lang="en-US" altLang="zh-TW" b="1" dirty="0"/>
                  <a:t>sorted</a:t>
                </a:r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Online: </a:t>
                </a:r>
                <a:br>
                  <a:rPr lang="en-US" altLang="zh-TW" dirty="0"/>
                </a:br>
                <a:r>
                  <a:rPr lang="en-US" altLang="zh-TW" dirty="0"/>
                  <a:t>No need to know all the numbers to be sorted. Possible to sort and take input at the same time.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04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Use </a:t>
            </a:r>
            <a:r>
              <a:rPr lang="en-US" altLang="zh-TW" b="1" dirty="0"/>
              <a:t>Divide-and-Conquer</a:t>
            </a:r>
            <a:r>
              <a:rPr lang="en-US" altLang="zh-TW" dirty="0"/>
              <a:t> strategy</a:t>
            </a:r>
          </a:p>
          <a:p>
            <a:r>
              <a:rPr lang="en-US" altLang="zh-TW" dirty="0"/>
              <a:t>Divide-and-Conquer:</a:t>
            </a:r>
          </a:p>
          <a:p>
            <a:pPr lvl="1"/>
            <a:r>
              <a:rPr lang="en-US" altLang="zh-TW" dirty="0"/>
              <a:t>Divide: Split the big problem into small problems</a:t>
            </a:r>
          </a:p>
          <a:p>
            <a:pPr lvl="1"/>
            <a:r>
              <a:rPr lang="en-US" altLang="zh-TW" dirty="0"/>
              <a:t>Conquer: Solve the small problems</a:t>
            </a:r>
          </a:p>
          <a:p>
            <a:pPr lvl="1"/>
            <a:r>
              <a:rPr lang="en-US" altLang="zh-TW" dirty="0"/>
              <a:t>Combine: Combine the solutions to the small problems into the solution of the big problems.</a:t>
            </a:r>
          </a:p>
          <a:p>
            <a:endParaRPr lang="en-US" altLang="zh-TW" dirty="0"/>
          </a:p>
          <a:p>
            <a:r>
              <a:rPr lang="en-US" altLang="zh-TW" dirty="0"/>
              <a:t>Merge sort:</a:t>
            </a:r>
          </a:p>
          <a:p>
            <a:pPr lvl="1"/>
            <a:r>
              <a:rPr lang="en-US" altLang="zh-TW" dirty="0"/>
              <a:t>Divide: Split the </a:t>
            </a:r>
            <a:r>
              <a:rPr lang="en-US" altLang="zh-TW" i="1" dirty="0"/>
              <a:t>n </a:t>
            </a:r>
            <a:r>
              <a:rPr lang="en-US" altLang="zh-TW" dirty="0"/>
              <a:t>numbers into two sub-sequences of </a:t>
            </a:r>
            <a:r>
              <a:rPr lang="en-US" altLang="zh-TW" i="1" dirty="0"/>
              <a:t>n/2 </a:t>
            </a:r>
            <a:r>
              <a:rPr lang="en-US" altLang="zh-TW" dirty="0"/>
              <a:t>numbers</a:t>
            </a:r>
          </a:p>
          <a:p>
            <a:pPr lvl="1"/>
            <a:r>
              <a:rPr lang="en-US" altLang="zh-TW" dirty="0"/>
              <a:t>Conquer: Sort the two sub-sequences (use recursive calls to delegate to the clones)</a:t>
            </a:r>
          </a:p>
          <a:p>
            <a:pPr lvl="1"/>
            <a:r>
              <a:rPr lang="en-US" altLang="zh-TW" dirty="0"/>
              <a:t>Combine: Combine the two </a:t>
            </a:r>
            <a:r>
              <a:rPr lang="en-US" altLang="zh-TW" b="1" dirty="0"/>
              <a:t>sorted sub-sequences</a:t>
            </a:r>
            <a:r>
              <a:rPr lang="en-US" altLang="zh-TW" dirty="0"/>
              <a:t> into the one </a:t>
            </a:r>
            <a:r>
              <a:rPr lang="en-US" altLang="zh-TW" b="1" dirty="0"/>
              <a:t>sorted </a:t>
            </a:r>
            <a:r>
              <a:rPr lang="en-US" altLang="zh-TW" dirty="0"/>
              <a:t>sequence</a:t>
            </a: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9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4401388" cy="2304256"/>
          </a:xfrm>
          <a:prstGeom prst="rect">
            <a:avLst/>
          </a:prstGeom>
        </p:spPr>
      </p:pic>
      <p:sp>
        <p:nvSpPr>
          <p:cNvPr id="6" name="文字方塊 4"/>
          <p:cNvSpPr txBox="1"/>
          <p:nvPr/>
        </p:nvSpPr>
        <p:spPr>
          <a:xfrm>
            <a:off x="5652120" y="2673382"/>
            <a:ext cx="1152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Divide</a:t>
            </a:r>
            <a:endParaRPr lang="zh-TW" altLang="en-US" sz="2400" dirty="0"/>
          </a:p>
        </p:txBody>
      </p:sp>
      <p:sp>
        <p:nvSpPr>
          <p:cNvPr id="7" name="文字方塊 5"/>
          <p:cNvSpPr txBox="1"/>
          <p:nvPr/>
        </p:nvSpPr>
        <p:spPr>
          <a:xfrm>
            <a:off x="5940152" y="3275987"/>
            <a:ext cx="19442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Conquer x2</a:t>
            </a:r>
            <a:endParaRPr lang="zh-TW" altLang="en-US" sz="2400" dirty="0"/>
          </a:p>
        </p:txBody>
      </p:sp>
      <p:sp>
        <p:nvSpPr>
          <p:cNvPr id="8" name="文字方塊 6"/>
          <p:cNvSpPr txBox="1"/>
          <p:nvPr/>
        </p:nvSpPr>
        <p:spPr>
          <a:xfrm>
            <a:off x="5652120" y="3890052"/>
            <a:ext cx="14401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Combine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505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346275"/>
            <a:ext cx="84352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sz="1800" dirty="0" err="1"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altLang="zh-TW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 temp, </a:t>
            </a:r>
            <a:r>
              <a:rPr lang="en-US" altLang="zh-TW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 left, </a:t>
            </a:r>
            <a:r>
              <a:rPr lang="en-US" altLang="zh-TW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 right) {</a:t>
            </a:r>
          </a:p>
          <a:p>
            <a:pPr marL="0" indent="0">
              <a:buNone/>
            </a:pP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marL="0" indent="0">
              <a:buNone/>
            </a:pP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	if (right &gt; left) {</a:t>
            </a:r>
          </a:p>
          <a:p>
            <a:pPr marL="0" indent="0">
              <a:buNone/>
            </a:pP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		mid=(</a:t>
            </a:r>
            <a:r>
              <a:rPr lang="en-US" altLang="zh-TW" sz="1800" dirty="0" err="1">
                <a:latin typeface="Courier New" pitchFamily="49" charset="0"/>
                <a:cs typeface="Courier New" pitchFamily="49" charset="0"/>
              </a:rPr>
              <a:t>right+left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 marL="0" indent="0">
              <a:buNone/>
            </a:pP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1800" dirty="0" err="1"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800" dirty="0" err="1">
                <a:latin typeface="Courier New" pitchFamily="49" charset="0"/>
                <a:cs typeface="Courier New" pitchFamily="49" charset="0"/>
              </a:rPr>
              <a:t>A,temp,left,mid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1800" dirty="0" err="1"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(A,temp,mid+1,right);</a:t>
            </a:r>
          </a:p>
          <a:p>
            <a:pPr marL="0" indent="0">
              <a:buNone/>
            </a:pP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		Merge(A,temp,left,mid+1,right);</a:t>
            </a:r>
          </a:p>
          <a:p>
            <a:pPr marL="0" indent="0">
              <a:buNone/>
            </a:pP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altLang="zh-TW" sz="180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804248" y="3279774"/>
            <a:ext cx="1152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Divide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92280" y="3882379"/>
            <a:ext cx="14401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Conquer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04248" y="4496444"/>
            <a:ext cx="14401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Combine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筆跡 7"/>
              <p14:cNvContentPartPr/>
              <p14:nvPr/>
            </p14:nvContentPartPr>
            <p14:xfrm>
              <a:off x="2634120" y="2964600"/>
              <a:ext cx="360" cy="360"/>
            </p14:xfrm>
          </p:contentPart>
        </mc:Choice>
        <mc:Fallback xmlns="">
          <p:pic>
            <p:nvPicPr>
              <p:cNvPr id="8" name="筆跡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4760" y="295524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字方塊 4"/>
          <p:cNvSpPr txBox="1"/>
          <p:nvPr/>
        </p:nvSpPr>
        <p:spPr>
          <a:xfrm>
            <a:off x="3718925" y="460841"/>
            <a:ext cx="542507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A[]: the array to be sorted</a:t>
            </a:r>
            <a:br>
              <a:rPr lang="en-US" altLang="zh-TW" sz="2000" dirty="0"/>
            </a:br>
            <a:r>
              <a:rPr lang="en-US" altLang="zh-TW" sz="2000" dirty="0"/>
              <a:t>temp: temporarily storage</a:t>
            </a:r>
          </a:p>
          <a:p>
            <a:r>
              <a:rPr lang="en-US" altLang="zh-TW" sz="2000" dirty="0" err="1"/>
              <a:t>left,right</a:t>
            </a:r>
            <a:r>
              <a:rPr lang="en-US" altLang="zh-TW" sz="2000" dirty="0"/>
              <a:t>: the left &amp; right indices of the range to be sorted.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89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419" y="422176"/>
            <a:ext cx="8229600" cy="990600"/>
          </a:xfrm>
        </p:spPr>
        <p:txBody>
          <a:bodyPr/>
          <a:lstStyle/>
          <a:p>
            <a:r>
              <a:rPr lang="en-US" altLang="zh-TW" dirty="0"/>
              <a:t>Merge Sort: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61140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14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Definition:</a:t>
                </a:r>
              </a:p>
              <a:p>
                <a:r>
                  <a:rPr lang="en-US" altLang="zh-TW" dirty="0"/>
                  <a:t>Input: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a sequence of 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 numbers</a:t>
                </a:r>
              </a:p>
              <a:p>
                <a:r>
                  <a:rPr lang="en-US" altLang="zh-TW" b="0" dirty="0"/>
                  <a:t>Output: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b="0" dirty="0"/>
                  <a:t> is a permutation (reordering) of the original sequence,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/>
                      </a:rPr>
                      <m:t>≤…≤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TW" b="0" dirty="0"/>
              </a:p>
              <a:p>
                <a:endParaRPr lang="en-US" altLang="zh-TW" b="0" dirty="0"/>
              </a:p>
              <a:p>
                <a:r>
                  <a:rPr lang="en-US" altLang="zh-TW" b="0" dirty="0"/>
                  <a:t>In reality,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/>
                  <a:t> is the key of a record (of multiple fields) </a:t>
                </a:r>
                <a:br>
                  <a:rPr lang="en-US" altLang="zh-TW" b="0" dirty="0"/>
                </a:br>
                <a:r>
                  <a:rPr lang="en-US" altLang="zh-TW" b="0" dirty="0"/>
                  <a:t>(e.g., student ID)</a:t>
                </a:r>
              </a:p>
              <a:p>
                <a:r>
                  <a:rPr lang="en-US" altLang="zh-TW" dirty="0"/>
                  <a:t>In a record, the data fields other than the key is called </a:t>
                </a:r>
                <a:r>
                  <a:rPr lang="en-US" altLang="zh-TW" b="1" dirty="0"/>
                  <a:t>satellite data</a:t>
                </a:r>
              </a:p>
              <a:p>
                <a:r>
                  <a:rPr lang="en-US" altLang="zh-TW" b="0" dirty="0"/>
                  <a:t>If satellite data is large in size, we will only sort the pointers pointing to the records. (avoiding moving the data)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5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to combine (merge)?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932429"/>
              </p:ext>
            </p:extLst>
          </p:nvPr>
        </p:nvGraphicFramePr>
        <p:xfrm>
          <a:off x="1028378" y="2537530"/>
          <a:ext cx="338437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4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350962"/>
              </p:ext>
            </p:extLst>
          </p:nvPr>
        </p:nvGraphicFramePr>
        <p:xfrm>
          <a:off x="4844802" y="2537530"/>
          <a:ext cx="338437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4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81841"/>
              </p:ext>
            </p:extLst>
          </p:nvPr>
        </p:nvGraphicFramePr>
        <p:xfrm>
          <a:off x="1763688" y="3429635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1388418" y="2177490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276850" y="2177515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763688" y="3501643"/>
            <a:ext cx="720080" cy="2160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617912" y="3501643"/>
            <a:ext cx="720080" cy="2160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275856" y="3501643"/>
            <a:ext cx="720080" cy="2160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052714" y="3519366"/>
            <a:ext cx="720080" cy="2160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60032" y="3519366"/>
            <a:ext cx="720080" cy="2160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580112" y="3516898"/>
            <a:ext cx="720080" cy="2160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386661" y="3512520"/>
            <a:ext cx="720080" cy="2160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106741" y="3501643"/>
            <a:ext cx="720080" cy="2160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272295" y="18314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123316" y="17991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內容版面配置區 2"/>
              <p:cNvSpPr txBox="1">
                <a:spLocks/>
              </p:cNvSpPr>
              <p:nvPr/>
            </p:nvSpPr>
            <p:spPr>
              <a:xfrm>
                <a:off x="457200" y="4293096"/>
                <a:ext cx="8229600" cy="2183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TW" dirty="0"/>
              </a:p>
              <a:p>
                <a:r>
                  <a:rPr lang="en-US" altLang="zh-TW" dirty="0">
                    <a:sym typeface="Wingdings" pitchFamily="2" charset="2"/>
                  </a:rPr>
                  <a:t>Running time: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charset="0"/>
                                <a:sym typeface="Wingdings" pitchFamily="2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charset="0"/>
                                <a:sym typeface="Wingdings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 smtClean="0">
                            <a:latin typeface="Cambria Math"/>
                            <a:sym typeface="Wingdings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charset="0"/>
                                <a:sym typeface="Wingdings" pitchFamily="2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charset="0"/>
                                <a:sym typeface="Wingdings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charset="0"/>
                        <a:sym typeface="Wingdings" pitchFamily="2" charset="2"/>
                      </a:rPr>
                      <m:t>=</m:t>
                    </m:r>
                    <m:r>
                      <a:rPr lang="en-US" altLang="zh-TW" b="0" i="1" smtClean="0">
                        <a:latin typeface="Cambria Math" charset="0"/>
                        <a:sym typeface="Wingdings" pitchFamily="2" charset="2"/>
                      </a:rPr>
                      <m:t>𝑂</m:t>
                    </m:r>
                    <m:r>
                      <a:rPr lang="en-US" altLang="zh-TW" b="0" i="1" smtClean="0">
                        <a:latin typeface="Cambria Math" charset="0"/>
                        <a:sym typeface="Wingdings" pitchFamily="2" charset="2"/>
                      </a:rPr>
                      <m:t>(</m:t>
                    </m:r>
                    <m:r>
                      <a:rPr lang="en-US" altLang="zh-TW" b="0" i="1" smtClean="0">
                        <a:latin typeface="Cambria Math" charset="0"/>
                        <a:sym typeface="Wingdings" pitchFamily="2" charset="2"/>
                      </a:rPr>
                      <m:t>𝑛</m:t>
                    </m:r>
                    <m:r>
                      <a:rPr lang="en-US" altLang="zh-TW" b="0" i="1" smtClean="0">
                        <a:latin typeface="Cambria Math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  <a:sym typeface="Wingdings" pitchFamily="2" charset="2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  <a:sym typeface="Wingdings" pitchFamily="2" charset="2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are the lengths of the two sub-sequences.</a:t>
                </a:r>
              </a:p>
              <a:p>
                <a:r>
                  <a:rPr lang="en-US" altLang="zh-TW" dirty="0"/>
                  <a:t>A temporary storage of size O(n) is needed during the merge process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93096"/>
                <a:ext cx="8229600" cy="2183904"/>
              </a:xfrm>
              <a:prstGeom prst="rect">
                <a:avLst/>
              </a:prstGeom>
              <a:blipFill rotWithShape="0">
                <a:blip r:embed="rId2"/>
                <a:stretch>
                  <a:fillRect l="-667" b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179512" y="3240323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 array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79512" y="1421784"/>
            <a:ext cx="199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Temporary storage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4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07257 -0.002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06857 -0.0053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0.06215 -0.0004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6458 -0.0025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16 -0.00046 L 0.14879 0.0009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6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59 -0.00255 L 0.15122 -0.0011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6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57 -0.00255 L 0.17483 -0.0011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58 -0.00532 L 0.17084 -0.00393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1" grpId="1"/>
      <p:bldP spid="22" grpId="0"/>
      <p:bldP spid="2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07232"/>
            <a:ext cx="5472608" cy="50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Every item to be sorted is processed once per “pass”</a:t>
                </a:r>
                <a:r>
                  <a:rPr lang="en-US" altLang="zh-TW" dirty="0">
                    <a:sym typeface="Wingdings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How many passes is needed?</a:t>
                </a:r>
              </a:p>
              <a:p>
                <a:r>
                  <a:rPr lang="en-US" altLang="zh-TW" dirty="0"/>
                  <a:t>The length of the sub-sequence </a:t>
                </a:r>
                <a:r>
                  <a:rPr lang="en-US" altLang="zh-TW" b="1" dirty="0"/>
                  <a:t>doubles</a:t>
                </a:r>
                <a:r>
                  <a:rPr lang="en-US" altLang="zh-TW" dirty="0"/>
                  <a:t> every pass, and finally it becomes the large sequence of 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 numbers</a:t>
                </a:r>
              </a:p>
              <a:p>
                <a:r>
                  <a:rPr lang="en-US" altLang="zh-TW" dirty="0"/>
                  <a:t>Therefore,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/>
                  <a:t>passes.</a:t>
                </a:r>
              </a:p>
              <a:p>
                <a:r>
                  <a:rPr lang="en-US" altLang="zh-TW" b="0" dirty="0"/>
                  <a:t>Total running time: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Worst-case, best-case, average-case: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:r>
                  <a:rPr lang="en-US" altLang="zh-TW" dirty="0"/>
                  <a:t>(</a:t>
                </a:r>
                <a:r>
                  <a:rPr lang="en-US" altLang="zh-TW" b="1" dirty="0"/>
                  <a:t>Not adaptive</a:t>
                </a:r>
                <a:r>
                  <a:rPr lang="en-US" altLang="zh-TW" dirty="0"/>
                  <a:t>)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Not in-place: need additional storage for sorted sub-sequences</a:t>
                </a:r>
              </a:p>
              <a:p>
                <a:r>
                  <a:rPr lang="en-US" altLang="zh-TW" dirty="0"/>
                  <a:t>Additional space: O(n)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3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77739"/>
            <a:ext cx="8229600" cy="863099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40838"/>
            <a:ext cx="8229600" cy="1581494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Find a pivot(</a:t>
            </a:r>
            <a:r>
              <a:rPr lang="zh-TW" altLang="en-US" dirty="0"/>
              <a:t>支點</a:t>
            </a:r>
            <a:r>
              <a:rPr lang="en-US" altLang="zh-TW" dirty="0"/>
              <a:t>), manipulate the locations of the items so that:</a:t>
            </a:r>
          </a:p>
          <a:p>
            <a:pPr lvl="1"/>
            <a:r>
              <a:rPr lang="en-US" altLang="zh-TW" dirty="0"/>
              <a:t>(1) all items to its left is smaller or equal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b="1" dirty="0"/>
              <a:t>unsorted</a:t>
            </a:r>
            <a:r>
              <a:rPr lang="en-US" altLang="zh-TW" dirty="0"/>
              <a:t>),</a:t>
            </a:r>
          </a:p>
          <a:p>
            <a:pPr lvl="1"/>
            <a:r>
              <a:rPr lang="en-US" altLang="zh-TW" dirty="0"/>
              <a:t>(2) all items to its right is larger</a:t>
            </a:r>
          </a:p>
          <a:p>
            <a:r>
              <a:rPr lang="en-US" altLang="zh-TW" dirty="0"/>
              <a:t>Recursively call itself to sort the left and right sub-sequences.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09258"/>
              </p:ext>
            </p:extLst>
          </p:nvPr>
        </p:nvGraphicFramePr>
        <p:xfrm>
          <a:off x="827584" y="3068960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向下箭號 5"/>
          <p:cNvSpPr/>
          <p:nvPr/>
        </p:nvSpPr>
        <p:spPr>
          <a:xfrm>
            <a:off x="971600" y="2780928"/>
            <a:ext cx="288032" cy="2880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37853"/>
              </p:ext>
            </p:extLst>
          </p:nvPr>
        </p:nvGraphicFramePr>
        <p:xfrm>
          <a:off x="827584" y="3933056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1619672" y="36450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2267744" y="36450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6516216" y="3653408"/>
            <a:ext cx="144016" cy="2880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00185"/>
              </p:ext>
            </p:extLst>
          </p:nvPr>
        </p:nvGraphicFramePr>
        <p:xfrm>
          <a:off x="827584" y="4725144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向下箭號 15"/>
          <p:cNvSpPr/>
          <p:nvPr/>
        </p:nvSpPr>
        <p:spPr>
          <a:xfrm>
            <a:off x="2843808" y="4437112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3491880" y="4445496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940152" y="4442210"/>
            <a:ext cx="144016" cy="2880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220072" y="4450594"/>
            <a:ext cx="144016" cy="2880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73992"/>
              </p:ext>
            </p:extLst>
          </p:nvPr>
        </p:nvGraphicFramePr>
        <p:xfrm>
          <a:off x="827584" y="5445224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向下箭號 20"/>
          <p:cNvSpPr/>
          <p:nvPr/>
        </p:nvSpPr>
        <p:spPr>
          <a:xfrm>
            <a:off x="3995936" y="5157192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4644008" y="5157192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4716016" y="5148808"/>
            <a:ext cx="144016" cy="2880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>
            <a:off x="3995936" y="5157192"/>
            <a:ext cx="144016" cy="2880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44896"/>
              </p:ext>
            </p:extLst>
          </p:nvPr>
        </p:nvGraphicFramePr>
        <p:xfrm>
          <a:off x="827584" y="6021288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圓角矩形 25"/>
          <p:cNvSpPr/>
          <p:nvPr/>
        </p:nvSpPr>
        <p:spPr>
          <a:xfrm>
            <a:off x="755576" y="5949280"/>
            <a:ext cx="3096344" cy="50405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4463988" y="5949280"/>
            <a:ext cx="2412268" cy="50405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5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2" grpId="0" animBg="1"/>
      <p:bldP spid="14" grpId="0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6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2" y="1709928"/>
            <a:ext cx="4170528" cy="1952675"/>
          </a:xfrm>
          <a:prstGeom prst="rect">
            <a:avLst/>
          </a:prstGeom>
        </p:spPr>
      </p:pic>
      <p:sp>
        <p:nvSpPr>
          <p:cNvPr id="6" name="文字方塊 4"/>
          <p:cNvSpPr txBox="1"/>
          <p:nvPr/>
        </p:nvSpPr>
        <p:spPr>
          <a:xfrm>
            <a:off x="4333258" y="2464673"/>
            <a:ext cx="1152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Divide</a:t>
            </a:r>
            <a:endParaRPr lang="zh-TW" altLang="en-US" sz="2400" dirty="0"/>
          </a:p>
        </p:txBody>
      </p:sp>
      <p:sp>
        <p:nvSpPr>
          <p:cNvPr id="7" name="文字方塊 5"/>
          <p:cNvSpPr txBox="1"/>
          <p:nvPr/>
        </p:nvSpPr>
        <p:spPr>
          <a:xfrm>
            <a:off x="5426766" y="2979903"/>
            <a:ext cx="21932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Conquer x2</a:t>
            </a:r>
            <a:endParaRPr lang="zh-TW" altLang="en-US" sz="2400" dirty="0"/>
          </a:p>
        </p:txBody>
      </p:sp>
      <p:sp>
        <p:nvSpPr>
          <p:cNvPr id="8" name="文字方塊 6"/>
          <p:cNvSpPr txBox="1"/>
          <p:nvPr/>
        </p:nvSpPr>
        <p:spPr>
          <a:xfrm>
            <a:off x="5485386" y="4151408"/>
            <a:ext cx="18765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 Combine!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85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25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03212"/>
              </p:ext>
            </p:extLst>
          </p:nvPr>
        </p:nvGraphicFramePr>
        <p:xfrm>
          <a:off x="1115616" y="1556792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04497"/>
              </p:ext>
            </p:extLst>
          </p:nvPr>
        </p:nvGraphicFramePr>
        <p:xfrm>
          <a:off x="1091952" y="2204864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15698"/>
              </p:ext>
            </p:extLst>
          </p:nvPr>
        </p:nvGraphicFramePr>
        <p:xfrm>
          <a:off x="1091952" y="2708920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1043608" y="1484784"/>
            <a:ext cx="3096344" cy="50405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077279" y="2123795"/>
            <a:ext cx="999728" cy="50405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987824" y="2127053"/>
            <a:ext cx="999728" cy="50405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71425"/>
              </p:ext>
            </p:extLst>
          </p:nvPr>
        </p:nvGraphicFramePr>
        <p:xfrm>
          <a:off x="1091952" y="3140968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圓角矩形 11"/>
          <p:cNvSpPr/>
          <p:nvPr/>
        </p:nvSpPr>
        <p:spPr>
          <a:xfrm>
            <a:off x="2987824" y="2631109"/>
            <a:ext cx="999728" cy="50405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099"/>
              </p:ext>
            </p:extLst>
          </p:nvPr>
        </p:nvGraphicFramePr>
        <p:xfrm>
          <a:off x="1091952" y="3573016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4716016" y="3501008"/>
            <a:ext cx="2448272" cy="50405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83336"/>
              </p:ext>
            </p:extLst>
          </p:nvPr>
        </p:nvGraphicFramePr>
        <p:xfrm>
          <a:off x="1093630" y="4149080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圓角矩形 16"/>
          <p:cNvSpPr/>
          <p:nvPr/>
        </p:nvSpPr>
        <p:spPr>
          <a:xfrm>
            <a:off x="4788024" y="4077072"/>
            <a:ext cx="999728" cy="50405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6588224" y="4077072"/>
            <a:ext cx="499864" cy="50405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94244"/>
              </p:ext>
            </p:extLst>
          </p:nvPr>
        </p:nvGraphicFramePr>
        <p:xfrm>
          <a:off x="1091952" y="4607673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圓角矩形 20"/>
          <p:cNvSpPr/>
          <p:nvPr/>
        </p:nvSpPr>
        <p:spPr>
          <a:xfrm>
            <a:off x="6591889" y="4581128"/>
            <a:ext cx="499864" cy="50405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60799"/>
              </p:ext>
            </p:extLst>
          </p:nvPr>
        </p:nvGraphicFramePr>
        <p:xfrm>
          <a:off x="1091952" y="5085184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5" grpId="0" animBg="1"/>
      <p:bldP spid="17" grpId="0" animBg="1"/>
      <p:bldP spid="18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Quick Sort: Worst &amp; Best case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But worst case running time is still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/>
              </a:p>
              <a:p>
                <a:r>
                  <a:rPr lang="en-US" altLang="zh-TW" b="0" dirty="0"/>
                  <a:t>Q: Give an example which produces worst-case running time for the quick sort algorithm.</a:t>
                </a:r>
              </a:p>
              <a:p>
                <a:r>
                  <a:rPr lang="en-US" altLang="zh-TW" dirty="0"/>
                  <a:t>In this case: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 smtClean="0">
                        <a:latin typeface="Cambria Math"/>
                      </a:rPr>
                      <m:t>O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Best case?</a:t>
                </a:r>
              </a:p>
              <a:p>
                <a:r>
                  <a:rPr lang="en-US" altLang="zh-TW" dirty="0"/>
                  <a:t>Pivot can split the sequence into two sub-sequences of equal size.</a:t>
                </a:r>
              </a:p>
              <a:p>
                <a:r>
                  <a:rPr lang="en-US" altLang="zh-TW" dirty="0"/>
                  <a:t>Therefore, T(n)=2T(n/2)+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T(n)=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O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86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Randomized Quick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Avoid worst case to happen frequently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Randomly select a pivot (not always the leftmost key)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Reduce the probability of the worst case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dirty="0"/>
                  <a:t>However, worst case running time is still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2332"/>
              </p:ext>
            </p:extLst>
          </p:nvPr>
        </p:nvGraphicFramePr>
        <p:xfrm>
          <a:off x="1115616" y="5373216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向下箭號 5"/>
          <p:cNvSpPr/>
          <p:nvPr/>
        </p:nvSpPr>
        <p:spPr>
          <a:xfrm>
            <a:off x="3612307" y="4973388"/>
            <a:ext cx="288032" cy="2880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88246" y="456759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Randomly select a pivot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403648" y="5819328"/>
            <a:ext cx="2352675" cy="0"/>
          </a:xfrm>
          <a:prstGeom prst="straightConnector1">
            <a:avLst/>
          </a:prstGeom>
          <a:ln w="571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051720" y="5949280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Swap in advance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2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Average running time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Better if the selection of pivot can evenly split the sequence into two sub-sequences of equal size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Why the average running time is close to the best-case one?</a:t>
                </a:r>
              </a:p>
              <a:p>
                <a:r>
                  <a:rPr lang="en-US" altLang="zh-TW" dirty="0"/>
                  <a:t>Assume a very bad case: pivot splits into 1:9 parts</a:t>
                </a:r>
              </a:p>
              <a:p>
                <a:endParaRPr lang="en-US" altLang="zh-TW" i="1" dirty="0">
                  <a:latin typeface="Cambria Math"/>
                </a:endParaRPr>
              </a:p>
              <a:p>
                <a:endParaRPr lang="en-US" altLang="zh-TW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𝑇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)=</m:t>
                    </m:r>
                    <m:r>
                      <a:rPr lang="en-US" altLang="zh-TW" i="1" dirty="0" smtClean="0">
                        <a:latin typeface="Cambria Math"/>
                      </a:rPr>
                      <m:t>𝑇</m:t>
                    </m:r>
                    <m:r>
                      <a:rPr lang="en-US" altLang="zh-TW" i="1" dirty="0" smtClean="0">
                        <a:latin typeface="Cambria Math"/>
                      </a:rPr>
                      <m:t>(9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/10)+</m:t>
                    </m:r>
                    <m:r>
                      <a:rPr lang="en-US" altLang="zh-TW" i="1" dirty="0" smtClean="0">
                        <a:latin typeface="Cambria Math"/>
                      </a:rPr>
                      <m:t>𝑇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/10)+</m:t>
                    </m:r>
                    <m:r>
                      <a:rPr lang="en-US" altLang="zh-TW" i="1" dirty="0" err="1" smtClean="0">
                        <a:latin typeface="Cambria Math"/>
                      </a:rPr>
                      <m:t>𝑐𝑛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81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9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9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9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=…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37069" y="3853934"/>
            <a:ext cx="4043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Time needed for the “9/10 subsequence”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627784" y="4725144"/>
            <a:ext cx="4043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Time needed for the “1/10 subsequence”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860032" y="3845292"/>
            <a:ext cx="29209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Time needed for partitioning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5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Average running time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16896"/>
            <a:ext cx="6840760" cy="445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372200" y="5805264"/>
            <a:ext cx="864096" cy="4320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99592" y="5559623"/>
                <a:ext cx="4608512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As long as the pivot can partition according to a particular ratio (even not close to 50%), we can still obtain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/>
                  <a:t> running time!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59623"/>
                <a:ext cx="4608512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921" t="-1935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3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Applications </a:t>
            </a:r>
            <a:r>
              <a:rPr lang="en-US" altLang="zh-TW"/>
              <a:t>of Sorting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Example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1: Looking for an item in a list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Q: How do we look for an item in an </a:t>
                </a:r>
                <a:r>
                  <a:rPr lang="en-US" altLang="zh-TW" b="1" dirty="0"/>
                  <a:t>unsorted </a:t>
                </a:r>
                <a:r>
                  <a:rPr lang="en-US" altLang="zh-TW" dirty="0"/>
                  <a:t>list?</a:t>
                </a:r>
              </a:p>
              <a:p>
                <a:r>
                  <a:rPr lang="en-US" altLang="zh-TW" dirty="0"/>
                  <a:t>A: We likely can only linearly traverse the list from the beginning.</a:t>
                </a:r>
              </a:p>
              <a:p>
                <a:r>
                  <a:rPr lang="en-US" altLang="zh-TW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Q: What if it is sorted?</a:t>
                </a:r>
              </a:p>
              <a:p>
                <a:r>
                  <a:rPr lang="en-US" altLang="zh-TW" dirty="0"/>
                  <a:t>A: We can do binary search </a:t>
                </a:r>
                <a:r>
                  <a:rPr lang="en-US" altLang="zh-TW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sym typeface="Wingdings" pitchFamily="2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  <a:sym typeface="Wingdings" pitchFamily="2" charset="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b="0" dirty="0">
                  <a:sym typeface="Wingdings" pitchFamily="2" charset="2"/>
                </a:endParaRPr>
              </a:p>
              <a:p>
                <a:endParaRPr lang="en-US" altLang="zh-TW" dirty="0"/>
              </a:p>
              <a:p>
                <a:r>
                  <a:rPr lang="en-US" altLang="zh-TW" dirty="0"/>
                  <a:t>But, how much time do we need for sorting? (pre-processing)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1039" b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91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Average running time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52" y="1772816"/>
            <a:ext cx="4363205" cy="206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73" y="4365104"/>
            <a:ext cx="4691943" cy="187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29205" y="1329908"/>
            <a:ext cx="162439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Case 1:</a:t>
            </a:r>
            <a:br>
              <a:rPr lang="en-US" altLang="zh-TW" dirty="0"/>
            </a:br>
            <a:r>
              <a:rPr lang="en-US" altLang="zh-TW" dirty="0"/>
              <a:t>Worst case for the first level partition,</a:t>
            </a:r>
            <a:br>
              <a:rPr lang="en-US" altLang="zh-TW" dirty="0"/>
            </a:br>
            <a:r>
              <a:rPr lang="en-US" altLang="zh-TW" dirty="0"/>
              <a:t>but best-case for second level.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44622" y="4361427"/>
            <a:ext cx="192142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Case 2:</a:t>
            </a:r>
            <a:br>
              <a:rPr lang="en-US" altLang="zh-TW" dirty="0"/>
            </a:br>
            <a:r>
              <a:rPr lang="en-US" altLang="zh-TW" dirty="0"/>
              <a:t>Best case for the</a:t>
            </a:r>
            <a:br>
              <a:rPr lang="en-US" altLang="zh-TW" dirty="0"/>
            </a:br>
            <a:r>
              <a:rPr lang="en-US" altLang="zh-TW" dirty="0"/>
              <a:t>first level partition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292080" y="1791295"/>
                <a:ext cx="364381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Partition time for the first level: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91295"/>
                <a:ext cx="364381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97" t="-4688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0692" y="3150688"/>
                <a:ext cx="1761047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:r>
                  <a:rPr lang="en-US" altLang="zh-TW" dirty="0"/>
                  <a:t>Partition time, second level:</a:t>
                </a:r>
                <a:br>
                  <a:rPr lang="en-US" altLang="zh-TW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92" y="3150688"/>
                <a:ext cx="1761047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2389" t="-2581"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750091" y="6106477"/>
                <a:ext cx="364381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Partition time for the first level: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Θ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1" y="6106477"/>
                <a:ext cx="364381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97" t="-4688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345816" y="3283843"/>
                <a:ext cx="265085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816" y="3283843"/>
                <a:ext cx="265085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-右雙向箭號 6"/>
          <p:cNvSpPr/>
          <p:nvPr/>
        </p:nvSpPr>
        <p:spPr>
          <a:xfrm rot="18734817">
            <a:off x="5143654" y="4733529"/>
            <a:ext cx="2952328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590795" y="4581128"/>
            <a:ext cx="248868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Same!</a:t>
            </a:r>
          </a:p>
          <a:p>
            <a:r>
              <a:rPr lang="en-US" altLang="zh-TW" dirty="0"/>
              <a:t>(Case 1 has larger constant)</a:t>
            </a:r>
          </a:p>
          <a:p>
            <a:r>
              <a:rPr lang="en-US" altLang="zh-TW" dirty="0"/>
              <a:t>The better-partitioned level would “absorb” the extra running time for worse-partitioned level.</a:t>
            </a:r>
          </a:p>
        </p:txBody>
      </p:sp>
    </p:spTree>
    <p:extLst>
      <p:ext uri="{BB962C8B-B14F-4D97-AF65-F5344CB8AC3E}">
        <p14:creationId xmlns:p14="http://schemas.microsoft.com/office/powerpoint/2010/main" val="308848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0BB8-6394-E34A-85BD-1217737B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Homework: </a:t>
            </a:r>
            <a:r>
              <a:rPr lang="en-US" dirty="0" err="1"/>
              <a:t>Lomuto</a:t>
            </a:r>
            <a:r>
              <a:rPr lang="en-US" dirty="0"/>
              <a:t> &amp; Hoare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E00F8-EA05-D24B-BD9C-8C063A8B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B3AAC-9F66-394C-9ADD-91CC1CA34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04" y="1524000"/>
            <a:ext cx="3717103" cy="480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5DA16-3522-BE45-AB5E-209BF9691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684641"/>
            <a:ext cx="376449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4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比較四大金剛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3861048"/>
            <a:ext cx="8363272" cy="280831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Insertion sort: quick with small input size n. (small constant)</a:t>
            </a:r>
          </a:p>
          <a:p>
            <a:r>
              <a:rPr lang="en-US" altLang="zh-TW" dirty="0"/>
              <a:t>Quick sort: Best average performance</a:t>
            </a:r>
            <a:r>
              <a:rPr lang="zh-TW" altLang="en-US" dirty="0"/>
              <a:t> </a:t>
            </a:r>
            <a:r>
              <a:rPr lang="en-US" altLang="zh-TW" dirty="0"/>
              <a:t>(fairly small constant)</a:t>
            </a:r>
          </a:p>
          <a:p>
            <a:r>
              <a:rPr lang="en-US" altLang="zh-TW" dirty="0"/>
              <a:t>Merge sort: Best worst-case performance</a:t>
            </a:r>
          </a:p>
          <a:p>
            <a:r>
              <a:rPr lang="en-US" altLang="zh-TW" dirty="0"/>
              <a:t>Heap sort: Good worst-case performance, no additional space needed.</a:t>
            </a:r>
          </a:p>
          <a:p>
            <a:r>
              <a:rPr lang="en-US" altLang="zh-TW" dirty="0"/>
              <a:t>Real-world strategy: </a:t>
            </a:r>
            <a:r>
              <a:rPr lang="en-US" altLang="zh-TW" b="1" dirty="0"/>
              <a:t>a hybrid of insertion sort</a:t>
            </a:r>
            <a:r>
              <a:rPr lang="en-US" altLang="zh-TW" dirty="0"/>
              <a:t> + others. Use </a:t>
            </a:r>
            <a:r>
              <a:rPr lang="en-US" altLang="zh-TW" b="1" dirty="0"/>
              <a:t>input size</a:t>
            </a:r>
            <a:r>
              <a:rPr lang="en-US" altLang="zh-TW" dirty="0"/>
              <a:t> </a:t>
            </a:r>
            <a:r>
              <a:rPr lang="en-US" altLang="zh-TW" i="1" dirty="0"/>
              <a:t>n </a:t>
            </a:r>
            <a:r>
              <a:rPr lang="en-US" altLang="zh-TW" dirty="0"/>
              <a:t>to determine the algorithm to use.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32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435690"/>
                  </p:ext>
                </p:extLst>
              </p:nvPr>
            </p:nvGraphicFramePr>
            <p:xfrm>
              <a:off x="1691680" y="1524000"/>
              <a:ext cx="684076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01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1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01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019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Worst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Average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Additional Space?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Insertion sort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Merge sort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O(n)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Quick sort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O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O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Heap</a:t>
                          </a:r>
                          <a:r>
                            <a:rPr lang="en-US" altLang="zh-TW" baseline="0" dirty="0"/>
                            <a:t> sort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435690"/>
                  </p:ext>
                </p:extLst>
              </p:nvPr>
            </p:nvGraphicFramePr>
            <p:xfrm>
              <a:off x="1691680" y="1524000"/>
              <a:ext cx="684076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0190"/>
                    <a:gridCol w="1710190"/>
                    <a:gridCol w="1710190"/>
                    <a:gridCol w="171019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Worst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Average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Additional Space?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Insertion sort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56" t="-180328" r="-20106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071" t="-180328" r="-10178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Merge sort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56" t="-280328" r="-20106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071" t="-280328" r="-10178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O(n)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Quick sort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56" t="-380328" r="-20106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071" t="-380328" r="-10178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Heap</a:t>
                          </a:r>
                          <a:r>
                            <a:rPr lang="en-US" altLang="zh-TW" baseline="0" dirty="0" smtClean="0"/>
                            <a:t> sort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56" t="-480328" r="-20106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071" t="-480328" r="-10178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2332" y="3190444"/>
            <a:ext cx="143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covered today!</a:t>
            </a:r>
          </a:p>
        </p:txBody>
      </p:sp>
    </p:spTree>
    <p:extLst>
      <p:ext uri="{BB962C8B-B14F-4D97-AF65-F5344CB8AC3E}">
        <p14:creationId xmlns:p14="http://schemas.microsoft.com/office/powerpoint/2010/main" val="237935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 of Sorting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/>
                  <a:t>Example 2:</a:t>
                </a:r>
              </a:p>
              <a:p>
                <a:r>
                  <a:rPr lang="en-US" altLang="zh-TW" dirty="0"/>
                  <a:t>Compare to see if two lists are identical (list all different items)</a:t>
                </a:r>
              </a:p>
              <a:p>
                <a:r>
                  <a:rPr lang="en-US" altLang="zh-TW" dirty="0"/>
                  <a:t>The two lists are 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 and </a:t>
                </a:r>
                <a:r>
                  <a:rPr lang="en-US" altLang="zh-TW" i="1" dirty="0"/>
                  <a:t>m</a:t>
                </a:r>
                <a:r>
                  <a:rPr lang="en-US" altLang="zh-TW" dirty="0"/>
                  <a:t> in length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Q: What if they are </a:t>
                </a:r>
                <a:r>
                  <a:rPr lang="en-US" altLang="zh-TW" b="1" dirty="0"/>
                  <a:t>unsorted</a:t>
                </a:r>
                <a:r>
                  <a:rPr lang="en-US" altLang="zh-TW" dirty="0"/>
                  <a:t>?</a:t>
                </a:r>
              </a:p>
              <a:p>
                <a:r>
                  <a:rPr lang="en-US" altLang="zh-TW" dirty="0"/>
                  <a:t>Compare the 1</a:t>
                </a:r>
                <a:r>
                  <a:rPr lang="en-US" altLang="zh-TW" baseline="30000" dirty="0"/>
                  <a:t>st</a:t>
                </a:r>
                <a:r>
                  <a:rPr lang="en-US" altLang="zh-TW" dirty="0"/>
                  <a:t> item in list 1 with (m-1) items in list 2</a:t>
                </a:r>
              </a:p>
              <a:p>
                <a:r>
                  <a:rPr lang="en-US" altLang="zh-TW" dirty="0"/>
                  <a:t>Compare the 2</a:t>
                </a:r>
                <a:r>
                  <a:rPr lang="en-US" altLang="zh-TW" baseline="30000" dirty="0"/>
                  <a:t>nd</a:t>
                </a:r>
                <a:r>
                  <a:rPr lang="en-US" altLang="zh-TW" dirty="0"/>
                  <a:t> item in list 1 with (m-1) items in list 2</a:t>
                </a:r>
              </a:p>
              <a:p>
                <a:r>
                  <a:rPr lang="en-US" altLang="zh-TW" dirty="0"/>
                  <a:t>…</a:t>
                </a:r>
              </a:p>
              <a:p>
                <a:r>
                  <a:rPr lang="en-US" altLang="zh-TW" dirty="0"/>
                  <a:t>Compare the n-</a:t>
                </a:r>
                <a:r>
                  <a:rPr lang="en-US" altLang="zh-TW" dirty="0" err="1"/>
                  <a:t>th</a:t>
                </a:r>
                <a:r>
                  <a:rPr lang="en-US" altLang="zh-TW" dirty="0"/>
                  <a:t> item in list 1 with (m-1) items in list 2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𝑛𝑚</m:t>
                        </m:r>
                      </m:e>
                    </m:d>
                  </m:oMath>
                </a14:m>
                <a:r>
                  <a:rPr lang="en-US" altLang="zh-TW" dirty="0"/>
                  <a:t> time is needed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Q: What if they are sorted?</a:t>
                </a:r>
              </a:p>
              <a:p>
                <a:r>
                  <a:rPr lang="en-US" altLang="zh-TW" dirty="0"/>
                  <a:t>A: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en-US" altLang="zh-TW" i="1">
                        <a:latin typeface="Cambria Math"/>
                      </a:rPr>
                      <m:t>𝑚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Again, do not forget we also need time for sorting. But, how much?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70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6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Categories of Sorting </a:t>
            </a:r>
            <a:r>
              <a:rPr lang="en-US" altLang="zh-TW" dirty="0" err="1"/>
              <a:t>Algo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Internal Sort: </a:t>
            </a:r>
          </a:p>
          <a:p>
            <a:pPr lvl="1"/>
            <a:r>
              <a:rPr lang="en-US" altLang="zh-TW" dirty="0"/>
              <a:t>Place all data in the memory</a:t>
            </a:r>
          </a:p>
          <a:p>
            <a:endParaRPr lang="en-US" altLang="zh-TW" dirty="0"/>
          </a:p>
          <a:p>
            <a:r>
              <a:rPr lang="en-US" altLang="zh-TW" dirty="0"/>
              <a:t>External Sort: </a:t>
            </a:r>
          </a:p>
          <a:p>
            <a:pPr lvl="1"/>
            <a:r>
              <a:rPr lang="en-US" altLang="zh-TW" dirty="0"/>
              <a:t>The data is too large to fit it entirely in the memory.</a:t>
            </a:r>
          </a:p>
          <a:p>
            <a:pPr lvl="1"/>
            <a:r>
              <a:rPr lang="en-US" altLang="zh-TW" dirty="0"/>
              <a:t>Some need to be temporarily placed onto other (slower) storage, e.g., hard drive, flash disk, network storage, cloud storage, etc. </a:t>
            </a:r>
          </a:p>
          <a:p>
            <a:endParaRPr lang="en-US" altLang="zh-TW" dirty="0"/>
          </a:p>
          <a:p>
            <a:r>
              <a:rPr lang="en-US" altLang="zh-TW" dirty="0"/>
              <a:t>In this lecture, we will only discuss </a:t>
            </a:r>
            <a:r>
              <a:rPr lang="en-US" altLang="zh-TW" b="1" dirty="0"/>
              <a:t>internal sort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Storage is </a:t>
            </a:r>
            <a:r>
              <a:rPr lang="en-US" altLang="zh-TW" b="1" dirty="0"/>
              <a:t>cheap</a:t>
            </a:r>
            <a:r>
              <a:rPr lang="en-US" altLang="zh-TW" dirty="0"/>
              <a:t> nowadays. In most cases, only internal sort is needed.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01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terms related to sorting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b="1" dirty="0"/>
                  <a:t>Stability: </a:t>
                </a:r>
              </a:p>
              <a:p>
                <a:r>
                  <a:rPr lang="en-US" altLang="zh-TW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(equal key value)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then they maintain the same order before and after sorting.</a:t>
                </a:r>
              </a:p>
              <a:p>
                <a:endParaRPr lang="en-US" altLang="zh-TW" dirty="0"/>
              </a:p>
              <a:p>
                <a:r>
                  <a:rPr lang="en-US" altLang="zh-TW" b="1" dirty="0"/>
                  <a:t>In-place: </a:t>
                </a:r>
              </a:p>
              <a:p>
                <a:r>
                  <a:rPr lang="en-US" altLang="zh-TW" dirty="0"/>
                  <a:t>Directly sort the keys at </a:t>
                </a:r>
                <a:r>
                  <a:rPr lang="en-US" altLang="zh-TW" b="1" dirty="0"/>
                  <a:t>their current memory locations</a:t>
                </a:r>
                <a:r>
                  <a:rPr lang="en-US" altLang="zh-TW" dirty="0"/>
                  <a:t>. Therefore, only O(1) additional space is needed for sorting.</a:t>
                </a:r>
              </a:p>
              <a:p>
                <a:endParaRPr lang="en-US" altLang="zh-TW" dirty="0"/>
              </a:p>
              <a:p>
                <a:r>
                  <a:rPr lang="en-US" altLang="zh-TW" b="1" dirty="0"/>
                  <a:t>Adaptability:</a:t>
                </a:r>
              </a:p>
              <a:p>
                <a:r>
                  <a:rPr lang="en-US" altLang="zh-TW" dirty="0"/>
                  <a:t>If </a:t>
                </a:r>
                <a:r>
                  <a:rPr lang="en-US" altLang="zh-TW" b="1" dirty="0"/>
                  <a:t>part of the sequence is sorted</a:t>
                </a:r>
                <a:r>
                  <a:rPr lang="en-US" altLang="zh-TW" dirty="0"/>
                  <a:t>, then the time complexity of the sorting algorithm reduces.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2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fast can we sort?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Assumption: compare and swap</a:t>
            </a:r>
          </a:p>
          <a:p>
            <a:r>
              <a:rPr lang="en-US" altLang="zh-TW" dirty="0"/>
              <a:t>Compare: compare two items in the list</a:t>
            </a:r>
          </a:p>
          <a:p>
            <a:r>
              <a:rPr lang="en-US" altLang="zh-TW" dirty="0"/>
              <a:t>Swap: Swap the locations of these two items</a:t>
            </a:r>
          </a:p>
          <a:p>
            <a:r>
              <a:rPr lang="en-US" altLang="zh-TW" dirty="0"/>
              <a:t>How much time do we need in the worst case?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/>
              <p:cNvSpPr/>
              <p:nvPr/>
            </p:nvSpPr>
            <p:spPr>
              <a:xfrm>
                <a:off x="2771800" y="3571030"/>
                <a:ext cx="1440160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橢圓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571030"/>
                <a:ext cx="1440160" cy="432048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/>
              <p:cNvSpPr/>
              <p:nvPr/>
            </p:nvSpPr>
            <p:spPr>
              <a:xfrm>
                <a:off x="1115616" y="4144620"/>
                <a:ext cx="1440160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橢圓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144620"/>
                <a:ext cx="1440160" cy="432048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/>
              <p:cNvSpPr/>
              <p:nvPr/>
            </p:nvSpPr>
            <p:spPr>
              <a:xfrm>
                <a:off x="4644008" y="4149662"/>
                <a:ext cx="1440160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橢圓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149662"/>
                <a:ext cx="1440160" cy="432048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/>
              <p:cNvSpPr/>
              <p:nvPr/>
            </p:nvSpPr>
            <p:spPr>
              <a:xfrm>
                <a:off x="2051720" y="5013176"/>
                <a:ext cx="1440160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橢圓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013176"/>
                <a:ext cx="1440160" cy="432048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/>
              <p:cNvSpPr/>
              <p:nvPr/>
            </p:nvSpPr>
            <p:spPr>
              <a:xfrm>
                <a:off x="5868144" y="4949552"/>
                <a:ext cx="1440160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橢圓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949552"/>
                <a:ext cx="1440160" cy="432048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/>
          <p:cNvSpPr/>
          <p:nvPr/>
        </p:nvSpPr>
        <p:spPr>
          <a:xfrm>
            <a:off x="1363621" y="5951255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stop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07504" y="5013176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stop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3184091" y="5916421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stop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904171" y="5013176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stop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5220072" y="5736557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stop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7273984" y="5701723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stop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4" idx="3"/>
            <a:endCxn id="5" idx="7"/>
          </p:cNvCxnSpPr>
          <p:nvPr/>
        </p:nvCxnSpPr>
        <p:spPr>
          <a:xfrm flipH="1">
            <a:off x="2344869" y="3939806"/>
            <a:ext cx="637838" cy="268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3"/>
            <a:endCxn id="10" idx="0"/>
          </p:cNvCxnSpPr>
          <p:nvPr/>
        </p:nvCxnSpPr>
        <p:spPr>
          <a:xfrm flipH="1">
            <a:off x="827584" y="4513396"/>
            <a:ext cx="498939" cy="4997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5"/>
            <a:endCxn id="7" idx="0"/>
          </p:cNvCxnSpPr>
          <p:nvPr/>
        </p:nvCxnSpPr>
        <p:spPr>
          <a:xfrm>
            <a:off x="2344869" y="4513396"/>
            <a:ext cx="426931" cy="4997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6" idx="3"/>
            <a:endCxn id="12" idx="0"/>
          </p:cNvCxnSpPr>
          <p:nvPr/>
        </p:nvCxnSpPr>
        <p:spPr>
          <a:xfrm flipH="1">
            <a:off x="4624251" y="4518438"/>
            <a:ext cx="230664" cy="494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6" idx="5"/>
            <a:endCxn id="8" idx="0"/>
          </p:cNvCxnSpPr>
          <p:nvPr/>
        </p:nvCxnSpPr>
        <p:spPr>
          <a:xfrm>
            <a:off x="5873261" y="4518438"/>
            <a:ext cx="714963" cy="431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4" idx="5"/>
            <a:endCxn id="6" idx="1"/>
          </p:cNvCxnSpPr>
          <p:nvPr/>
        </p:nvCxnSpPr>
        <p:spPr>
          <a:xfrm>
            <a:off x="4001053" y="3939806"/>
            <a:ext cx="853862" cy="273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8" idx="5"/>
            <a:endCxn id="14" idx="0"/>
          </p:cNvCxnSpPr>
          <p:nvPr/>
        </p:nvCxnSpPr>
        <p:spPr>
          <a:xfrm>
            <a:off x="7097397" y="5318328"/>
            <a:ext cx="896667" cy="3833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8" idx="3"/>
            <a:endCxn id="13" idx="0"/>
          </p:cNvCxnSpPr>
          <p:nvPr/>
        </p:nvCxnSpPr>
        <p:spPr>
          <a:xfrm flipH="1">
            <a:off x="5940152" y="5318328"/>
            <a:ext cx="138899" cy="4182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7" idx="5"/>
            <a:endCxn id="11" idx="0"/>
          </p:cNvCxnSpPr>
          <p:nvPr/>
        </p:nvCxnSpPr>
        <p:spPr>
          <a:xfrm>
            <a:off x="3280973" y="5381952"/>
            <a:ext cx="623198" cy="5344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7" idx="3"/>
            <a:endCxn id="9" idx="0"/>
          </p:cNvCxnSpPr>
          <p:nvPr/>
        </p:nvCxnSpPr>
        <p:spPr>
          <a:xfrm flipH="1">
            <a:off x="2083701" y="5381952"/>
            <a:ext cx="178926" cy="5693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0" y="538211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[1,2,3]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302783" y="634846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[1,3,2]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823071" y="328498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[1,2,3]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77374" y="381841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[1,2,3]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716562" y="465225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[1,3,2]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650207" y="634846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[2,3,1]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644008" y="473399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[2,1,3]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005946" y="396499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[2,1,3]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885095" y="466185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[3,1,2]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810447" y="619863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[3,1,2]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8100392" y="616015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[3,2,1]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2088420" y="3755140"/>
            <a:ext cx="51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4367802" y="375514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68" name="投影片編號版面配置區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6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0472" y="326058"/>
            <a:ext cx="8229600" cy="990600"/>
          </a:xfrm>
        </p:spPr>
        <p:txBody>
          <a:bodyPr/>
          <a:lstStyle/>
          <a:p>
            <a:r>
              <a:rPr lang="en-US" altLang="zh-TW" dirty="0"/>
              <a:t>Decision tree for sorting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653136"/>
                <a:ext cx="8229600" cy="182386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Every node represents a comparison &amp; swap</a:t>
                </a:r>
              </a:p>
              <a:p>
                <a:r>
                  <a:rPr lang="en-US" altLang="zh-TW" dirty="0"/>
                  <a:t>Sorting is completed when reaching the leaf</a:t>
                </a:r>
              </a:p>
              <a:p>
                <a:r>
                  <a:rPr lang="en-US" altLang="zh-TW" dirty="0"/>
                  <a:t>How many leaves?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! </m:t>
                    </m:r>
                  </m:oMath>
                </a14:m>
                <a:r>
                  <a:rPr lang="en-US" altLang="zh-TW" dirty="0"/>
                  <a:t>, since there are that many possible permutations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653136"/>
                <a:ext cx="8229600" cy="1823864"/>
              </a:xfrm>
              <a:blipFill rotWithShape="0">
                <a:blip r:embed="rId2"/>
                <a:stretch>
                  <a:fillRect l="-667" t="-233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/>
              <p:cNvSpPr/>
              <p:nvPr/>
            </p:nvSpPr>
            <p:spPr>
              <a:xfrm>
                <a:off x="3042272" y="1418038"/>
                <a:ext cx="1440160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橢圓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72" y="1418038"/>
                <a:ext cx="1440160" cy="432048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/>
              <p:cNvSpPr/>
              <p:nvPr/>
            </p:nvSpPr>
            <p:spPr>
              <a:xfrm>
                <a:off x="1386088" y="1991628"/>
                <a:ext cx="1440160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橢圓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88" y="1991628"/>
                <a:ext cx="1440160" cy="432048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/>
              <p:cNvSpPr/>
              <p:nvPr/>
            </p:nvSpPr>
            <p:spPr>
              <a:xfrm>
                <a:off x="4914480" y="1996670"/>
                <a:ext cx="1440160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橢圓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480" y="1996670"/>
                <a:ext cx="1440160" cy="432048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/>
              <p:cNvSpPr/>
              <p:nvPr/>
            </p:nvSpPr>
            <p:spPr>
              <a:xfrm>
                <a:off x="2322192" y="2860184"/>
                <a:ext cx="1440160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橢圓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192" y="2860184"/>
                <a:ext cx="1440160" cy="432048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橢圓 7"/>
          <p:cNvSpPr/>
          <p:nvPr/>
        </p:nvSpPr>
        <p:spPr>
          <a:xfrm>
            <a:off x="1634093" y="3798263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stop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77976" y="2860184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stop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3454563" y="3763429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stop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4174643" y="2860184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stop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5490544" y="3583565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stop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7544456" y="3548731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stop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4" idx="3"/>
            <a:endCxn id="5" idx="7"/>
          </p:cNvCxnSpPr>
          <p:nvPr/>
        </p:nvCxnSpPr>
        <p:spPr>
          <a:xfrm flipH="1">
            <a:off x="2615341" y="1786814"/>
            <a:ext cx="637838" cy="268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5" idx="3"/>
            <a:endCxn id="9" idx="0"/>
          </p:cNvCxnSpPr>
          <p:nvPr/>
        </p:nvCxnSpPr>
        <p:spPr>
          <a:xfrm flipH="1">
            <a:off x="1098056" y="2360404"/>
            <a:ext cx="498939" cy="4997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5" idx="5"/>
            <a:endCxn id="7" idx="0"/>
          </p:cNvCxnSpPr>
          <p:nvPr/>
        </p:nvCxnSpPr>
        <p:spPr>
          <a:xfrm>
            <a:off x="2615341" y="2360404"/>
            <a:ext cx="426931" cy="4997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3"/>
            <a:endCxn id="11" idx="0"/>
          </p:cNvCxnSpPr>
          <p:nvPr/>
        </p:nvCxnSpPr>
        <p:spPr>
          <a:xfrm flipH="1">
            <a:off x="4894723" y="2365446"/>
            <a:ext cx="230664" cy="494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5"/>
          </p:cNvCxnSpPr>
          <p:nvPr/>
        </p:nvCxnSpPr>
        <p:spPr>
          <a:xfrm>
            <a:off x="6143733" y="2365446"/>
            <a:ext cx="714963" cy="431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4" idx="5"/>
            <a:endCxn id="6" idx="1"/>
          </p:cNvCxnSpPr>
          <p:nvPr/>
        </p:nvCxnSpPr>
        <p:spPr>
          <a:xfrm>
            <a:off x="4271525" y="1786814"/>
            <a:ext cx="853862" cy="273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13" idx="0"/>
          </p:cNvCxnSpPr>
          <p:nvPr/>
        </p:nvCxnSpPr>
        <p:spPr>
          <a:xfrm>
            <a:off x="7367869" y="3165336"/>
            <a:ext cx="896667" cy="3833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12" idx="0"/>
          </p:cNvCxnSpPr>
          <p:nvPr/>
        </p:nvCxnSpPr>
        <p:spPr>
          <a:xfrm flipH="1">
            <a:off x="6210624" y="3165336"/>
            <a:ext cx="138899" cy="4182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5"/>
            <a:endCxn id="10" idx="0"/>
          </p:cNvCxnSpPr>
          <p:nvPr/>
        </p:nvCxnSpPr>
        <p:spPr>
          <a:xfrm>
            <a:off x="3551445" y="3228960"/>
            <a:ext cx="623198" cy="5344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7" idx="3"/>
            <a:endCxn id="8" idx="0"/>
          </p:cNvCxnSpPr>
          <p:nvPr/>
        </p:nvCxnSpPr>
        <p:spPr>
          <a:xfrm flipH="1">
            <a:off x="2354173" y="3228960"/>
            <a:ext cx="178926" cy="5693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70472" y="322912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[1,2,3]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573255" y="419547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[1,3,2]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093543" y="113199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[1,2,3]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147846" y="166542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[1,2,3]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987034" y="249926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[1,3,2]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920679" y="419547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[2,3,1]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914480" y="258100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[2,1,3]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276418" y="181200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[2,1,3]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080919" y="404564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[3,1,2]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370864" y="400715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[3,2,1]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6104296" y="2796560"/>
                <a:ext cx="1440160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96" y="2796560"/>
                <a:ext cx="1440160" cy="432048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fast can we sort?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50691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/>
                  <a:t>Thus, the time needed for the worst case is proportional to the height of the binary tree</a:t>
                </a:r>
              </a:p>
              <a:p>
                <a:r>
                  <a:rPr lang="en-US" altLang="zh-TW" dirty="0"/>
                  <a:t>If the height of the decision tree is </a:t>
                </a:r>
                <a:r>
                  <a:rPr lang="en-US" altLang="zh-TW" b="1" dirty="0"/>
                  <a:t>h</a:t>
                </a:r>
                <a:r>
                  <a:rPr lang="en-US" altLang="zh-TW" dirty="0"/>
                  <a:t>, and it has </a:t>
                </a:r>
                <a:r>
                  <a:rPr lang="en-US" altLang="zh-TW" b="1" dirty="0"/>
                  <a:t>l</a:t>
                </a:r>
                <a:r>
                  <a:rPr lang="en-US" altLang="zh-TW" dirty="0"/>
                  <a:t> leaves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𝑙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en-US" altLang="zh-TW" dirty="0"/>
                  <a:t>, we have a least n! outcomes (leaves)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𝑙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zh-TW" dirty="0"/>
                  <a:t>, a binary tree (decision tree) of height </a:t>
                </a:r>
                <a:r>
                  <a:rPr lang="en-US" altLang="zh-TW" i="1" dirty="0"/>
                  <a:t>h </a:t>
                </a:r>
                <a:r>
                  <a:rPr lang="en-US" altLang="zh-TW" dirty="0"/>
                  <a:t>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/>
                  <a:t> leaves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r>
                      <a:rPr lang="en-US" altLang="zh-TW" b="0" i="1" smtClean="0">
                        <a:latin typeface="Cambria Math"/>
                      </a:rPr>
                      <m:t>𝑙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!</m:t>
                    </m:r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!</m:t>
                        </m:r>
                      </m:e>
                    </m:func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!=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…3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⋅2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1≥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Summary: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Any “comparison-based” sorting algorithm has worst-case time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5069160"/>
              </a:xfrm>
              <a:blipFill rotWithShape="0">
                <a:blip r:embed="rId2"/>
                <a:stretch>
                  <a:fillRect l="-506" t="-1805" r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15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2138</TotalTime>
  <Words>2084</Words>
  <Application>Microsoft Macintosh PowerPoint</Application>
  <PresentationFormat>On-screen Show (4:3)</PresentationFormat>
  <Paragraphs>547</Paragraphs>
  <Slides>32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Corbel</vt:lpstr>
      <vt:lpstr>Courier New</vt:lpstr>
      <vt:lpstr>清晰度</vt:lpstr>
      <vt:lpstr>Sorting</vt:lpstr>
      <vt:lpstr>Sorting</vt:lpstr>
      <vt:lpstr>Applications of Sorting</vt:lpstr>
      <vt:lpstr>Applications of Sorting</vt:lpstr>
      <vt:lpstr>Categories of Sorting Algo.</vt:lpstr>
      <vt:lpstr>Some terms related to sorting</vt:lpstr>
      <vt:lpstr>How fast can we sort?</vt:lpstr>
      <vt:lpstr>Decision tree for sorting</vt:lpstr>
      <vt:lpstr>How fast can we sort?</vt:lpstr>
      <vt:lpstr>Selection Sort</vt:lpstr>
      <vt:lpstr>Selection Sort</vt:lpstr>
      <vt:lpstr>Insertion Sort: Revisit</vt:lpstr>
      <vt:lpstr>Pseudo code</vt:lpstr>
      <vt:lpstr>Insertion Sort</vt:lpstr>
      <vt:lpstr>What’s good about insertion sort</vt:lpstr>
      <vt:lpstr>Merge Sort</vt:lpstr>
      <vt:lpstr>Merge Sort</vt:lpstr>
      <vt:lpstr>Merge Sort</vt:lpstr>
      <vt:lpstr>Merge Sort: Example</vt:lpstr>
      <vt:lpstr>How to combine (merge)?</vt:lpstr>
      <vt:lpstr>Implementation: Merge</vt:lpstr>
      <vt:lpstr>Merge sort</vt:lpstr>
      <vt:lpstr>Quick Sort</vt:lpstr>
      <vt:lpstr>Pseudo Code</vt:lpstr>
      <vt:lpstr>Quick Sort</vt:lpstr>
      <vt:lpstr>Quick Sort: Worst &amp; Best case</vt:lpstr>
      <vt:lpstr>Randomized Quick Sort</vt:lpstr>
      <vt:lpstr>Average running time</vt:lpstr>
      <vt:lpstr>Average running time</vt:lpstr>
      <vt:lpstr>Average running time</vt:lpstr>
      <vt:lpstr>Homework: Lomuto &amp; Hoare</vt:lpstr>
      <vt:lpstr>比較四大金剛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Hsin-Mu Tsai</dc:creator>
  <cp:lastModifiedBy>Hsin-Mu Tsai</cp:lastModifiedBy>
  <cp:revision>110</cp:revision>
  <cp:lastPrinted>2019-03-19T02:53:55Z</cp:lastPrinted>
  <dcterms:created xsi:type="dcterms:W3CDTF">2010-12-09T07:27:41Z</dcterms:created>
  <dcterms:modified xsi:type="dcterms:W3CDTF">2019-03-19T05:00:08Z</dcterms:modified>
</cp:coreProperties>
</file>