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4" r:id="rId6"/>
    <p:sldId id="296" r:id="rId7"/>
    <p:sldId id="260" r:id="rId8"/>
    <p:sldId id="291" r:id="rId9"/>
    <p:sldId id="293" r:id="rId10"/>
    <p:sldId id="292" r:id="rId11"/>
    <p:sldId id="263" r:id="rId12"/>
    <p:sldId id="267" r:id="rId13"/>
    <p:sldId id="268" r:id="rId14"/>
    <p:sldId id="269" r:id="rId15"/>
    <p:sldId id="271" r:id="rId16"/>
    <p:sldId id="272" r:id="rId17"/>
    <p:sldId id="273" r:id="rId18"/>
    <p:sldId id="29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0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0"/>
    <p:restoredTop sz="50000"/>
  </p:normalViewPr>
  <p:slideViewPr>
    <p:cSldViewPr snapToGrid="0" snapToObjects="1">
      <p:cViewPr varScale="1">
        <p:scale>
          <a:sx n="108" d="100"/>
          <a:sy n="10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727B-B579-B645-BB19-D1D53E0DAF98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4EE70-881E-2243-BC43-855890D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Answer: </a:t>
            </a:r>
            <a:r>
              <a:rPr lang="zh-TW" altLang="en-US" dirty="0"/>
              <a:t>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51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Zuvio</a:t>
            </a:r>
            <a:r>
              <a:rPr lang="en-US" dirty="0"/>
              <a:t>:</a:t>
            </a:r>
            <a:r>
              <a:rPr lang="en-US" baseline="0" dirty="0"/>
              <a:t> how to fix the example above and when we do not need to re-adjust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答案請見課本</a:t>
            </a:r>
            <a:r>
              <a:rPr lang="en-US" altLang="zh-TW" dirty="0"/>
              <a:t>p131 Figure 3.13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86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precedence=</a:t>
            </a:r>
            <a:r>
              <a:rPr lang="zh-TW" altLang="en-US" dirty="0"/>
              <a:t>優先性</a:t>
            </a:r>
            <a:endParaRPr lang="en-US" altLang="zh-TW" dirty="0"/>
          </a:p>
          <a:p>
            <a:r>
              <a:rPr lang="en-US" altLang="zh-TW" dirty="0"/>
              <a:t>Give an example</a:t>
            </a:r>
          </a:p>
          <a:p>
            <a:endParaRPr lang="en-US" altLang="zh-TW" dirty="0"/>
          </a:p>
          <a:p>
            <a:r>
              <a:rPr lang="zh-CN" altLang="en-US" dirty="0"/>
              <a:t>運算元</a:t>
            </a:r>
            <a:r>
              <a:rPr lang="en-US" altLang="zh-CN" dirty="0"/>
              <a:t>operand</a:t>
            </a:r>
          </a:p>
          <a:p>
            <a:r>
              <a:rPr lang="zh-CN" altLang="en-US" dirty="0"/>
              <a:t>運算子</a:t>
            </a:r>
            <a:r>
              <a:rPr lang="en-US" altLang="zh-CN" dirty="0"/>
              <a:t>operator</a:t>
            </a:r>
          </a:p>
          <a:p>
            <a:endParaRPr lang="en-US" altLang="zh-TW" dirty="0"/>
          </a:p>
          <a:p>
            <a:r>
              <a:rPr lang="en-US" altLang="zh-TW" dirty="0"/>
              <a:t>(</a:t>
            </a:r>
            <a:r>
              <a:rPr lang="zh-CN" altLang="en-US" dirty="0"/>
              <a:t>壓上去的概念</a:t>
            </a:r>
            <a:r>
              <a:rPr lang="en-US" altLang="zh-CN" dirty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6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a*</a:t>
            </a:r>
            <a:r>
              <a:rPr lang="en-US" altLang="zh-TW" dirty="0" err="1"/>
              <a:t>b+c</a:t>
            </a:r>
            <a:r>
              <a:rPr lang="en-US" altLang="zh-TW" dirty="0"/>
              <a:t> should also be explained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6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a*(</a:t>
            </a:r>
            <a:r>
              <a:rPr lang="en-US" dirty="0" err="1"/>
              <a:t>b+c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a recursive function call example.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is</a:t>
            </a:r>
            <a:r>
              <a:rPr lang="en-US" baseline="0" dirty="0"/>
              <a:t> the index of the largest array position with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</a:t>
            </a:r>
            <a:r>
              <a:rPr lang="en-US" baseline="0" dirty="0"/>
              <a:t> extra time to explain ++S-&gt;top and S-&gt;top--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void *</a:t>
            </a:r>
            <a:r>
              <a:rPr lang="en-US" altLang="zh-TW" dirty="0" err="1"/>
              <a:t>realloc</a:t>
            </a:r>
            <a:r>
              <a:rPr lang="en-US" altLang="zh-TW" dirty="0"/>
              <a:t>(void *</a:t>
            </a:r>
            <a:r>
              <a:rPr lang="en-US" altLang="zh-TW" dirty="0" err="1"/>
              <a:t>ptr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size); </a:t>
            </a:r>
          </a:p>
          <a:p>
            <a:endParaRPr lang="en-US" altLang="zh-TW" dirty="0"/>
          </a:p>
          <a:p>
            <a:r>
              <a:rPr lang="en-US" altLang="zh-TW" dirty="0" err="1"/>
              <a:t>Zuvio</a:t>
            </a:r>
            <a:r>
              <a:rPr lang="en-US" altLang="zh-TW" dirty="0"/>
              <a:t>:</a:t>
            </a:r>
            <a:r>
              <a:rPr lang="en-US" altLang="zh-TW" baseline="0" dirty="0"/>
              <a:t> check parenthesis function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6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4EE70-881E-2243-BC43-855890D24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good way to remember:</a:t>
            </a:r>
          </a:p>
          <a:p>
            <a:r>
              <a:rPr lang="en-US" altLang="zh-TW" dirty="0"/>
              <a:t>Front == read pointer</a:t>
            </a:r>
          </a:p>
          <a:p>
            <a:r>
              <a:rPr lang="en-US" altLang="zh-TW" dirty="0"/>
              <a:t>Rear == write pointer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02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0A0B-F879-7549-B5CD-F9855E2720A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493C-221B-DE45-A699-821EBC13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Michael Tsai</a:t>
            </a:r>
          </a:p>
          <a:p>
            <a:r>
              <a:rPr lang="en-US" dirty="0"/>
              <a:t>2019/02/27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3837" y="534707"/>
            <a:ext cx="8448115" cy="5821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*S,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data) 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IsFullStack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(S)) 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(“Stack Overflow”);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	S-&gt;array[++S-&gt;top]=data;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*S) 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IsEmptyStack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(S)) 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(“Stack is Empty”);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} else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	return (S-&gt;array[S-&gt;top--]);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6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6900"/>
          </a:xfrm>
        </p:spPr>
        <p:txBody>
          <a:bodyPr/>
          <a:lstStyle/>
          <a:p>
            <a:r>
              <a:rPr lang="en-US" altLang="zh-TW" dirty="0"/>
              <a:t>What if it is full?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598" y="1183342"/>
            <a:ext cx="8767483" cy="52563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>
                <a:latin typeface="Courier New" pitchFamily="49" charset="0"/>
                <a:cs typeface="Courier New" pitchFamily="49" charset="0"/>
              </a:rPr>
              <a:t>array=(</a:t>
            </a:r>
            <a:r>
              <a:rPr lang="en-US" altLang="zh-TW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6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sz="2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2600" dirty="0">
                <a:latin typeface="Courier New" pitchFamily="49" charset="0"/>
                <a:cs typeface="Courier New" pitchFamily="49" charset="0"/>
              </a:rPr>
              <a:t>(S-&gt;capacity*</a:t>
            </a:r>
            <a:r>
              <a:rPr lang="en-US" altLang="zh-TW" sz="2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If we have more than “capacity” elements, then it is full!</a:t>
            </a:r>
          </a:p>
          <a:p>
            <a:r>
              <a:rPr lang="en-US" altLang="zh-TW" dirty="0"/>
              <a:t>How do we enlarge the stack?</a:t>
            </a:r>
          </a:p>
          <a:p>
            <a:r>
              <a:rPr lang="en-US" altLang="zh-TW" dirty="0"/>
              <a:t>Hint: </a:t>
            </a:r>
            <a:r>
              <a:rPr lang="en-US" altLang="zh-TW" dirty="0" err="1"/>
              <a:t>realloc</a:t>
            </a:r>
            <a:r>
              <a:rPr lang="en-US" altLang="zh-TW" dirty="0"/>
              <a:t>() to the rescue!</a:t>
            </a:r>
          </a:p>
          <a:p>
            <a:endParaRPr lang="en-US" altLang="zh-TW" dirty="0"/>
          </a:p>
          <a:p>
            <a:r>
              <a:rPr lang="en-US" altLang="zh-TW" dirty="0" err="1"/>
              <a:t>realloc</a:t>
            </a:r>
            <a:r>
              <a:rPr lang="en-US" altLang="zh-TW" dirty="0"/>
              <a:t>() can: (assume original size = n, new size = m)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/>
              <a:t>Allocate a new chunk of memory, sized m (larger)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/>
              <a:t>Move the content of the memory at the original location to the new location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/>
              <a:t>Give you the address of the new memory</a:t>
            </a:r>
          </a:p>
          <a:p>
            <a:endParaRPr lang="en-US" altLang="zh-TW" dirty="0"/>
          </a:p>
          <a:p>
            <a:r>
              <a:rPr lang="en-US" altLang="zh-TW" dirty="0"/>
              <a:t>Q: How large should you </a:t>
            </a:r>
            <a:r>
              <a:rPr lang="en-US" altLang="zh-TW" dirty="0" err="1"/>
              <a:t>realloc</a:t>
            </a:r>
            <a:r>
              <a:rPr lang="en-US" altLang="zh-TW" dirty="0"/>
              <a:t>()?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0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 descr="http://i.imgur.com/otXa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22" y="2780928"/>
            <a:ext cx="5734541" cy="38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99792" y="2550095"/>
            <a:ext cx="19363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/>
              <a:t>Monitor Stack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957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a queue?</a:t>
            </a:r>
          </a:p>
          <a:p>
            <a:r>
              <a:rPr lang="en-US" altLang="zh-TW" dirty="0"/>
              <a:t>Queue is also an ordered</a:t>
            </a:r>
            <a:br>
              <a:rPr lang="en-US" altLang="zh-TW" dirty="0"/>
            </a:br>
            <a:r>
              <a:rPr lang="en-US" altLang="zh-TW" dirty="0"/>
              <a:t>and linear list</a:t>
            </a:r>
          </a:p>
          <a:p>
            <a:r>
              <a:rPr lang="en-US" altLang="zh-TW" dirty="0"/>
              <a:t>But,</a:t>
            </a:r>
          </a:p>
          <a:p>
            <a:r>
              <a:rPr lang="en-US" altLang="zh-TW" dirty="0"/>
              <a:t>Add from the </a:t>
            </a:r>
            <a:r>
              <a:rPr lang="en-US" altLang="zh-TW" b="1" dirty="0"/>
              <a:t>rear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take from the Front</a:t>
            </a:r>
          </a:p>
          <a:p>
            <a:r>
              <a:rPr lang="en-US" altLang="zh-TW" dirty="0"/>
              <a:t>Delete, or </a:t>
            </a:r>
            <a:r>
              <a:rPr lang="en-US" altLang="zh-TW" dirty="0" err="1"/>
              <a:t>DeQueue</a:t>
            </a:r>
            <a:r>
              <a:rPr lang="en-US" altLang="zh-TW" dirty="0"/>
              <a:t>:  take an element</a:t>
            </a:r>
          </a:p>
          <a:p>
            <a:r>
              <a:rPr lang="en-US" altLang="zh-TW" dirty="0"/>
              <a:t>Add, or </a:t>
            </a:r>
            <a:r>
              <a:rPr lang="en-US" altLang="zh-TW" dirty="0" err="1"/>
              <a:t>EnQueue</a:t>
            </a:r>
            <a:r>
              <a:rPr lang="en-US" altLang="zh-TW" dirty="0"/>
              <a:t>: add an element</a:t>
            </a:r>
          </a:p>
          <a:p>
            <a:r>
              <a:rPr lang="en-US" altLang="zh-TW" dirty="0"/>
              <a:t>First-In-????-Out?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796136" y="1628800"/>
          <a:ext cx="887760" cy="224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H="1">
            <a:off x="6804248" y="3717032"/>
            <a:ext cx="79208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6804248" y="2206459"/>
            <a:ext cx="79208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596336" y="3532366"/>
            <a:ext cx="69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18824" y="202179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sp>
        <p:nvSpPr>
          <p:cNvPr id="10" name="文字方塊 3"/>
          <p:cNvSpPr txBox="1"/>
          <p:nvPr/>
        </p:nvSpPr>
        <p:spPr>
          <a:xfrm>
            <a:off x="3843470" y="6035825"/>
            <a:ext cx="166992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A: First Out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70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So, what operations can be supported by a queue?</a:t>
            </a:r>
          </a:p>
          <a:p>
            <a:r>
              <a:rPr lang="en-US" altLang="zh-TW" dirty="0"/>
              <a:t>What parameters do they need?</a:t>
            </a:r>
          </a:p>
          <a:p>
            <a:endParaRPr lang="en-US" altLang="zh-TW" dirty="0"/>
          </a:p>
          <a:p>
            <a:r>
              <a:rPr lang="en-US" altLang="zh-TW" dirty="0"/>
              <a:t>Initialize a queue</a:t>
            </a:r>
          </a:p>
          <a:p>
            <a:r>
              <a:rPr lang="en-US" altLang="zh-TW" dirty="0"/>
              <a:t>Add an element 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Take an element (</a:t>
            </a:r>
            <a:r>
              <a:rPr lang="en-US" altLang="zh-TW" dirty="0" err="1"/>
              <a:t>DeQueue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Is it empty?</a:t>
            </a:r>
          </a:p>
          <a:p>
            <a:r>
              <a:rPr lang="en-US" altLang="zh-TW" dirty="0"/>
              <a:t>Is it full?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we implement a queue?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8"/>
            <a:ext cx="8085044" cy="489493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Let’s use array again</a:t>
            </a:r>
          </a:p>
          <a:p>
            <a:r>
              <a:rPr lang="en-US" altLang="zh-TW" dirty="0"/>
              <a:t>Record front and back of the queue in the array (indices)</a:t>
            </a:r>
          </a:p>
          <a:p>
            <a:r>
              <a:rPr lang="en-US" altLang="zh-TW" dirty="0"/>
              <a:t>But, here comes a problem: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queue is full! But space is wasted.</a:t>
            </a:r>
          </a:p>
          <a:p>
            <a:r>
              <a:rPr lang="en-US" altLang="zh-TW" dirty="0"/>
              <a:t>How to solve this problem?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33595"/>
              </p:ext>
            </p:extLst>
          </p:nvPr>
        </p:nvGraphicFramePr>
        <p:xfrm>
          <a:off x="1475656" y="3524001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1987987" y="4100065"/>
            <a:ext cx="698525" cy="1305436"/>
            <a:chOff x="1987987" y="4221088"/>
            <a:chExt cx="698525" cy="1305436"/>
          </a:xfrm>
        </p:grpSpPr>
        <p:cxnSp>
          <p:nvCxnSpPr>
            <p:cNvPr id="6" name="直線單箭頭接點 5"/>
            <p:cNvCxnSpPr/>
            <p:nvPr/>
          </p:nvCxnSpPr>
          <p:spPr>
            <a:xfrm flipV="1">
              <a:off x="2195736" y="4221088"/>
              <a:ext cx="0" cy="9361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987987" y="5157192"/>
              <a:ext cx="698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Front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516379" y="4100065"/>
            <a:ext cx="623889" cy="1311365"/>
            <a:chOff x="5516379" y="4221088"/>
            <a:chExt cx="623889" cy="1311365"/>
          </a:xfrm>
        </p:grpSpPr>
        <p:cxnSp>
          <p:nvCxnSpPr>
            <p:cNvPr id="7" name="直線單箭頭接點 6"/>
            <p:cNvCxnSpPr/>
            <p:nvPr/>
          </p:nvCxnSpPr>
          <p:spPr>
            <a:xfrm flipV="1">
              <a:off x="5724128" y="4221088"/>
              <a:ext cx="0" cy="9361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5516379" y="516312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Rear</a:t>
              </a:r>
              <a:endParaRPr lang="zh-TW" altLang="en-US" dirty="0"/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89173"/>
              </p:ext>
            </p:extLst>
          </p:nvPr>
        </p:nvGraphicFramePr>
        <p:xfrm>
          <a:off x="1475656" y="3524001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9070"/>
              </p:ext>
            </p:extLst>
          </p:nvPr>
        </p:nvGraphicFramePr>
        <p:xfrm>
          <a:off x="1475656" y="3524001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2195736" y="3379985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匯合連接點 14"/>
          <p:cNvSpPr/>
          <p:nvPr/>
        </p:nvSpPr>
        <p:spPr>
          <a:xfrm>
            <a:off x="3491880" y="3368550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11024 -0.000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13385 -0.0011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-0.0007 L 0.23628 -0.00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-0.00116 L 0.2677 -0.0011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Solution: circular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54394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end of the array is assumed “connected” to the start of the array</a:t>
            </a:r>
          </a:p>
          <a:p>
            <a:r>
              <a:rPr lang="en-US" altLang="zh-TW" dirty="0"/>
              <a:t>This makes sure that the number of elements which can be stored by a queue is the same as the size of the array</a:t>
            </a:r>
          </a:p>
          <a:p>
            <a:endParaRPr lang="en-US" altLang="zh-TW" dirty="0"/>
          </a:p>
          <a:p>
            <a:r>
              <a:rPr lang="en-US" altLang="zh-TW" dirty="0"/>
              <a:t>When is the queue empty?</a:t>
            </a:r>
          </a:p>
          <a:p>
            <a:r>
              <a:rPr lang="en-US" altLang="zh-TW" dirty="0"/>
              <a:t>When is the queue full?</a:t>
            </a:r>
          </a:p>
          <a:p>
            <a:r>
              <a:rPr lang="en-US" altLang="zh-TW" dirty="0"/>
              <a:t>Can we tell them apart?!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497657" y="206084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2059995" y="2564904"/>
            <a:ext cx="698525" cy="1305436"/>
            <a:chOff x="1987987" y="4221088"/>
            <a:chExt cx="698525" cy="1305436"/>
          </a:xfrm>
        </p:grpSpPr>
        <p:cxnSp>
          <p:nvCxnSpPr>
            <p:cNvPr id="10" name="直線單箭頭接點 9"/>
            <p:cNvCxnSpPr/>
            <p:nvPr/>
          </p:nvCxnSpPr>
          <p:spPr>
            <a:xfrm flipV="1">
              <a:off x="2195736" y="4221088"/>
              <a:ext cx="0" cy="9361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987987" y="5157192"/>
              <a:ext cx="698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Front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588387" y="2564904"/>
            <a:ext cx="623889" cy="1311365"/>
            <a:chOff x="5516379" y="4221088"/>
            <a:chExt cx="623889" cy="1311365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5724128" y="4221088"/>
              <a:ext cx="0" cy="9361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516379" y="516312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Rear</a:t>
              </a:r>
              <a:endParaRPr lang="zh-TW" altLang="en-US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502246" y="206084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1497657" y="2043733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497657" y="206084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497657" y="206084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497657" y="206084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流程圖: 匯合連接點 20"/>
          <p:cNvSpPr/>
          <p:nvPr/>
        </p:nvSpPr>
        <p:spPr>
          <a:xfrm>
            <a:off x="2187461" y="1864432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匯合連接點 21"/>
          <p:cNvSpPr/>
          <p:nvPr/>
        </p:nvSpPr>
        <p:spPr>
          <a:xfrm>
            <a:off x="3419872" y="1864432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2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1024 -0.00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13385 -0.001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-0.00069 L 0.23629 -0.0006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-0.00116 L -0.40156 -0.0011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156 -0.00116 L -0.26771 -0.0011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1" grpId="1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if it is actually full?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/>
              <a:t>We use </a:t>
            </a:r>
            <a:r>
              <a:rPr lang="en-US" altLang="zh-TW" dirty="0" err="1"/>
              <a:t>realloc</a:t>
            </a:r>
            <a:r>
              <a:rPr lang="en-US" altLang="zh-TW" dirty="0"/>
              <a:t>() to obtain a large chunk of memory.</a:t>
            </a:r>
          </a:p>
          <a:p>
            <a:endParaRPr lang="en-US" altLang="zh-TW" dirty="0"/>
          </a:p>
          <a:p>
            <a:r>
              <a:rPr lang="en-US" altLang="zh-TW" dirty="0"/>
              <a:t>Then, other work to be done?</a:t>
            </a:r>
          </a:p>
          <a:p>
            <a:r>
              <a:rPr lang="en-US" altLang="zh-TW" dirty="0"/>
              <a:t>It does not look right after </a:t>
            </a:r>
            <a:r>
              <a:rPr lang="en-US" altLang="zh-TW" dirty="0" err="1"/>
              <a:t>realloc</a:t>
            </a:r>
            <a:r>
              <a:rPr lang="en-US" altLang="zh-TW" dirty="0"/>
              <a:t>().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How do we fix this?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22020"/>
              </p:ext>
            </p:extLst>
          </p:nvPr>
        </p:nvGraphicFramePr>
        <p:xfrm>
          <a:off x="1335542" y="416807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063734" y="4694580"/>
            <a:ext cx="698525" cy="1305436"/>
            <a:chOff x="1987987" y="4221088"/>
            <a:chExt cx="698525" cy="1305436"/>
          </a:xfrm>
        </p:grpSpPr>
        <p:cxnSp>
          <p:nvCxnSpPr>
            <p:cNvPr id="6" name="直線單箭頭接點 5"/>
            <p:cNvCxnSpPr/>
            <p:nvPr/>
          </p:nvCxnSpPr>
          <p:spPr>
            <a:xfrm flipV="1">
              <a:off x="2195736" y="4221088"/>
              <a:ext cx="0" cy="9361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1987987" y="5157192"/>
              <a:ext cx="698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Front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271646" y="4694580"/>
            <a:ext cx="623889" cy="1311365"/>
            <a:chOff x="5516379" y="4221088"/>
            <a:chExt cx="623889" cy="1311365"/>
          </a:xfrm>
        </p:grpSpPr>
        <p:cxnSp>
          <p:nvCxnSpPr>
            <p:cNvPr id="9" name="直線單箭頭接點 8"/>
            <p:cNvCxnSpPr/>
            <p:nvPr/>
          </p:nvCxnSpPr>
          <p:spPr>
            <a:xfrm flipV="1">
              <a:off x="5724128" y="4221088"/>
              <a:ext cx="0" cy="9361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5516379" y="516312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Back</a:t>
              </a:r>
              <a:endParaRPr lang="zh-TW" altLang="en-US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19513"/>
              </p:ext>
            </p:extLst>
          </p:nvPr>
        </p:nvGraphicFramePr>
        <p:xfrm>
          <a:off x="1290283" y="4160030"/>
          <a:ext cx="3810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479558" y="3701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361679" y="3701689"/>
            <a:ext cx="71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size-1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534824" y="3701689"/>
            <a:ext cx="94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2*size-1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27851" y="323530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realloc</a:t>
            </a:r>
            <a:r>
              <a:rPr lang="en-US" altLang="zh-TW" dirty="0"/>
              <a:t> from </a:t>
            </a:r>
            <a:r>
              <a:rPr lang="en-US" altLang="zh-TW" b="1" dirty="0"/>
              <a:t>size</a:t>
            </a:r>
            <a:r>
              <a:rPr lang="en-US" altLang="zh-TW" dirty="0"/>
              <a:t> to </a:t>
            </a:r>
            <a:r>
              <a:rPr lang="en-US" altLang="zh-TW" b="1" dirty="0"/>
              <a:t>2*size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079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/>
      <p:bldP spid="14" grpId="0" uiExpand="1"/>
      <p:bldP spid="15" grpId="0" uiExpand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br>
              <a:rPr lang="en-US" dirty="0"/>
            </a:br>
            <a:r>
              <a:rPr lang="en-US" dirty="0"/>
              <a:t>Stack &amp; Queue</a:t>
            </a:r>
            <a:br>
              <a:rPr lang="en-US" dirty="0"/>
            </a:br>
            <a:r>
              <a:rPr lang="en-US" dirty="0"/>
              <a:t>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49464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接下來講一些應用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計算機問題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迷宮問題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回家自己看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08720"/>
            <a:ext cx="2075384" cy="207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44" y="3573016"/>
            <a:ext cx="1977791" cy="279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3104" y="167897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Stack represents an ordered and linear list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“Stack of plates”</a:t>
            </a:r>
          </a:p>
          <a:p>
            <a:endParaRPr lang="en-US" altLang="zh-TW" dirty="0"/>
          </a:p>
          <a:p>
            <a:r>
              <a:rPr lang="en-US" altLang="zh-TW" dirty="0"/>
              <a:t>Taken from and placed onto the top</a:t>
            </a:r>
          </a:p>
          <a:p>
            <a:r>
              <a:rPr lang="en-US" altLang="zh-TW" dirty="0"/>
              <a:t>Pop: take an element</a:t>
            </a:r>
          </a:p>
          <a:p>
            <a:r>
              <a:rPr lang="en-US" altLang="zh-TW" dirty="0"/>
              <a:t>Push: place an element </a:t>
            </a:r>
          </a:p>
          <a:p>
            <a:r>
              <a:rPr lang="en-US" altLang="zh-TW" dirty="0"/>
              <a:t>Example </a:t>
            </a:r>
            <a:r>
              <a:rPr lang="en-US" altLang="zh-TW" dirty="0">
                <a:sym typeface="Wingdings"/>
              </a:rPr>
              <a:t></a:t>
            </a:r>
            <a:endParaRPr lang="en-US" altLang="zh-TW" dirty="0"/>
          </a:p>
          <a:p>
            <a:r>
              <a:rPr lang="en-US" altLang="zh-TW" dirty="0"/>
              <a:t>First in, ???? Out</a:t>
            </a:r>
          </a:p>
          <a:p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386"/>
              </p:ext>
            </p:extLst>
          </p:nvPr>
        </p:nvGraphicFramePr>
        <p:xfrm>
          <a:off x="6655231" y="2726417"/>
          <a:ext cx="887760" cy="224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群組 16"/>
          <p:cNvGrpSpPr/>
          <p:nvPr/>
        </p:nvGrpSpPr>
        <p:grpSpPr>
          <a:xfrm>
            <a:off x="7542991" y="4235779"/>
            <a:ext cx="1900084" cy="369332"/>
            <a:chOff x="6804248" y="3163034"/>
            <a:chExt cx="1900084" cy="369332"/>
          </a:xfrm>
        </p:grpSpPr>
        <p:cxnSp>
          <p:nvCxnSpPr>
            <p:cNvPr id="8" name="直線單箭頭接點 7"/>
            <p:cNvCxnSpPr/>
            <p:nvPr/>
          </p:nvCxnSpPr>
          <p:spPr>
            <a:xfrm flipH="1">
              <a:off x="6804248" y="3356992"/>
              <a:ext cx="79208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7596336" y="31630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	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542991" y="4605111"/>
            <a:ext cx="1689170" cy="369332"/>
            <a:chOff x="6804248" y="3532366"/>
            <a:chExt cx="1689170" cy="369332"/>
          </a:xfrm>
        </p:grpSpPr>
        <p:cxnSp>
          <p:nvCxnSpPr>
            <p:cNvPr id="7" name="直線單箭頭接點 6"/>
            <p:cNvCxnSpPr/>
            <p:nvPr/>
          </p:nvCxnSpPr>
          <p:spPr>
            <a:xfrm flipH="1">
              <a:off x="6804248" y="3717032"/>
              <a:ext cx="79208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593813" y="3532366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Bottom</a:t>
              </a:r>
              <a:endParaRPr lang="zh-TW" altLang="en-US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33"/>
              </p:ext>
            </p:extLst>
          </p:nvPr>
        </p:nvGraphicFramePr>
        <p:xfrm>
          <a:off x="6655231" y="2739777"/>
          <a:ext cx="887760" cy="224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6975"/>
              </p:ext>
            </p:extLst>
          </p:nvPr>
        </p:nvGraphicFramePr>
        <p:xfrm>
          <a:off x="6655231" y="2726417"/>
          <a:ext cx="887760" cy="224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07619"/>
              </p:ext>
            </p:extLst>
          </p:nvPr>
        </p:nvGraphicFramePr>
        <p:xfrm>
          <a:off x="6655231" y="2726417"/>
          <a:ext cx="887760" cy="224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7389"/>
              </p:ext>
            </p:extLst>
          </p:nvPr>
        </p:nvGraphicFramePr>
        <p:xfrm>
          <a:off x="6659775" y="2726417"/>
          <a:ext cx="887760" cy="224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1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601423" y="5372861"/>
            <a:ext cx="166992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A: Last</a:t>
            </a:r>
            <a:endParaRPr lang="zh-TW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66535" y="5890479"/>
            <a:ext cx="6410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Therefore, Stack is a “First-In-Last-Out” (FILO) or ”Last-In-First-Out” (LIFO) data 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0138 -0.0509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5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5092 L 0.00138 -0.1138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11388 L 0.00138 -0.050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5092 L 0.00138 -0.1138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應用一</a:t>
            </a:r>
            <a:r>
              <a:rPr lang="en-US" altLang="zh-TW" dirty="0"/>
              <a:t>: </a:t>
            </a:r>
            <a:r>
              <a:rPr lang="zh-TW" altLang="en-US" dirty="0"/>
              <a:t>計算機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不是普通的計算機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題目</a:t>
            </a:r>
            <a:r>
              <a:rPr lang="en-US" altLang="zh-TW" dirty="0"/>
              <a:t>: </a:t>
            </a:r>
            <a:r>
              <a:rPr lang="zh-TW" altLang="en-US" dirty="0"/>
              <a:t>如果打入一串如</a:t>
            </a:r>
            <a:r>
              <a:rPr lang="en-US" altLang="zh-TW" dirty="0"/>
              <a:t>1+2*3-5/(4+5)/5</a:t>
            </a:r>
            <a:r>
              <a:rPr lang="zh-TW" altLang="en-US" dirty="0"/>
              <a:t>的算式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zh-TW" altLang="en-US" dirty="0"/>
              <a:t>請寫一個演算法來算出這串算式的結果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zh-TW" altLang="en-US" dirty="0"/>
              <a:t>怎麼寫呢</a:t>
            </a:r>
            <a:r>
              <a:rPr lang="en-US" altLang="zh-TW" dirty="0"/>
              <a:t>?  </a:t>
            </a:r>
            <a:r>
              <a:rPr lang="zh-TW" altLang="en-US" dirty="0"/>
              <a:t>好複雜</a:t>
            </a:r>
            <a:r>
              <a:rPr lang="en-US" altLang="zh-TW" dirty="0"/>
              <a:t>T_T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8680"/>
            <a:ext cx="2075384" cy="207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先來看看算式長什麼樣子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1+2*3-5/(4+5)/5</a:t>
            </a:r>
          </a:p>
          <a:p>
            <a:endParaRPr lang="en-US" altLang="zh-TW" dirty="0"/>
          </a:p>
          <a:p>
            <a:r>
              <a:rPr lang="zh-TW" altLang="en-US" dirty="0"/>
              <a:t>裡面有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Operand – 1, 2, 3, 5, 4, 5, etc.</a:t>
            </a:r>
          </a:p>
          <a:p>
            <a:r>
              <a:rPr lang="en-US" altLang="zh-TW" dirty="0"/>
              <a:t>Operator – + * - /</a:t>
            </a:r>
          </a:p>
          <a:p>
            <a:r>
              <a:rPr lang="zh-TW" altLang="en-US" dirty="0"/>
              <a:t>括號</a:t>
            </a:r>
            <a:r>
              <a:rPr lang="en-US" altLang="zh-TW" dirty="0"/>
              <a:t>– (,)</a:t>
            </a:r>
          </a:p>
          <a:p>
            <a:endParaRPr lang="en-US" altLang="zh-TW" dirty="0"/>
          </a:p>
          <a:p>
            <a:r>
              <a:rPr lang="zh-TW" altLang="en-US" dirty="0"/>
              <a:t>特色</a:t>
            </a:r>
            <a:r>
              <a:rPr lang="en-US" altLang="zh-TW" dirty="0"/>
              <a:t>1: </a:t>
            </a:r>
            <a:r>
              <a:rPr lang="zh-TW" altLang="en-US" dirty="0"/>
              <a:t>左到右</a:t>
            </a:r>
            <a:r>
              <a:rPr lang="en-US" altLang="zh-TW" dirty="0"/>
              <a:t>(left-to-right associativity)</a:t>
            </a:r>
          </a:p>
          <a:p>
            <a:r>
              <a:rPr lang="zh-TW" altLang="en-US" dirty="0"/>
              <a:t>特色</a:t>
            </a:r>
            <a:r>
              <a:rPr lang="en-US" altLang="zh-TW" dirty="0"/>
              <a:t>2:</a:t>
            </a:r>
            <a:r>
              <a:rPr lang="zh-TW" altLang="en-US" dirty="0"/>
              <a:t>一般這種寫法叫做</a:t>
            </a:r>
            <a:r>
              <a:rPr lang="en-US" altLang="zh-TW" dirty="0"/>
              <a:t>infix (operator</a:t>
            </a:r>
            <a:r>
              <a:rPr lang="zh-TW" altLang="en-US" dirty="0"/>
              <a:t>夾在</a:t>
            </a:r>
            <a:r>
              <a:rPr lang="en-US" altLang="zh-TW" dirty="0"/>
              <a:t>operand</a:t>
            </a:r>
            <a:r>
              <a:rPr lang="zh-TW" altLang="en-US" dirty="0"/>
              <a:t>中間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先後順序要</a:t>
            </a:r>
            <a:r>
              <a:rPr lang="en-US" altLang="zh-TW" dirty="0"/>
              <a:t>operator</a:t>
            </a:r>
            <a:r>
              <a:rPr lang="zh-TW" altLang="en-US" dirty="0"/>
              <a:t>去</a:t>
            </a:r>
            <a:r>
              <a:rPr lang="en-US" altLang="zh-TW" dirty="0"/>
              <a:t>”</a:t>
            </a:r>
            <a:r>
              <a:rPr lang="zh-TW" altLang="en-US" dirty="0"/>
              <a:t>比大小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例如乘除是大</a:t>
            </a:r>
            <a:r>
              <a:rPr lang="en-US" altLang="zh-TW" dirty="0"/>
              <a:t>, </a:t>
            </a:r>
            <a:r>
              <a:rPr lang="zh-TW" altLang="en-US" dirty="0"/>
              <a:t>加減是小</a:t>
            </a:r>
            <a:r>
              <a:rPr lang="en-US" altLang="zh-TW" dirty="0"/>
              <a:t>, </a:t>
            </a:r>
            <a:r>
              <a:rPr lang="zh-TW" altLang="en-US" dirty="0"/>
              <a:t>那麼就先乘除後加減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別種寫法</a:t>
            </a:r>
            <a:r>
              <a:rPr lang="en-US" altLang="zh-TW" dirty="0"/>
              <a:t>: postfix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operator</a:t>
            </a:r>
            <a:r>
              <a:rPr lang="zh-TW" altLang="en-US" dirty="0"/>
              <a:t>放到兩個</a:t>
            </a:r>
            <a:r>
              <a:rPr lang="en-US" altLang="zh-TW" dirty="0"/>
              <a:t>operands</a:t>
            </a:r>
            <a:r>
              <a:rPr lang="zh-TW" altLang="en-US" dirty="0"/>
              <a:t>的後面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2+3*4 </a:t>
            </a:r>
            <a:r>
              <a:rPr lang="en-US" altLang="zh-TW" dirty="0">
                <a:sym typeface="Wingdings" pitchFamily="2" charset="2"/>
              </a:rPr>
              <a:t>2 3 4 * +</a:t>
            </a:r>
          </a:p>
          <a:p>
            <a:r>
              <a:rPr lang="en-US" altLang="zh-TW" dirty="0"/>
              <a:t>a*b+5 </a:t>
            </a:r>
            <a:r>
              <a:rPr lang="en-US" altLang="zh-TW" dirty="0">
                <a:sym typeface="Wingdings" pitchFamily="2" charset="2"/>
              </a:rPr>
              <a:t> ?</a:t>
            </a:r>
          </a:p>
          <a:p>
            <a:r>
              <a:rPr lang="en-US" altLang="zh-TW" dirty="0">
                <a:sym typeface="Wingdings" pitchFamily="2" charset="2"/>
              </a:rPr>
              <a:t>(1+2)*7  ?</a:t>
            </a:r>
          </a:p>
          <a:p>
            <a:r>
              <a:rPr lang="en-US" altLang="zh-TW" dirty="0">
                <a:sym typeface="Wingdings" pitchFamily="2" charset="2"/>
              </a:rPr>
              <a:t>a*b/c ?</a:t>
            </a:r>
          </a:p>
          <a:p>
            <a:r>
              <a:rPr lang="en-US" altLang="zh-TW" dirty="0">
                <a:sym typeface="Wingdings" pitchFamily="2" charset="2"/>
              </a:rPr>
              <a:t>(a/(</a:t>
            </a:r>
            <a:r>
              <a:rPr lang="en-US" altLang="zh-TW" dirty="0" err="1">
                <a:sym typeface="Wingdings" pitchFamily="2" charset="2"/>
              </a:rPr>
              <a:t>b-c+d</a:t>
            </a:r>
            <a:r>
              <a:rPr lang="en-US" altLang="zh-TW" dirty="0">
                <a:sym typeface="Wingdings" pitchFamily="2" charset="2"/>
              </a:rPr>
              <a:t>))*(e-a)*c?</a:t>
            </a:r>
          </a:p>
          <a:p>
            <a:r>
              <a:rPr lang="en-US" altLang="zh-TW" dirty="0">
                <a:sym typeface="Wingdings" pitchFamily="2" charset="2"/>
              </a:rPr>
              <a:t>a/</a:t>
            </a:r>
            <a:r>
              <a:rPr lang="en-US" altLang="zh-TW" dirty="0" err="1">
                <a:sym typeface="Wingdings" pitchFamily="2" charset="2"/>
              </a:rPr>
              <a:t>b-c+d</a:t>
            </a:r>
            <a:r>
              <a:rPr lang="en-US" altLang="zh-TW" dirty="0">
                <a:sym typeface="Wingdings" pitchFamily="2" charset="2"/>
              </a:rPr>
              <a:t>*?</a:t>
            </a:r>
          </a:p>
          <a:p>
            <a:r>
              <a:rPr lang="en-US" altLang="zh-TW" dirty="0">
                <a:sym typeface="Wingdings" pitchFamily="2" charset="2"/>
              </a:rPr>
              <a:t>e-a*c?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</a:t>
            </a:r>
            <a:r>
              <a:rPr lang="zh-TW" altLang="en-US" dirty="0"/>
              <a:t>有什麼好處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沒有括號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stack</a:t>
            </a:r>
            <a:r>
              <a:rPr lang="zh-TW" altLang="en-US" dirty="0"/>
              <a:t>幫忙就可以很容易地算出結果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例子</a:t>
            </a:r>
            <a:r>
              <a:rPr lang="en-US" altLang="zh-TW" dirty="0"/>
              <a:t>: 6 2 / 3 – 4 2 * +</a:t>
            </a:r>
          </a:p>
          <a:p>
            <a:r>
              <a:rPr lang="zh-TW" altLang="en-US" dirty="0"/>
              <a:t>從左邊讀過去</a:t>
            </a:r>
            <a:endParaRPr lang="en-US" altLang="zh-TW" dirty="0"/>
          </a:p>
          <a:p>
            <a:r>
              <a:rPr lang="zh-TW" altLang="en-US" dirty="0"/>
              <a:t>讀到</a:t>
            </a:r>
            <a:r>
              <a:rPr lang="en-US" altLang="zh-TW" dirty="0"/>
              <a:t>6, </a:t>
            </a:r>
            <a:r>
              <a:rPr lang="zh-TW" altLang="en-US" dirty="0"/>
              <a:t>放</a:t>
            </a:r>
            <a:r>
              <a:rPr lang="en-US" altLang="zh-TW" dirty="0"/>
              <a:t>6</a:t>
            </a:r>
            <a:r>
              <a:rPr lang="zh-TW" altLang="en-US" dirty="0"/>
              <a:t>進</a:t>
            </a:r>
            <a:r>
              <a:rPr lang="en-US" altLang="zh-TW" dirty="0"/>
              <a:t>stack (stack: 6)</a:t>
            </a:r>
          </a:p>
          <a:p>
            <a:r>
              <a:rPr lang="zh-TW" altLang="en-US" dirty="0"/>
              <a:t>讀到</a:t>
            </a:r>
            <a:r>
              <a:rPr lang="en-US" altLang="zh-TW" dirty="0"/>
              <a:t>2, </a:t>
            </a:r>
            <a:r>
              <a:rPr lang="zh-TW" altLang="en-US" dirty="0"/>
              <a:t>放</a:t>
            </a:r>
            <a:r>
              <a:rPr lang="en-US" altLang="zh-TW" dirty="0"/>
              <a:t>2</a:t>
            </a:r>
            <a:r>
              <a:rPr lang="zh-TW" altLang="en-US" dirty="0"/>
              <a:t>進</a:t>
            </a:r>
            <a:r>
              <a:rPr lang="en-US" altLang="zh-TW" dirty="0"/>
              <a:t>stack (stack: 6 2)</a:t>
            </a:r>
          </a:p>
          <a:p>
            <a:r>
              <a:rPr lang="zh-TW" altLang="en-US" dirty="0"/>
              <a:t>讀到</a:t>
            </a:r>
            <a:r>
              <a:rPr lang="en-US" altLang="zh-TW" dirty="0"/>
              <a:t>/, </a:t>
            </a:r>
            <a:r>
              <a:rPr lang="zh-TW" altLang="en-US" dirty="0"/>
              <a:t>取兩個</a:t>
            </a:r>
            <a:r>
              <a:rPr lang="en-US" altLang="zh-TW" dirty="0"/>
              <a:t>operands (6</a:t>
            </a:r>
            <a:r>
              <a:rPr lang="zh-TW" altLang="en-US" dirty="0"/>
              <a:t>和</a:t>
            </a:r>
            <a:r>
              <a:rPr lang="en-US" altLang="zh-TW" dirty="0"/>
              <a:t>2), </a:t>
            </a:r>
            <a:r>
              <a:rPr lang="zh-TW" altLang="en-US" dirty="0"/>
              <a:t>算</a:t>
            </a:r>
            <a:r>
              <a:rPr lang="en-US" altLang="zh-TW" dirty="0"/>
              <a:t>6/2, </a:t>
            </a:r>
            <a:r>
              <a:rPr lang="zh-TW" altLang="en-US" dirty="0"/>
              <a:t>然後答案放回去</a:t>
            </a:r>
            <a:r>
              <a:rPr lang="en-US" altLang="zh-TW" dirty="0"/>
              <a:t>stack (stack: 3)</a:t>
            </a:r>
          </a:p>
          <a:p>
            <a:r>
              <a:rPr lang="zh-TW" altLang="en-US" dirty="0"/>
              <a:t>讀到</a:t>
            </a:r>
            <a:r>
              <a:rPr lang="en-US" altLang="zh-TW" dirty="0"/>
              <a:t>3, </a:t>
            </a:r>
            <a:r>
              <a:rPr lang="zh-TW" altLang="en-US" dirty="0"/>
              <a:t>放</a:t>
            </a:r>
            <a:r>
              <a:rPr lang="en-US" altLang="zh-TW" dirty="0"/>
              <a:t>3</a:t>
            </a:r>
            <a:r>
              <a:rPr lang="zh-TW" altLang="en-US" dirty="0"/>
              <a:t>進</a:t>
            </a:r>
            <a:r>
              <a:rPr lang="en-US" altLang="zh-TW" dirty="0"/>
              <a:t>stack (stack: 3 3)</a:t>
            </a:r>
          </a:p>
          <a:p>
            <a:r>
              <a:rPr lang="zh-TW" altLang="en-US" dirty="0"/>
              <a:t>讀到</a:t>
            </a:r>
            <a:r>
              <a:rPr lang="en-US" altLang="zh-TW" dirty="0"/>
              <a:t>-, </a:t>
            </a:r>
            <a:r>
              <a:rPr lang="zh-TW" altLang="en-US" dirty="0"/>
              <a:t>取兩個</a:t>
            </a:r>
            <a:r>
              <a:rPr lang="en-US" altLang="zh-TW" dirty="0"/>
              <a:t>operands(3</a:t>
            </a:r>
            <a:r>
              <a:rPr lang="zh-TW" altLang="en-US" dirty="0"/>
              <a:t>和</a:t>
            </a:r>
            <a:r>
              <a:rPr lang="en-US" altLang="zh-TW" dirty="0"/>
              <a:t>3), </a:t>
            </a:r>
            <a:r>
              <a:rPr lang="zh-TW" altLang="en-US" dirty="0"/>
              <a:t>算</a:t>
            </a:r>
            <a:r>
              <a:rPr lang="en-US" altLang="zh-TW" dirty="0"/>
              <a:t>3-3, </a:t>
            </a:r>
            <a:r>
              <a:rPr lang="zh-TW" altLang="en-US" dirty="0"/>
              <a:t>然後答案放回去</a:t>
            </a:r>
            <a:r>
              <a:rPr lang="en-US" altLang="zh-TW" dirty="0"/>
              <a:t>stack (stack: 0)</a:t>
            </a:r>
          </a:p>
          <a:p>
            <a:r>
              <a:rPr lang="zh-TW" altLang="en-US" dirty="0"/>
              <a:t>依此類推</a:t>
            </a:r>
            <a:r>
              <a:rPr lang="en-US" altLang="zh-TW" dirty="0"/>
              <a:t>….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剩下來的</a:t>
            </a:r>
            <a:r>
              <a:rPr lang="en-US" altLang="zh-TW" dirty="0"/>
              <a:t>”</a:t>
            </a:r>
            <a:r>
              <a:rPr lang="zh-TW" altLang="en-US" dirty="0"/>
              <a:t>小問題</a:t>
            </a:r>
            <a:r>
              <a:rPr lang="en-US" altLang="zh-TW" dirty="0"/>
              <a:t>”:</a:t>
            </a:r>
            <a:r>
              <a:rPr lang="en-US" altLang="zh-TW" dirty="0">
                <a:sym typeface="Wingdings" pitchFamily="2" charset="2"/>
              </a:rPr>
              <a:t> 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小問題</a:t>
            </a:r>
            <a:r>
              <a:rPr lang="en-US" altLang="zh-TW" dirty="0"/>
              <a:t>”: </a:t>
            </a:r>
            <a:r>
              <a:rPr lang="zh-TW" altLang="en-US" dirty="0"/>
              <a:t>怎麼把</a:t>
            </a:r>
            <a:r>
              <a:rPr lang="en-US" altLang="zh-TW" dirty="0"/>
              <a:t>infix expression</a:t>
            </a:r>
            <a:r>
              <a:rPr lang="zh-TW" altLang="en-US" dirty="0"/>
              <a:t>轉成</a:t>
            </a:r>
            <a:r>
              <a:rPr lang="en-US" altLang="zh-TW" dirty="0"/>
              <a:t>postfix expression?</a:t>
            </a:r>
          </a:p>
          <a:p>
            <a:endParaRPr lang="en-US" altLang="zh-TW" dirty="0"/>
          </a:p>
          <a:p>
            <a:r>
              <a:rPr lang="zh-TW" altLang="en-US" dirty="0"/>
              <a:t>第一種方法</a:t>
            </a:r>
            <a:r>
              <a:rPr lang="en-US" altLang="zh-TW" dirty="0"/>
              <a:t>: (</a:t>
            </a:r>
            <a:r>
              <a:rPr lang="zh-TW" altLang="en-US" dirty="0"/>
              <a:t>適合紙上談兵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把整個</a:t>
            </a:r>
            <a:r>
              <a:rPr lang="en-US" altLang="zh-TW" dirty="0"/>
              <a:t>expression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把所有的</a:t>
            </a:r>
            <a:r>
              <a:rPr lang="en-US" altLang="zh-TW" dirty="0"/>
              <a:t>operator</a:t>
            </a:r>
            <a:r>
              <a:rPr lang="zh-TW" altLang="en-US" dirty="0"/>
              <a:t>都移到</a:t>
            </a:r>
            <a:r>
              <a:rPr lang="en-US" altLang="zh-TW" dirty="0"/>
              <a:t>operand</a:t>
            </a:r>
            <a:r>
              <a:rPr lang="zh-TW" altLang="en-US" dirty="0"/>
              <a:t>的後面去</a:t>
            </a:r>
            <a:r>
              <a:rPr lang="en-US" altLang="zh-TW" dirty="0"/>
              <a:t>, </a:t>
            </a:r>
            <a:r>
              <a:rPr lang="zh-TW" altLang="en-US" dirty="0"/>
              <a:t>方便去除所有括號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去除所有括號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但是實作上要怎麼做呢</a:t>
            </a:r>
            <a:r>
              <a:rPr lang="en-US" altLang="zh-TW" dirty="0"/>
              <a:t>? (</a:t>
            </a:r>
            <a:r>
              <a:rPr lang="zh-TW" altLang="en-US" dirty="0"/>
              <a:t>不希望做兩次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又是一個可以利用</a:t>
            </a:r>
            <a:r>
              <a:rPr lang="en-US" altLang="zh-TW" dirty="0"/>
              <a:t>stack</a:t>
            </a:r>
            <a:r>
              <a:rPr lang="zh-TW" altLang="en-US" dirty="0"/>
              <a:t>解決的問題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從左至右讀取</a:t>
            </a:r>
            <a:r>
              <a:rPr lang="en-US" altLang="zh-TW" dirty="0"/>
              <a:t>expression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碰到</a:t>
            </a:r>
            <a:r>
              <a:rPr lang="en-US" altLang="zh-TW" dirty="0"/>
              <a:t>operand</a:t>
            </a:r>
            <a:r>
              <a:rPr lang="zh-TW" altLang="en-US" dirty="0"/>
              <a:t>就直接輸出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碰到</a:t>
            </a:r>
            <a:r>
              <a:rPr lang="en-US" altLang="zh-TW" dirty="0"/>
              <a:t>operator</a:t>
            </a:r>
            <a:r>
              <a:rPr lang="zh-TW" altLang="en-US" dirty="0"/>
              <a:t>時比較</a:t>
            </a:r>
            <a:r>
              <a:rPr lang="en-US" altLang="zh-TW" dirty="0"/>
              <a:t>stack</a:t>
            </a:r>
            <a:r>
              <a:rPr lang="zh-TW" altLang="en-US" dirty="0"/>
              <a:t>頂上的</a:t>
            </a:r>
            <a:r>
              <a:rPr lang="en-US" altLang="zh-TW" dirty="0"/>
              <a:t>operator</a:t>
            </a:r>
            <a:r>
              <a:rPr lang="zh-TW" altLang="en-US" dirty="0"/>
              <a:t>和目前讀到的</a:t>
            </a:r>
            <a:r>
              <a:rPr lang="en-US" altLang="zh-TW" dirty="0"/>
              <a:t>operator</a:t>
            </a:r>
            <a:r>
              <a:rPr lang="zh-TW" altLang="en-US" dirty="0"/>
              <a:t>哪一個比較</a:t>
            </a:r>
            <a:r>
              <a:rPr lang="en-US" altLang="zh-TW" dirty="0"/>
              <a:t>”</a:t>
            </a:r>
            <a:r>
              <a:rPr lang="zh-TW" altLang="en-US" dirty="0"/>
              <a:t>大</a:t>
            </a:r>
            <a:r>
              <a:rPr lang="en-US" altLang="zh-TW" dirty="0"/>
              <a:t>” (precedence)</a:t>
            </a:r>
          </a:p>
          <a:p>
            <a:pPr lvl="1"/>
            <a:r>
              <a:rPr lang="zh-TW" altLang="en-US" dirty="0"/>
              <a:t>如果目前讀到的</a:t>
            </a:r>
            <a:r>
              <a:rPr lang="en-US" altLang="zh-TW" dirty="0"/>
              <a:t>operator</a:t>
            </a:r>
            <a:r>
              <a:rPr lang="zh-TW" altLang="en-US" b="1" dirty="0"/>
              <a:t>比較大</a:t>
            </a:r>
            <a:r>
              <a:rPr lang="en-US" altLang="zh-TW" dirty="0"/>
              <a:t>, </a:t>
            </a:r>
            <a:r>
              <a:rPr lang="zh-TW" altLang="en-US" dirty="0"/>
              <a:t>就把</a:t>
            </a:r>
            <a:r>
              <a:rPr lang="en-US" altLang="zh-TW" dirty="0"/>
              <a:t>operator</a:t>
            </a:r>
            <a:r>
              <a:rPr lang="zh-TW" altLang="en-US" dirty="0"/>
              <a:t>放到</a:t>
            </a:r>
            <a:r>
              <a:rPr lang="en-US" altLang="zh-TW" dirty="0"/>
              <a:t>stack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zh-TW" altLang="en-US" dirty="0"/>
              <a:t>如果</a:t>
            </a:r>
            <a:r>
              <a:rPr lang="zh-TW" altLang="en-US" b="1" u="sng" dirty="0"/>
              <a:t>一樣大</a:t>
            </a:r>
            <a:r>
              <a:rPr lang="zh-TW" altLang="en-US" dirty="0"/>
              <a:t>或者現在讀到的</a:t>
            </a:r>
            <a:r>
              <a:rPr lang="en-US" altLang="zh-TW" dirty="0"/>
              <a:t>operator</a:t>
            </a:r>
            <a:r>
              <a:rPr lang="zh-TW" altLang="en-US" b="1" u="sng" dirty="0"/>
              <a:t>比較小</a:t>
            </a:r>
            <a:r>
              <a:rPr lang="en-US" altLang="zh-TW" dirty="0"/>
              <a:t>, </a:t>
            </a:r>
            <a:r>
              <a:rPr lang="zh-TW" altLang="en-US" dirty="0"/>
              <a:t>就一直把</a:t>
            </a:r>
            <a:r>
              <a:rPr lang="en-US" altLang="zh-TW" dirty="0"/>
              <a:t>stack</a:t>
            </a:r>
            <a:r>
              <a:rPr lang="zh-TW" altLang="en-US" dirty="0"/>
              <a:t>裡面的</a:t>
            </a:r>
            <a:r>
              <a:rPr lang="en-US" altLang="zh-TW" dirty="0"/>
              <a:t>operator</a:t>
            </a:r>
            <a:r>
              <a:rPr lang="zh-TW" altLang="en-US" dirty="0"/>
              <a:t>拿出來印出來</a:t>
            </a:r>
            <a:r>
              <a:rPr lang="en-US" altLang="zh-TW" dirty="0"/>
              <a:t>, </a:t>
            </a:r>
            <a:r>
              <a:rPr lang="zh-TW" altLang="en-US" dirty="0"/>
              <a:t>一直到</a:t>
            </a:r>
            <a:r>
              <a:rPr lang="en-US" altLang="zh-TW" dirty="0"/>
              <a:t>stack</a:t>
            </a:r>
            <a:r>
              <a:rPr lang="zh-TW" altLang="en-US" dirty="0"/>
              <a:t>是空的或者現在的</a:t>
            </a:r>
            <a:r>
              <a:rPr lang="en-US" altLang="zh-TW" dirty="0"/>
              <a:t>operator</a:t>
            </a:r>
            <a:r>
              <a:rPr lang="zh-TW" altLang="en-US" dirty="0"/>
              <a:t>比</a:t>
            </a:r>
            <a:r>
              <a:rPr lang="en-US" altLang="zh-TW" dirty="0"/>
              <a:t>stack</a:t>
            </a:r>
            <a:r>
              <a:rPr lang="zh-TW" altLang="en-US" dirty="0"/>
              <a:t>頂的</a:t>
            </a:r>
            <a:r>
              <a:rPr lang="en-US" altLang="zh-TW" dirty="0"/>
              <a:t>operator</a:t>
            </a:r>
            <a:r>
              <a:rPr lang="zh-TW" altLang="en-US" dirty="0"/>
              <a:t>大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為什麼可以這樣做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裡面括號需要先印出</a:t>
            </a:r>
            <a:r>
              <a:rPr lang="en-US" altLang="zh-TW" dirty="0"/>
              <a:t>, </a:t>
            </a:r>
            <a:r>
              <a:rPr lang="zh-TW" altLang="en-US" dirty="0"/>
              <a:t>但是卻是後讀到</a:t>
            </a:r>
            <a:endParaRPr lang="en-US" altLang="zh-TW" dirty="0"/>
          </a:p>
          <a:p>
            <a:r>
              <a:rPr lang="zh-TW" altLang="en-US" dirty="0"/>
              <a:t>比較外面的先用</a:t>
            </a:r>
            <a:r>
              <a:rPr lang="en-US" altLang="zh-TW" dirty="0"/>
              <a:t>stack</a:t>
            </a:r>
            <a:r>
              <a:rPr lang="zh-TW" altLang="en-US" dirty="0"/>
              <a:t>記起來</a:t>
            </a:r>
            <a:r>
              <a:rPr lang="en-US" altLang="zh-TW" dirty="0"/>
              <a:t>, FILO, </a:t>
            </a:r>
            <a:r>
              <a:rPr lang="zh-TW" altLang="en-US" dirty="0"/>
              <a:t>由內而外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6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怎麼把</a:t>
            </a:r>
            <a:r>
              <a:rPr lang="en-US" altLang="zh-TW" dirty="0" err="1"/>
              <a:t>a+b</a:t>
            </a:r>
            <a:r>
              <a:rPr lang="en-US" altLang="zh-TW" dirty="0"/>
              <a:t>*c</a:t>
            </a:r>
            <a:r>
              <a:rPr lang="zh-TW" altLang="en-US" dirty="0"/>
              <a:t>利用前述方法轉換成</a:t>
            </a:r>
            <a:r>
              <a:rPr lang="en-US" altLang="zh-TW" dirty="0"/>
              <a:t>postfix?</a:t>
            </a:r>
          </a:p>
          <a:p>
            <a:endParaRPr lang="en-US" altLang="zh-TW" dirty="0"/>
          </a:p>
          <a:p>
            <a:r>
              <a:rPr lang="zh-TW" altLang="en-US" dirty="0"/>
              <a:t>那麼</a:t>
            </a:r>
            <a:r>
              <a:rPr lang="en-US" altLang="zh-TW" dirty="0"/>
              <a:t>, </a:t>
            </a:r>
            <a:r>
              <a:rPr lang="zh-TW" altLang="en-US" dirty="0"/>
              <a:t>如果碰到括號怎麼辦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括號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括號內的有優先性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因此當碰到右括號的時候</a:t>
            </a:r>
            <a:r>
              <a:rPr lang="en-US" altLang="zh-TW" dirty="0"/>
              <a:t>, </a:t>
            </a:r>
            <a:r>
              <a:rPr lang="zh-TW" altLang="en-US" dirty="0"/>
              <a:t>就立刻把</a:t>
            </a:r>
            <a:r>
              <a:rPr lang="en-US" altLang="zh-TW" dirty="0"/>
              <a:t>stack</a:t>
            </a:r>
            <a:r>
              <a:rPr lang="zh-TW" altLang="en-US" dirty="0"/>
              <a:t>中的東西一直拿出來直到碰到左括號為止</a:t>
            </a:r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 a*(</a:t>
            </a:r>
            <a:r>
              <a:rPr lang="en-US" altLang="zh-TW" dirty="0" err="1"/>
              <a:t>b+c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輸出的內容</a:t>
            </a:r>
            <a:r>
              <a:rPr lang="en-US" altLang="zh-TW" dirty="0"/>
              <a:t>, stack</a:t>
            </a:r>
            <a:r>
              <a:rPr lang="zh-TW" altLang="en-US" dirty="0"/>
              <a:t>內容</a:t>
            </a:r>
            <a:r>
              <a:rPr lang="en-US" altLang="zh-TW" dirty="0"/>
              <a:t>(</a:t>
            </a:r>
            <a:r>
              <a:rPr lang="zh-TW" altLang="en-US" dirty="0"/>
              <a:t>最右邊為</a:t>
            </a:r>
            <a:r>
              <a:rPr lang="en-US" altLang="zh-TW" dirty="0"/>
              <a:t>top)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/>
              <a:t>a, *</a:t>
            </a:r>
          </a:p>
          <a:p>
            <a:r>
              <a:rPr lang="en-US" altLang="zh-TW" dirty="0"/>
              <a:t>a, *(</a:t>
            </a:r>
          </a:p>
          <a:p>
            <a:r>
              <a:rPr lang="en-US" altLang="zh-TW" dirty="0" err="1"/>
              <a:t>ab</a:t>
            </a:r>
            <a:r>
              <a:rPr lang="en-US" altLang="zh-TW" dirty="0"/>
              <a:t>, *(</a:t>
            </a:r>
          </a:p>
          <a:p>
            <a:r>
              <a:rPr lang="en-US" altLang="zh-TW" dirty="0" err="1"/>
              <a:t>ab</a:t>
            </a:r>
            <a:r>
              <a:rPr lang="en-US" altLang="zh-TW" dirty="0"/>
              <a:t>, *(+</a:t>
            </a:r>
          </a:p>
          <a:p>
            <a:r>
              <a:rPr lang="en-US" altLang="zh-TW" dirty="0" err="1"/>
              <a:t>abc</a:t>
            </a:r>
            <a:r>
              <a:rPr lang="en-US" altLang="zh-TW" dirty="0"/>
              <a:t>, *(+</a:t>
            </a:r>
          </a:p>
          <a:p>
            <a:r>
              <a:rPr lang="en-US" altLang="zh-TW" dirty="0" err="1"/>
              <a:t>abc</a:t>
            </a:r>
            <a:r>
              <a:rPr lang="en-US" altLang="zh-TW" dirty="0"/>
              <a:t>+*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還有一些小問題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小問題</a:t>
            </a:r>
            <a:r>
              <a:rPr lang="en-US" altLang="zh-TW" dirty="0"/>
              <a:t>1: </a:t>
            </a:r>
            <a:r>
              <a:rPr lang="zh-TW" altLang="en-US" dirty="0"/>
              <a:t>左括號的</a:t>
            </a:r>
            <a:r>
              <a:rPr lang="en-US" altLang="zh-TW" dirty="0"/>
              <a:t>”</a:t>
            </a:r>
            <a:r>
              <a:rPr lang="zh-TW" altLang="en-US" dirty="0"/>
              <a:t>大小</a:t>
            </a:r>
            <a:r>
              <a:rPr lang="en-US" altLang="zh-TW" dirty="0"/>
              <a:t>”</a:t>
            </a:r>
            <a:r>
              <a:rPr lang="zh-TW" altLang="en-US" dirty="0"/>
              <a:t>到底是多少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碰到左括號一定要放進去</a:t>
            </a:r>
            <a:r>
              <a:rPr lang="en-US" altLang="zh-TW" dirty="0"/>
              <a:t>stack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此時要是最大的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左括號的下一個</a:t>
            </a:r>
            <a:r>
              <a:rPr lang="en-US" altLang="zh-TW" dirty="0">
                <a:sym typeface="Wingdings" pitchFamily="2" charset="2"/>
              </a:rPr>
              <a:t>operator</a:t>
            </a:r>
            <a:r>
              <a:rPr lang="zh-TW" altLang="en-US" dirty="0">
                <a:sym typeface="Wingdings" pitchFamily="2" charset="2"/>
              </a:rPr>
              <a:t>一定要可以放進去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此時要是最小的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結論</a:t>
            </a:r>
            <a:r>
              <a:rPr lang="en-US" altLang="zh-TW" dirty="0">
                <a:sym typeface="Wingdings" pitchFamily="2" charset="2"/>
              </a:rPr>
              <a:t>:</a:t>
            </a:r>
          </a:p>
          <a:p>
            <a:r>
              <a:rPr lang="zh-TW" altLang="en-US" dirty="0">
                <a:sym typeface="Wingdings" pitchFamily="2" charset="2"/>
              </a:rPr>
              <a:t>左括號有兩種</a:t>
            </a:r>
            <a:r>
              <a:rPr lang="en-US" altLang="zh-TW" dirty="0">
                <a:sym typeface="Wingdings" pitchFamily="2" charset="2"/>
              </a:rPr>
              <a:t>”</a:t>
            </a:r>
            <a:r>
              <a:rPr lang="zh-TW" altLang="en-US" dirty="0">
                <a:sym typeface="Wingdings" pitchFamily="2" charset="2"/>
              </a:rPr>
              <a:t>大小</a:t>
            </a:r>
            <a:r>
              <a:rPr lang="en-US" altLang="zh-TW" dirty="0">
                <a:sym typeface="Wingdings" pitchFamily="2" charset="2"/>
              </a:rPr>
              <a:t>”</a:t>
            </a:r>
          </a:p>
          <a:p>
            <a:r>
              <a:rPr lang="zh-TW" altLang="en-US" dirty="0">
                <a:sym typeface="Wingdings" pitchFamily="2" charset="2"/>
              </a:rPr>
              <a:t>在</a:t>
            </a:r>
            <a:r>
              <a:rPr lang="en-US" altLang="zh-TW" dirty="0">
                <a:sym typeface="Wingdings" pitchFamily="2" charset="2"/>
              </a:rPr>
              <a:t>stack</a:t>
            </a:r>
            <a:r>
              <a:rPr lang="zh-TW" altLang="en-US" dirty="0">
                <a:sym typeface="Wingdings" pitchFamily="2" charset="2"/>
              </a:rPr>
              <a:t>內的時候優先性為最小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在</a:t>
            </a:r>
            <a:r>
              <a:rPr lang="en-US" altLang="zh-TW" dirty="0">
                <a:sym typeface="Wingdings" pitchFamily="2" charset="2"/>
              </a:rPr>
              <a:t>stack</a:t>
            </a:r>
            <a:r>
              <a:rPr lang="zh-TW" altLang="en-US" dirty="0">
                <a:sym typeface="Wingdings" pitchFamily="2" charset="2"/>
              </a:rPr>
              <a:t>外的時候優先性為最大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其他</a:t>
            </a:r>
            <a:r>
              <a:rPr lang="en-US" altLang="zh-TW" dirty="0">
                <a:sym typeface="Wingdings" pitchFamily="2" charset="2"/>
              </a:rPr>
              <a:t>operator</a:t>
            </a:r>
            <a:r>
              <a:rPr lang="zh-TW" altLang="en-US" dirty="0">
                <a:sym typeface="Wingdings" pitchFamily="2" charset="2"/>
              </a:rPr>
              <a:t>的優先性則不管在</a:t>
            </a:r>
            <a:r>
              <a:rPr lang="en-US" altLang="zh-TW" dirty="0">
                <a:sym typeface="Wingdings" pitchFamily="2" charset="2"/>
              </a:rPr>
              <a:t>stack</a:t>
            </a:r>
            <a:r>
              <a:rPr lang="zh-TW" altLang="en-US" dirty="0">
                <a:sym typeface="Wingdings" pitchFamily="2" charset="2"/>
              </a:rPr>
              <a:t>內外都一樣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2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還有一些小問題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Q: </a:t>
            </a:r>
            <a:r>
              <a:rPr lang="zh-TW" altLang="en-US" dirty="0"/>
              <a:t>如何確保</a:t>
            </a:r>
            <a:r>
              <a:rPr lang="en-US" altLang="zh-TW" dirty="0"/>
              <a:t>stack</a:t>
            </a:r>
            <a:r>
              <a:rPr lang="zh-TW" altLang="en-US" dirty="0"/>
              <a:t>空的時候</a:t>
            </a:r>
            <a:r>
              <a:rPr lang="en-US" altLang="zh-TW" dirty="0"/>
              <a:t>, </a:t>
            </a:r>
            <a:r>
              <a:rPr lang="zh-TW" altLang="en-US" dirty="0"/>
              <a:t>第一次碰到的</a:t>
            </a:r>
            <a:r>
              <a:rPr lang="en-US" altLang="zh-TW" dirty="0"/>
              <a:t>operator</a:t>
            </a:r>
            <a:r>
              <a:rPr lang="zh-TW" altLang="en-US" dirty="0"/>
              <a:t>可放進去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A: </a:t>
            </a:r>
            <a:r>
              <a:rPr lang="zh-TW" altLang="en-US" dirty="0"/>
              <a:t>在</a:t>
            </a:r>
            <a:r>
              <a:rPr lang="en-US" altLang="zh-TW" dirty="0"/>
              <a:t>stack</a:t>
            </a:r>
            <a:r>
              <a:rPr lang="zh-TW" altLang="en-US" dirty="0"/>
              <a:t>底部放入一個虛擬</a:t>
            </a:r>
            <a:r>
              <a:rPr lang="en-US" altLang="zh-TW" dirty="0"/>
              <a:t>operator</a:t>
            </a:r>
            <a:r>
              <a:rPr lang="zh-TW" altLang="en-US" dirty="0"/>
              <a:t>帶有最低的優先性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Q: </a:t>
            </a:r>
            <a:r>
              <a:rPr lang="zh-TW" altLang="en-US" dirty="0"/>
              <a:t>如何確保讀到</a:t>
            </a:r>
            <a:r>
              <a:rPr lang="en-US" altLang="zh-TW" dirty="0"/>
              <a:t>expression</a:t>
            </a:r>
            <a:r>
              <a:rPr lang="zh-TW" altLang="en-US" dirty="0"/>
              <a:t>最後的時候</a:t>
            </a:r>
            <a:r>
              <a:rPr lang="en-US" altLang="zh-TW" dirty="0"/>
              <a:t>, </a:t>
            </a:r>
            <a:r>
              <a:rPr lang="zh-TW" altLang="en-US" dirty="0"/>
              <a:t>可以把</a:t>
            </a:r>
            <a:r>
              <a:rPr lang="en-US" altLang="zh-TW" dirty="0"/>
              <a:t>stack</a:t>
            </a:r>
            <a:r>
              <a:rPr lang="zh-TW" altLang="en-US" dirty="0"/>
              <a:t>裡面未取出的</a:t>
            </a:r>
            <a:r>
              <a:rPr lang="en-US" altLang="zh-TW" dirty="0"/>
              <a:t>operator</a:t>
            </a:r>
            <a:r>
              <a:rPr lang="zh-TW" altLang="en-US" dirty="0"/>
              <a:t>都拿出來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A: </a:t>
            </a:r>
            <a:r>
              <a:rPr lang="zh-TW" altLang="en-US" dirty="0"/>
              <a:t>字串最後可以加一個優先性最低的虛擬</a:t>
            </a:r>
            <a:r>
              <a:rPr lang="en-US" altLang="zh-TW" dirty="0"/>
              <a:t>operator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9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So, what operations can be supported by a stack?</a:t>
            </a:r>
          </a:p>
          <a:p>
            <a:r>
              <a:rPr lang="en-US" altLang="zh-TW" dirty="0"/>
              <a:t>What parameters do they need?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Initialize a stack</a:t>
            </a:r>
          </a:p>
          <a:p>
            <a:r>
              <a:rPr lang="en-US" altLang="zh-TW" dirty="0"/>
              <a:t>Push an element</a:t>
            </a:r>
          </a:p>
          <a:p>
            <a:r>
              <a:rPr lang="en-US" altLang="zh-TW" dirty="0"/>
              <a:t>Pop an element</a:t>
            </a:r>
          </a:p>
          <a:p>
            <a:r>
              <a:rPr lang="en-US" altLang="zh-TW" dirty="0"/>
              <a:t>Is it empty?</a:t>
            </a:r>
          </a:p>
          <a:p>
            <a:r>
              <a:rPr lang="en-US" altLang="zh-TW" dirty="0"/>
              <a:t>Is it full?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stack</a:t>
            </a:r>
            <a:r>
              <a:rPr lang="zh-TW" altLang="en-US" dirty="0"/>
              <a:t>將</a:t>
            </a:r>
            <a:r>
              <a:rPr lang="en-US" altLang="zh-TW" dirty="0"/>
              <a:t> </a:t>
            </a:r>
            <a:r>
              <a:rPr lang="en-US" altLang="zh-TW" dirty="0" err="1"/>
              <a:t>a+b</a:t>
            </a:r>
            <a:r>
              <a:rPr lang="en-US" altLang="zh-TW" dirty="0"/>
              <a:t>*(</a:t>
            </a:r>
            <a:r>
              <a:rPr lang="en-US" altLang="zh-TW" dirty="0" err="1"/>
              <a:t>c+d</a:t>
            </a:r>
            <a:r>
              <a:rPr lang="en-US" altLang="zh-TW" dirty="0"/>
              <a:t>)/e </a:t>
            </a:r>
            <a:r>
              <a:rPr lang="zh-TW" altLang="en-US" dirty="0"/>
              <a:t>轉換成</a:t>
            </a:r>
            <a:r>
              <a:rPr lang="en-US" altLang="zh-TW" dirty="0"/>
              <a:t>postfix</a:t>
            </a:r>
            <a:r>
              <a:rPr lang="zh-TW" altLang="en-US" dirty="0"/>
              <a:t>表示方法。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最後來一個有趣的迷宮問題吧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82452"/>
            <a:ext cx="7886700" cy="147349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迷宮</a:t>
            </a:r>
            <a:r>
              <a:rPr lang="en-US" altLang="zh-TW" dirty="0"/>
              <a:t>: 0</a:t>
            </a:r>
            <a:r>
              <a:rPr lang="zh-TW" altLang="en-US" dirty="0"/>
              <a:t>是路</a:t>
            </a:r>
            <a:r>
              <a:rPr lang="en-US" altLang="zh-TW" dirty="0"/>
              <a:t>, 1</a:t>
            </a:r>
            <a:r>
              <a:rPr lang="zh-TW" altLang="en-US" dirty="0"/>
              <a:t>是牆壁</a:t>
            </a:r>
            <a:r>
              <a:rPr lang="en-US" altLang="zh-TW" dirty="0"/>
              <a:t>. </a:t>
            </a:r>
            <a:r>
              <a:rPr lang="zh-TW" altLang="en-US" dirty="0"/>
              <a:t>每一部可以往上、下、左、右和四個斜角方向走一步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問題</a:t>
            </a:r>
            <a:r>
              <a:rPr lang="en-US" altLang="zh-TW" dirty="0"/>
              <a:t>: </a:t>
            </a:r>
            <a:r>
              <a:rPr lang="zh-TW" altLang="en-US" dirty="0"/>
              <a:t>怎麼找出一條路從</a:t>
            </a:r>
            <a:r>
              <a:rPr lang="en-US" altLang="zh-TW" dirty="0"/>
              <a:t>(0,0)</a:t>
            </a:r>
            <a:r>
              <a:rPr lang="zh-TW" altLang="en-US" dirty="0"/>
              <a:t>走到</a:t>
            </a:r>
            <a:r>
              <a:rPr lang="en-US" altLang="zh-TW" dirty="0"/>
              <a:t>(7,7) ? (</a:t>
            </a:r>
            <a:r>
              <a:rPr lang="zh-TW" altLang="en-US" dirty="0"/>
              <a:t>不一定要最短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提示</a:t>
            </a:r>
            <a:r>
              <a:rPr lang="en-US" altLang="zh-TW" dirty="0"/>
              <a:t>: </a:t>
            </a:r>
            <a:r>
              <a:rPr lang="zh-TW" altLang="en-US" dirty="0"/>
              <a:t>跟</a:t>
            </a:r>
            <a:r>
              <a:rPr lang="en-US" altLang="zh-TW" dirty="0"/>
              <a:t>stack</a:t>
            </a:r>
            <a:r>
              <a:rPr lang="zh-TW" altLang="en-US" dirty="0"/>
              <a:t>是朋友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43280"/>
              </p:ext>
            </p:extLst>
          </p:nvPr>
        </p:nvGraphicFramePr>
        <p:xfrm>
          <a:off x="1524001" y="3299118"/>
          <a:ext cx="6095997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3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走迷宮的時候</a:t>
            </a:r>
            <a:r>
              <a:rPr lang="en-US" altLang="zh-TW" dirty="0"/>
              <a:t>, </a:t>
            </a:r>
            <a:r>
              <a:rPr lang="zh-TW" altLang="en-US" dirty="0"/>
              <a:t>人要怎麼走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最重要的時候</a:t>
            </a:r>
            <a:r>
              <a:rPr lang="en-US" altLang="zh-TW" dirty="0"/>
              <a:t>, </a:t>
            </a:r>
            <a:r>
              <a:rPr lang="zh-TW" altLang="en-US" dirty="0"/>
              <a:t>是碰到岔路的時候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先記起來</a:t>
            </a:r>
            <a:r>
              <a:rPr lang="en-US" altLang="zh-TW" dirty="0"/>
              <a:t>, </a:t>
            </a:r>
            <a:r>
              <a:rPr lang="zh-TW" altLang="en-US" dirty="0"/>
              <a:t>選其中一條走走看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如果碰壁了</a:t>
            </a:r>
            <a:r>
              <a:rPr lang="en-US" altLang="zh-TW" dirty="0"/>
              <a:t> (</a:t>
            </a:r>
            <a:r>
              <a:rPr lang="zh-TW" altLang="en-US" dirty="0"/>
              <a:t>一直沒有走到終點</a:t>
            </a:r>
            <a:r>
              <a:rPr lang="en-US" altLang="zh-TW" dirty="0"/>
              <a:t>), </a:t>
            </a:r>
            <a:r>
              <a:rPr lang="zh-TW" altLang="en-US" dirty="0"/>
              <a:t>就退回</a:t>
            </a:r>
            <a:r>
              <a:rPr lang="zh-TW" altLang="en-US" u="sng" dirty="0"/>
              <a:t>最後一次</a:t>
            </a:r>
            <a:r>
              <a:rPr lang="zh-TW" altLang="en-US" dirty="0"/>
              <a:t>碰到的岔路</a:t>
            </a:r>
            <a:r>
              <a:rPr lang="en-US" altLang="zh-TW" dirty="0"/>
              <a:t>, </a:t>
            </a:r>
            <a:r>
              <a:rPr lang="zh-TW" altLang="en-US" dirty="0"/>
              <a:t>換另外一條岔路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關鍵字</a:t>
            </a:r>
            <a:r>
              <a:rPr lang="en-US" altLang="zh-TW" dirty="0"/>
              <a:t>: </a:t>
            </a:r>
            <a:r>
              <a:rPr lang="zh-TW" altLang="en-US" u="sng" dirty="0"/>
              <a:t>最後一次</a:t>
            </a:r>
            <a:r>
              <a:rPr lang="zh-TW" altLang="en-US" dirty="0"/>
              <a:t>碰到的岔路 </a:t>
            </a:r>
            <a:r>
              <a:rPr lang="en-US" altLang="zh-TW" dirty="0"/>
              <a:t>(</a:t>
            </a:r>
            <a:r>
              <a:rPr lang="zh-TW" altLang="en-US" dirty="0"/>
              <a:t>不是</a:t>
            </a:r>
            <a:r>
              <a:rPr lang="zh-TW" altLang="en-US" u="sng" dirty="0"/>
              <a:t>最先</a:t>
            </a:r>
            <a:r>
              <a:rPr lang="zh-TW" altLang="en-US" dirty="0"/>
              <a:t>碰到的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所以是先進後出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使用</a:t>
            </a:r>
            <a:r>
              <a:rPr lang="en-US" altLang="zh-TW" dirty="0">
                <a:sym typeface="Wingdings" pitchFamily="2" charset="2"/>
              </a:rPr>
              <a:t>stack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關鍵字</a:t>
            </a:r>
            <a:r>
              <a:rPr lang="en-US" altLang="zh-TW" dirty="0">
                <a:sym typeface="Wingdings" pitchFamily="2" charset="2"/>
              </a:rPr>
              <a:t>: </a:t>
            </a:r>
            <a:r>
              <a:rPr lang="zh-TW" altLang="en-US" dirty="0">
                <a:sym typeface="Wingdings" pitchFamily="2" charset="2"/>
              </a:rPr>
              <a:t>換另外一條岔路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要記得上一次走過哪一條路了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326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一些細節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Q: </a:t>
            </a:r>
            <a:r>
              <a:rPr lang="zh-TW" altLang="en-US" dirty="0"/>
              <a:t>那麼</a:t>
            </a:r>
            <a:r>
              <a:rPr lang="en-US" altLang="zh-TW" dirty="0"/>
              <a:t>, stack</a:t>
            </a:r>
            <a:r>
              <a:rPr lang="zh-TW" altLang="en-US" dirty="0"/>
              <a:t>裡面要存什麼呢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A: </a:t>
            </a:r>
          </a:p>
          <a:p>
            <a:r>
              <a:rPr lang="en-US" altLang="zh-TW" dirty="0"/>
              <a:t>“</a:t>
            </a:r>
            <a:r>
              <a:rPr lang="zh-TW" altLang="en-US" dirty="0"/>
              <a:t>岔路</a:t>
            </a:r>
            <a:r>
              <a:rPr lang="en-US" altLang="zh-TW" dirty="0"/>
              <a:t>”</a:t>
            </a:r>
            <a:r>
              <a:rPr lang="zh-TW" altLang="en-US" dirty="0"/>
              <a:t>的地方的</a:t>
            </a:r>
            <a:endParaRPr lang="en-US" altLang="zh-TW" dirty="0"/>
          </a:p>
          <a:p>
            <a:r>
              <a:rPr lang="zh-TW" altLang="en-US" dirty="0"/>
              <a:t>座標</a:t>
            </a:r>
            <a:r>
              <a:rPr lang="en-US" altLang="zh-TW" dirty="0"/>
              <a:t>, </a:t>
            </a:r>
            <a:r>
              <a:rPr lang="zh-TW" altLang="en-US" dirty="0"/>
              <a:t>也就是</a:t>
            </a:r>
            <a:r>
              <a:rPr lang="en-US" altLang="zh-TW" dirty="0"/>
              <a:t>(row, col)</a:t>
            </a:r>
          </a:p>
          <a:p>
            <a:r>
              <a:rPr lang="zh-TW" altLang="en-US" dirty="0"/>
              <a:t>試過那些岔路了</a:t>
            </a:r>
            <a:r>
              <a:rPr lang="en-US" altLang="zh-TW" dirty="0"/>
              <a:t>(</a:t>
            </a:r>
            <a:r>
              <a:rPr lang="zh-TW" altLang="en-US" dirty="0"/>
              <a:t>試到八個方向的哪個方向了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Q: </a:t>
            </a:r>
            <a:r>
              <a:rPr lang="zh-TW" altLang="en-US" dirty="0"/>
              <a:t>要怎麼預防繞圈圈</a:t>
            </a:r>
            <a:r>
              <a:rPr lang="en-US" altLang="zh-TW" dirty="0"/>
              <a:t>? (</a:t>
            </a:r>
            <a:r>
              <a:rPr lang="zh-TW" altLang="en-US" dirty="0"/>
              <a:t>永遠出不來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A: </a:t>
            </a:r>
            <a:r>
              <a:rPr lang="zh-TW" altLang="en-US" dirty="0"/>
              <a:t>標示所有已經走過的地方</a:t>
            </a:r>
            <a:r>
              <a:rPr lang="en-US" altLang="zh-TW" dirty="0"/>
              <a:t>,</a:t>
            </a:r>
            <a:r>
              <a:rPr lang="zh-TW" altLang="en-US" dirty="0"/>
              <a:t> 走過就不用再走了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zh-TW" altLang="en-US" dirty="0"/>
              <a:t>注意</a:t>
            </a:r>
            <a:r>
              <a:rPr lang="en-US" altLang="zh-TW" dirty="0"/>
              <a:t>&gt; </a:t>
            </a:r>
            <a:r>
              <a:rPr lang="zh-TW" altLang="en-US" dirty="0"/>
              <a:t>這是因為不用找</a:t>
            </a:r>
            <a:r>
              <a:rPr lang="en-US" altLang="zh-TW" dirty="0"/>
              <a:t>”</a:t>
            </a:r>
            <a:r>
              <a:rPr lang="zh-TW" altLang="en-US" dirty="0"/>
              <a:t>最短</a:t>
            </a:r>
            <a:r>
              <a:rPr lang="en-US" altLang="zh-TW" dirty="0"/>
              <a:t>”</a:t>
            </a:r>
            <a:r>
              <a:rPr lang="zh-TW" altLang="en-US" dirty="0"/>
              <a:t>的路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讓我們來寫</a:t>
            </a:r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000" dirty="0"/>
              <a:t>把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row_start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col_start</a:t>
            </a:r>
            <a:r>
              <a:rPr lang="en-US" altLang="zh-TW" sz="2000" dirty="0"/>
              <a:t>, </a:t>
            </a:r>
            <a:r>
              <a:rPr lang="zh-TW" altLang="en-US" sz="2000" dirty="0"/>
              <a:t>第一個方向</a:t>
            </a:r>
            <a:r>
              <a:rPr lang="en-US" altLang="zh-TW" sz="2000" dirty="0"/>
              <a:t>) </a:t>
            </a:r>
            <a:r>
              <a:rPr lang="zh-TW" altLang="en-US" sz="2000" dirty="0"/>
              <a:t>放入</a:t>
            </a:r>
            <a:r>
              <a:rPr lang="en-US" altLang="zh-TW" sz="2000" dirty="0"/>
              <a:t>stack</a:t>
            </a:r>
          </a:p>
          <a:p>
            <a:r>
              <a:rPr lang="en-US" altLang="zh-TW" sz="2000" dirty="0"/>
              <a:t>while(stack</a:t>
            </a:r>
            <a:r>
              <a:rPr lang="zh-TW" altLang="en-US" sz="2000" dirty="0"/>
              <a:t>不是空的</a:t>
            </a:r>
            <a:r>
              <a:rPr lang="en-US" altLang="zh-TW" sz="2000" dirty="0"/>
              <a:t>) {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stack</a:t>
            </a:r>
            <a:r>
              <a:rPr lang="zh-TW" altLang="en-US" dirty="0"/>
              <a:t>拿出一組岔路點</a:t>
            </a:r>
            <a:r>
              <a:rPr lang="en-US" altLang="zh-TW" dirty="0"/>
              <a:t>(row, col, </a:t>
            </a:r>
            <a:r>
              <a:rPr lang="en-US" altLang="zh-TW" dirty="0" err="1"/>
              <a:t>dir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sz="2000" dirty="0"/>
              <a:t>while(</a:t>
            </a:r>
            <a:r>
              <a:rPr lang="zh-TW" altLang="en-US" sz="2000" dirty="0"/>
              <a:t>還有別的</a:t>
            </a:r>
            <a:r>
              <a:rPr lang="en-US" altLang="zh-TW" sz="2000" dirty="0" err="1"/>
              <a:t>dir</a:t>
            </a:r>
            <a:r>
              <a:rPr lang="zh-TW" altLang="en-US" sz="2000" dirty="0"/>
              <a:t>還沒試</a:t>
            </a:r>
            <a:r>
              <a:rPr lang="en-US" altLang="zh-TW" sz="2000" dirty="0"/>
              <a:t>) {</a:t>
            </a:r>
          </a:p>
          <a:p>
            <a:pPr lvl="3"/>
            <a:r>
              <a:rPr lang="zh-TW" altLang="en-US" sz="2000" dirty="0"/>
              <a:t>將</a:t>
            </a:r>
            <a:r>
              <a:rPr lang="en-US" altLang="zh-TW" sz="2000" dirty="0"/>
              <a:t>(row, col)</a:t>
            </a:r>
            <a:r>
              <a:rPr lang="zh-TW" altLang="en-US" sz="2000" dirty="0"/>
              <a:t>往</a:t>
            </a:r>
            <a:r>
              <a:rPr lang="en-US" altLang="zh-TW" sz="2000" dirty="0" err="1"/>
              <a:t>dir</a:t>
            </a:r>
            <a:r>
              <a:rPr lang="zh-TW" altLang="en-US" sz="2000" dirty="0"/>
              <a:t>方向移動</a:t>
            </a:r>
            <a:r>
              <a:rPr lang="en-US" altLang="zh-TW" sz="2000" dirty="0"/>
              <a:t>, </a:t>
            </a:r>
            <a:r>
              <a:rPr lang="zh-TW" altLang="en-US" sz="2000" dirty="0"/>
              <a:t>得到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row_n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col_n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dir</a:t>
            </a:r>
            <a:r>
              <a:rPr lang="en-US" altLang="zh-TW" sz="2000" dirty="0"/>
              <a:t>).</a:t>
            </a:r>
          </a:p>
          <a:p>
            <a:pPr lvl="3"/>
            <a:r>
              <a:rPr lang="zh-TW" altLang="en-US" sz="2000" dirty="0"/>
              <a:t>如果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row_n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col_n</a:t>
            </a:r>
            <a:r>
              <a:rPr lang="en-US" altLang="zh-TW" sz="2000" dirty="0"/>
              <a:t>)</a:t>
            </a:r>
            <a:r>
              <a:rPr lang="zh-TW" altLang="en-US" sz="2000" dirty="0"/>
              <a:t>就是終點</a:t>
            </a:r>
            <a:r>
              <a:rPr lang="en-US" altLang="zh-TW" sz="2000" dirty="0"/>
              <a:t>, </a:t>
            </a:r>
            <a:r>
              <a:rPr lang="zh-TW" altLang="en-US" sz="2000" dirty="0"/>
              <a:t>則結束</a:t>
            </a:r>
            <a:endParaRPr lang="en-US" altLang="zh-TW" sz="2000" dirty="0"/>
          </a:p>
          <a:p>
            <a:pPr lvl="3"/>
            <a:r>
              <a:rPr lang="zh-TW" altLang="en-US" sz="2000" dirty="0"/>
              <a:t>如果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row_n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col_n</a:t>
            </a:r>
            <a:r>
              <a:rPr lang="en-US" altLang="zh-TW" sz="2000" dirty="0"/>
              <a:t>)</a:t>
            </a:r>
            <a:r>
              <a:rPr lang="zh-TW" altLang="en-US" sz="2000" dirty="0"/>
              <a:t>不是牆壁且沒有來過</a:t>
            </a:r>
            <a:r>
              <a:rPr lang="en-US" altLang="zh-TW" sz="2000" dirty="0"/>
              <a:t> {</a:t>
            </a:r>
          </a:p>
          <a:p>
            <a:pPr lvl="4"/>
            <a:r>
              <a:rPr lang="zh-TW" altLang="en-US" sz="2000" dirty="0"/>
              <a:t>標示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row_n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col_n</a:t>
            </a:r>
            <a:r>
              <a:rPr lang="en-US" altLang="zh-TW" sz="2000" dirty="0"/>
              <a:t>)</a:t>
            </a:r>
            <a:r>
              <a:rPr lang="zh-TW" altLang="en-US" sz="2000" dirty="0"/>
              <a:t>來過了</a:t>
            </a:r>
            <a:endParaRPr lang="en-US" altLang="zh-TW" sz="2000" dirty="0"/>
          </a:p>
          <a:p>
            <a:pPr lvl="4"/>
            <a:r>
              <a:rPr lang="zh-TW" altLang="en-US" sz="2000" dirty="0"/>
              <a:t>把</a:t>
            </a:r>
            <a:r>
              <a:rPr lang="en-US" altLang="zh-TW" sz="2000" dirty="0"/>
              <a:t>(row, col, </a:t>
            </a:r>
            <a:r>
              <a:rPr lang="en-US" altLang="zh-TW" sz="2000" dirty="0" err="1"/>
              <a:t>dir</a:t>
            </a:r>
            <a:r>
              <a:rPr lang="zh-TW" altLang="en-US" sz="2000" dirty="0"/>
              <a:t>的下一個方向</a:t>
            </a:r>
            <a:r>
              <a:rPr lang="en-US" altLang="zh-TW" sz="2000" dirty="0"/>
              <a:t>)</a:t>
            </a:r>
            <a:r>
              <a:rPr lang="zh-TW" altLang="en-US" sz="2000" dirty="0"/>
              <a:t>放入</a:t>
            </a:r>
            <a:r>
              <a:rPr lang="en-US" altLang="zh-TW" sz="2000" dirty="0"/>
              <a:t>stack</a:t>
            </a:r>
          </a:p>
          <a:p>
            <a:pPr lvl="4"/>
            <a:r>
              <a:rPr lang="en-US" altLang="zh-TW" sz="2000" dirty="0"/>
              <a:t>row=</a:t>
            </a:r>
            <a:r>
              <a:rPr lang="en-US" altLang="zh-TW" sz="2000" dirty="0" err="1"/>
              <a:t>row_n</a:t>
            </a:r>
            <a:r>
              <a:rPr lang="en-US" altLang="zh-TW" sz="2000" dirty="0"/>
              <a:t>; col=</a:t>
            </a:r>
            <a:r>
              <a:rPr lang="en-US" altLang="zh-TW" sz="2000" dirty="0" err="1"/>
              <a:t>col_n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dir</a:t>
            </a:r>
            <a:r>
              <a:rPr lang="en-US" altLang="zh-TW" sz="2000" dirty="0"/>
              <a:t>=</a:t>
            </a:r>
            <a:r>
              <a:rPr lang="zh-TW" altLang="en-US" sz="2000" dirty="0"/>
              <a:t>第一個方向</a:t>
            </a:r>
            <a:r>
              <a:rPr lang="en-US" altLang="zh-TW" sz="2000" dirty="0"/>
              <a:t>;</a:t>
            </a:r>
          </a:p>
          <a:p>
            <a:pPr lvl="3"/>
            <a:r>
              <a:rPr lang="en-US" altLang="zh-TW" sz="2000" dirty="0"/>
              <a:t>}</a:t>
            </a:r>
          </a:p>
          <a:p>
            <a:pPr lvl="2"/>
            <a:r>
              <a:rPr lang="en-US" altLang="zh-TW" sz="2000" dirty="0"/>
              <a:t>}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1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65148"/>
            <a:ext cx="7886700" cy="1325563"/>
          </a:xfrm>
        </p:spPr>
        <p:txBody>
          <a:bodyPr/>
          <a:lstStyle/>
          <a:p>
            <a:r>
              <a:rPr lang="en-US" altLang="zh-TW" dirty="0"/>
              <a:t>Stack Usage Example: </a:t>
            </a:r>
            <a:br>
              <a:rPr lang="en-US" altLang="zh-TW" dirty="0"/>
            </a:br>
            <a:r>
              <a:rPr lang="en-US" altLang="zh-TW" dirty="0"/>
              <a:t>System Stack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479994"/>
            <a:ext cx="4618856" cy="49061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program uses a stack to store information about the calling function.</a:t>
            </a:r>
          </a:p>
          <a:p>
            <a:endParaRPr lang="en-US" altLang="zh-TW" dirty="0"/>
          </a:p>
          <a:p>
            <a:r>
              <a:rPr lang="en-US" altLang="zh-TW" dirty="0"/>
              <a:t>What are stored?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Activation record or stack frame</a:t>
            </a:r>
          </a:p>
          <a:p>
            <a:pPr lvl="1"/>
            <a:r>
              <a:rPr lang="en-US" altLang="zh-TW" dirty="0"/>
              <a:t>return address:</a:t>
            </a:r>
            <a:r>
              <a:rPr lang="zh-TW" altLang="en-US" dirty="0"/>
              <a:t> </a:t>
            </a:r>
            <a:r>
              <a:rPr lang="en-US" altLang="zh-TW" dirty="0"/>
              <a:t> where the calling function’s next instruction is located.</a:t>
            </a:r>
          </a:p>
          <a:p>
            <a:pPr lvl="1"/>
            <a:r>
              <a:rPr lang="en-US" altLang="zh-TW" dirty="0"/>
              <a:t>previous frame pointer:  the location of the last stack frame (in the stack)</a:t>
            </a:r>
          </a:p>
          <a:p>
            <a:pPr lvl="1"/>
            <a:r>
              <a:rPr lang="en-US" altLang="zh-TW" dirty="0"/>
              <a:t>local variables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Example</a:t>
            </a:r>
          </a:p>
          <a:p>
            <a:endParaRPr lang="en-US" altLang="zh-TW" dirty="0"/>
          </a:p>
          <a:p>
            <a:r>
              <a:rPr lang="en-US" altLang="zh-TW" dirty="0"/>
              <a:t>Recursive call?</a:t>
            </a:r>
          </a:p>
          <a:p>
            <a:r>
              <a:rPr lang="en-US" altLang="zh-TW" dirty="0"/>
              <a:t>Stack overflow?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868144" y="1916832"/>
          <a:ext cx="3059832" cy="4032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Previous frame pointer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Return address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868144" y="1916832"/>
          <a:ext cx="3024336" cy="4032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Previous frame pointer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Return address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Local variables</a:t>
                      </a:r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Previous frame pointer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Return address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5076056" y="4981818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26751" y="46124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sp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066445" y="58772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26751" y="550794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17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71138E-6 L 0.00104 -0.1362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68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935E-6 L 0.00208 -0.1410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05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5486E-6 L -4.44444E-6 -0.2261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0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5486E-6 L 0.00105 -0.2407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Usage Example: </a:t>
            </a:r>
            <a:br>
              <a:rPr lang="en-US" dirty="0"/>
            </a:br>
            <a:r>
              <a:rPr lang="en-US" dirty="0"/>
              <a:t>Is it Palindrome?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word looks the same forward and backward.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Noon, civic, racecar, madam</a:t>
            </a:r>
          </a:p>
          <a:p>
            <a:pPr lvl="1"/>
            <a:r>
              <a:rPr lang="en-US" dirty="0"/>
              <a:t>Was it a cat I saw</a:t>
            </a:r>
          </a:p>
          <a:p>
            <a:pPr lvl="1"/>
            <a:endParaRPr lang="en-US" dirty="0"/>
          </a:p>
          <a:p>
            <a:r>
              <a:rPr lang="en-US" dirty="0"/>
              <a:t>Q: how do we use a stack to check if a string is a palindrome?</a:t>
            </a:r>
          </a:p>
        </p:txBody>
      </p:sp>
    </p:spTree>
    <p:extLst>
      <p:ext uri="{BB962C8B-B14F-4D97-AF65-F5344CB8AC3E}">
        <p14:creationId xmlns:p14="http://schemas.microsoft.com/office/powerpoint/2010/main" val="14566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Usage Example: </a:t>
            </a:r>
            <a:br>
              <a:rPr lang="en-US" dirty="0"/>
            </a:br>
            <a:r>
              <a:rPr lang="en-US" dirty="0"/>
              <a:t>Balanced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5317"/>
            <a:ext cx="7886700" cy="3971645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Q: how do we use a stack to check if a string has balanced parentheses (each ‘(‘ is matched with a ‘)’ in the string.)?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Think about it!</a:t>
            </a:r>
          </a:p>
        </p:txBody>
      </p:sp>
    </p:spTree>
    <p:extLst>
      <p:ext uri="{BB962C8B-B14F-4D97-AF65-F5344CB8AC3E}">
        <p14:creationId xmlns:p14="http://schemas.microsoft.com/office/powerpoint/2010/main" val="18457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implement a stack?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First version: using array</a:t>
            </a:r>
          </a:p>
          <a:p>
            <a:endParaRPr lang="en-US" altLang="zh-TW" dirty="0"/>
          </a:p>
          <a:p>
            <a:r>
              <a:rPr lang="en-US" altLang="zh-TW" dirty="0"/>
              <a:t>What else do we need except the array to store the data?</a:t>
            </a:r>
          </a:p>
          <a:p>
            <a:pPr lvl="1"/>
            <a:r>
              <a:rPr lang="en-US" altLang="zh-TW" dirty="0"/>
              <a:t>A variable to record the index of the top element.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How to implement these operations?</a:t>
            </a:r>
          </a:p>
          <a:p>
            <a:pPr lvl="1"/>
            <a:r>
              <a:rPr lang="en-US" altLang="zh-TW" dirty="0"/>
              <a:t>Push</a:t>
            </a:r>
          </a:p>
          <a:p>
            <a:pPr lvl="1"/>
            <a:r>
              <a:rPr lang="en-US" altLang="zh-TW" dirty="0"/>
              <a:t>Pop</a:t>
            </a:r>
          </a:p>
          <a:p>
            <a:pPr lvl="1"/>
            <a:r>
              <a:rPr lang="en-US" altLang="zh-TW" dirty="0"/>
              <a:t>Empty?</a:t>
            </a:r>
          </a:p>
          <a:p>
            <a:pPr lvl="1"/>
            <a:r>
              <a:rPr lang="en-US" altLang="zh-TW" dirty="0"/>
              <a:t>Full?</a:t>
            </a:r>
          </a:p>
          <a:p>
            <a:pPr lvl="1"/>
            <a:r>
              <a:rPr lang="en-US" altLang="zh-TW" dirty="0"/>
              <a:t>Number of current elements?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6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9281" y="255495"/>
            <a:ext cx="8565777" cy="5926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capacity;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*array;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altLang="zh-TW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if (!S) return NULL;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S-&gt;capacity=4;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S-&gt;top=-1;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S-&gt;array=(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(S-&gt;capacity*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if (!S-&gt;array) return NULL;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	return S;</a:t>
            </a:r>
            <a:br>
              <a:rPr lang="en-US" altLang="zh-TW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81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179" y="1570131"/>
            <a:ext cx="83136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IsEmptyStack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*S) {</a:t>
            </a:r>
            <a:br>
              <a:rPr lang="en-US" altLang="zh-TW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  return (S-&gt;top==-1);</a:t>
            </a:r>
            <a:br>
              <a:rPr lang="en-US" altLang="zh-TW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IsFullStack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*S) 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  return (S-&gt;top==S-&gt;capacity-1);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24655</TotalTime>
  <Words>2220</Words>
  <Application>Microsoft Macintosh PowerPoint</Application>
  <PresentationFormat>On-screen Show (4:3)</PresentationFormat>
  <Paragraphs>543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Office Theme</vt:lpstr>
      <vt:lpstr>Stacks and Queues</vt:lpstr>
      <vt:lpstr>Stack</vt:lpstr>
      <vt:lpstr>Stack Operations</vt:lpstr>
      <vt:lpstr>Stack Usage Example:  System Stack</vt:lpstr>
      <vt:lpstr>Stack Usage Example:  Is it Palindrome?</vt:lpstr>
      <vt:lpstr>Stack Usage Example:  Balanced parentheses</vt:lpstr>
      <vt:lpstr>How to implement a stack?</vt:lpstr>
      <vt:lpstr>PowerPoint Presentation</vt:lpstr>
      <vt:lpstr>PowerPoint Presentation</vt:lpstr>
      <vt:lpstr>PowerPoint Presentation</vt:lpstr>
      <vt:lpstr>What if it is full?</vt:lpstr>
      <vt:lpstr>PowerPoint Presentation</vt:lpstr>
      <vt:lpstr>Queue</vt:lpstr>
      <vt:lpstr>Queue</vt:lpstr>
      <vt:lpstr>How do we implement a queue?</vt:lpstr>
      <vt:lpstr>Solution: circular array</vt:lpstr>
      <vt:lpstr>What if it is actually full?</vt:lpstr>
      <vt:lpstr>Applications of  Stack &amp; Queue (if time permits)</vt:lpstr>
      <vt:lpstr>接下來講一些應用:</vt:lpstr>
      <vt:lpstr>應用一: 計算機</vt:lpstr>
      <vt:lpstr>先來看看算式長什麼樣子</vt:lpstr>
      <vt:lpstr>別種寫法: postfix</vt:lpstr>
      <vt:lpstr>Postfix有什麼好處?</vt:lpstr>
      <vt:lpstr>剩下來的”小問題”: infix to postfix</vt:lpstr>
      <vt:lpstr>又是一個可以利用stack解決的問題</vt:lpstr>
      <vt:lpstr>例子</vt:lpstr>
      <vt:lpstr>括號</vt:lpstr>
      <vt:lpstr>還有一些小問題</vt:lpstr>
      <vt:lpstr>還有一些小問題</vt:lpstr>
      <vt:lpstr>例子</vt:lpstr>
      <vt:lpstr>最後來一個有趣的迷宮問題吧</vt:lpstr>
      <vt:lpstr>走迷宮的時候, 人要怎麼走?</vt:lpstr>
      <vt:lpstr>一些細節</vt:lpstr>
      <vt:lpstr>讓我們來寫algorithm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Hsin-Mu Tsai</dc:creator>
  <cp:lastModifiedBy>Hsin-Mu Tsai</cp:lastModifiedBy>
  <cp:revision>42</cp:revision>
  <dcterms:created xsi:type="dcterms:W3CDTF">2017-02-21T03:09:48Z</dcterms:created>
  <dcterms:modified xsi:type="dcterms:W3CDTF">2019-02-19T04:38:39Z</dcterms:modified>
</cp:coreProperties>
</file>