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1.xml" ContentType="application/inkml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8"/>
  </p:notesMasterIdLst>
  <p:sldIdLst>
    <p:sldId id="256" r:id="rId2"/>
    <p:sldId id="305" r:id="rId3"/>
    <p:sldId id="309" r:id="rId4"/>
    <p:sldId id="310" r:id="rId5"/>
    <p:sldId id="257" r:id="rId6"/>
    <p:sldId id="288" r:id="rId7"/>
    <p:sldId id="258" r:id="rId8"/>
    <p:sldId id="259" r:id="rId9"/>
    <p:sldId id="287" r:id="rId10"/>
    <p:sldId id="289" r:id="rId11"/>
    <p:sldId id="290" r:id="rId12"/>
    <p:sldId id="291" r:id="rId13"/>
    <p:sldId id="292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311" r:id="rId26"/>
    <p:sldId id="275" r:id="rId27"/>
    <p:sldId id="276" r:id="rId28"/>
    <p:sldId id="277" r:id="rId29"/>
    <p:sldId id="279" r:id="rId30"/>
    <p:sldId id="306" r:id="rId31"/>
    <p:sldId id="307" r:id="rId32"/>
    <p:sldId id="278" r:id="rId33"/>
    <p:sldId id="280" r:id="rId34"/>
    <p:sldId id="312" r:id="rId35"/>
    <p:sldId id="293" r:id="rId36"/>
    <p:sldId id="294" r:id="rId37"/>
    <p:sldId id="295" r:id="rId38"/>
    <p:sldId id="308" r:id="rId39"/>
    <p:sldId id="296" r:id="rId40"/>
    <p:sldId id="302" r:id="rId41"/>
    <p:sldId id="297" r:id="rId42"/>
    <p:sldId id="304" r:id="rId43"/>
    <p:sldId id="298" r:id="rId44"/>
    <p:sldId id="299" r:id="rId45"/>
    <p:sldId id="300" r:id="rId46"/>
    <p:sldId id="303" r:id="rId4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2"/>
    <p:restoredTop sz="50000" autoAdjust="0"/>
  </p:normalViewPr>
  <p:slideViewPr>
    <p:cSldViewPr>
      <p:cViewPr varScale="1">
        <p:scale>
          <a:sx n="50" d="100"/>
          <a:sy n="50" d="100"/>
        </p:scale>
        <p:origin x="245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96.78027" units="1/in"/>
          <inkml:channelProperty channel="Y" name="resolution" value="5041.07666" units="1/in"/>
          <inkml:channelProperty channel="F" name="resolution" value="0" units="1/dev"/>
        </inkml:channelProperties>
      </inkml:inkSource>
      <inkml:timestamp xml:id="ts0" timeString="2013-03-26T07:16:42.3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20422 16306 0,'0'0'0,"0"0"0,0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AE500-8E8B-4AD5-8F6F-54FCC22D9D64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B30CF-95AA-46FA-9B20-BC5068F01C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0869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B30CF-95AA-46FA-9B20-BC5068F01C5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32374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B30CF-95AA-46FA-9B20-BC5068F01C54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6266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Trace the code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B30CF-95AA-46FA-9B20-BC5068F01C54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66190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CE9FC-6A22-420C-9207-AACBC7697C09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2572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答案</a:t>
            </a:r>
            <a:r>
              <a:rPr lang="en-US" altLang="zh-TW" dirty="0" smtClean="0"/>
              <a:t>: O(h).</a:t>
            </a:r>
            <a:r>
              <a:rPr lang="en-US" altLang="zh-TW" baseline="0" dirty="0" smtClean="0"/>
              <a:t> h is the height of the tree.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1D0A-3107-410E-80B6-0A2C6C3A0D93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0121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B30CF-95AA-46FA-9B20-BC5068F01C54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5241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1D0A-3107-410E-80B6-0A2C6C3A0D93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27416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答案</a:t>
            </a:r>
            <a:r>
              <a:rPr lang="en-US" altLang="zh-TW" dirty="0" smtClean="0"/>
              <a:t>: </a:t>
            </a:r>
            <a:r>
              <a:rPr lang="zh-TW" altLang="en-US" dirty="0" smtClean="0"/>
              <a:t>最多只會有一個</a:t>
            </a:r>
            <a:r>
              <a:rPr lang="en-US" altLang="zh-TW" dirty="0" smtClean="0"/>
              <a:t>child, </a:t>
            </a:r>
            <a:r>
              <a:rPr lang="zh-TW" altLang="en-US" dirty="0" smtClean="0"/>
              <a:t>所以很好處理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1D0A-3107-410E-80B6-0A2C6C3A0D93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9080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B30CF-95AA-46FA-9B20-BC5068F01C5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1355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B30CF-95AA-46FA-9B20-BC5068F01C5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9388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B30CF-95AA-46FA-9B20-BC5068F01C54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203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 smtClean="0"/>
              <a:t>如果資料的部分不只一個</a:t>
            </a:r>
            <a:r>
              <a:rPr lang="en-US" altLang="zh-TW" dirty="0" smtClean="0"/>
              <a:t>char, </a:t>
            </a:r>
            <a:r>
              <a:rPr lang="zh-TW" altLang="en-US" dirty="0" smtClean="0"/>
              <a:t>而很大的話</a:t>
            </a:r>
            <a:r>
              <a:rPr lang="en-US" altLang="zh-TW" dirty="0" smtClean="0"/>
              <a:t>, linked structure</a:t>
            </a:r>
            <a:r>
              <a:rPr lang="zh-TW" altLang="en-US" dirty="0" smtClean="0"/>
              <a:t>有比</a:t>
            </a:r>
            <a:r>
              <a:rPr lang="en-US" altLang="zh-TW" dirty="0" smtClean="0"/>
              <a:t>array</a:t>
            </a:r>
            <a:r>
              <a:rPr lang="zh-TW" altLang="en-US" dirty="0" smtClean="0"/>
              <a:t>節省一些</a:t>
            </a:r>
            <a:r>
              <a:rPr lang="en-US" altLang="zh-TW" dirty="0" smtClean="0"/>
              <a:t>. (</a:t>
            </a:r>
            <a:r>
              <a:rPr lang="zh-TW" altLang="en-US" dirty="0" smtClean="0"/>
              <a:t>因為只浪費了指標</a:t>
            </a:r>
            <a:r>
              <a:rPr lang="en-US" altLang="zh-TW" dirty="0" smtClean="0"/>
              <a:t>)</a:t>
            </a:r>
          </a:p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B30CF-95AA-46FA-9B20-BC5068F01C5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6536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B30CF-95AA-46FA-9B20-BC5068F01C54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766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Intentionally left to be Chinese for</a:t>
            </a:r>
            <a:r>
              <a:rPr lang="en-US" baseline="0" dirty="0" smtClean="0"/>
              <a:t> the students to understand more easily.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B30CF-95AA-46FA-9B20-BC5068F01C54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339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B30CF-95AA-46FA-9B20-BC5068F01C54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8991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B30CF-95AA-46FA-9B20-BC5068F01C54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6711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722B-E824-4686-A968-E7631BAEABC4}" type="datetime1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26B6-BF4D-49E4-816D-CC5E0EE5892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6C57E-2694-4F64-8D6B-7C8C6B516964}" type="datetime1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26B6-BF4D-49E4-816D-CC5E0EE5892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D449-B642-49AD-9045-BF4B89256B8D}" type="datetime1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26B6-BF4D-49E4-816D-CC5E0EE5892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848B-EB2A-462E-B0EE-FB1F214739AF}" type="datetime1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26B6-BF4D-49E4-816D-CC5E0EE5892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F81AC-2D78-4924-A333-87982278587A}" type="datetime1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26B6-BF4D-49E4-816D-CC5E0EE5892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EA0C9-680E-47CE-AC9E-1215A8C701A1}" type="datetime1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26B6-BF4D-49E4-816D-CC5E0EE5892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61FF5-2412-4389-971E-5948FB18E957}" type="datetime1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26B6-BF4D-49E4-816D-CC5E0EE5892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FE8C-A5BF-4341-BF19-A254FE48701D}" type="datetime1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26B6-BF4D-49E4-816D-CC5E0EE5892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3D44-07D4-46A9-AA5E-2B139CA4F2F1}" type="datetime1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26B6-BF4D-49E4-816D-CC5E0EE5892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64C0-C341-4C7C-9CF6-D0B89A55D2EE}" type="datetime1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26B6-BF4D-49E4-816D-CC5E0EE5892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C1CD-149C-487C-8717-AE7F8805198A}" type="datetime1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26B6-BF4D-49E4-816D-CC5E0EE5892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6DBAF6B-D658-4F41-9FFF-A3F46617E9ED}" type="datetime1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EE526B6-BF4D-49E4-816D-CC5E0EE5892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.xml"/><Relationship Id="rId3" Type="http://schemas.openxmlformats.org/officeDocument/2006/relationships/image" Target="../media/image7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TreE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Michael Tsai</a:t>
            </a:r>
          </a:p>
          <a:p>
            <a:r>
              <a:rPr lang="en-US" altLang="zh-TW" dirty="0" smtClean="0"/>
              <a:t>2018/04/10</a:t>
            </a:r>
          </a:p>
        </p:txBody>
      </p:sp>
    </p:spTree>
    <p:extLst>
      <p:ext uri="{BB962C8B-B14F-4D97-AF65-F5344CB8AC3E}">
        <p14:creationId xmlns:p14="http://schemas.microsoft.com/office/powerpoint/2010/main" val="139792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Representing a tree with array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What to store?</a:t>
            </a:r>
          </a:p>
          <a:p>
            <a:r>
              <a:rPr lang="en-US" altLang="zh-TW" dirty="0" smtClean="0"/>
              <a:t>The data associated with each node</a:t>
            </a:r>
          </a:p>
          <a:p>
            <a:r>
              <a:rPr lang="en-US" altLang="zh-TW" dirty="0" smtClean="0"/>
              <a:t>Array</a:t>
            </a:r>
            <a:r>
              <a:rPr lang="en-US" altLang="zh-TW" dirty="0"/>
              <a:t> </a:t>
            </a:r>
            <a:r>
              <a:rPr lang="en-US" altLang="zh-TW" dirty="0" smtClean="0"/>
              <a:t>method</a:t>
            </a:r>
          </a:p>
          <a:p>
            <a:pPr lvl="1"/>
            <a:r>
              <a:rPr lang="en-US" altLang="zh-TW" dirty="0" smtClean="0"/>
              <a:t>Store the data sequentially according to </a:t>
            </a:r>
            <a:br>
              <a:rPr lang="en-US" altLang="zh-TW" dirty="0" smtClean="0"/>
            </a:br>
            <a:r>
              <a:rPr lang="en-US" altLang="zh-TW" dirty="0" smtClean="0"/>
              <a:t>the level of the node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 the array:</a:t>
            </a:r>
            <a:endParaRPr lang="en-US" altLang="zh-TW" dirty="0"/>
          </a:p>
          <a:p>
            <a:r>
              <a:rPr lang="en-US" altLang="zh-TW" dirty="0" smtClean="0"/>
              <a:t>How to find the parent of a node?</a:t>
            </a:r>
          </a:p>
          <a:p>
            <a:r>
              <a:rPr lang="en-US" altLang="zh-TW" dirty="0" smtClean="0"/>
              <a:t>How to find the children of a node?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26B6-BF4D-49E4-816D-CC5E0EE58925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6522225" y="1731563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5706070" y="2815623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6930302" y="2827697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7828072" y="2767102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5216377" y="3649515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</a:t>
            </a:r>
            <a:endParaRPr lang="zh-TW" altLang="en-US" dirty="0"/>
          </a:p>
        </p:txBody>
      </p:sp>
      <p:cxnSp>
        <p:nvCxnSpPr>
          <p:cNvPr id="10" name="直線接點 9"/>
          <p:cNvCxnSpPr>
            <a:stCxn id="5" idx="3"/>
            <a:endCxn id="6" idx="7"/>
          </p:cNvCxnSpPr>
          <p:nvPr/>
        </p:nvCxnSpPr>
        <p:spPr>
          <a:xfrm flipH="1">
            <a:off x="5915060" y="1945094"/>
            <a:ext cx="643022" cy="90716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6" idx="3"/>
            <a:endCxn id="9" idx="7"/>
          </p:cNvCxnSpPr>
          <p:nvPr/>
        </p:nvCxnSpPr>
        <p:spPr>
          <a:xfrm flipH="1">
            <a:off x="5425367" y="3029154"/>
            <a:ext cx="316560" cy="65699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5" idx="5"/>
            <a:endCxn id="7" idx="1"/>
          </p:cNvCxnSpPr>
          <p:nvPr/>
        </p:nvCxnSpPr>
        <p:spPr>
          <a:xfrm>
            <a:off x="6731214" y="1945094"/>
            <a:ext cx="234945" cy="91923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endCxn id="8" idx="1"/>
          </p:cNvCxnSpPr>
          <p:nvPr/>
        </p:nvCxnSpPr>
        <p:spPr>
          <a:xfrm>
            <a:off x="6767071" y="1981731"/>
            <a:ext cx="1096858" cy="82200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6" idx="5"/>
            <a:endCxn id="15" idx="1"/>
          </p:cNvCxnSpPr>
          <p:nvPr/>
        </p:nvCxnSpPr>
        <p:spPr>
          <a:xfrm>
            <a:off x="5915060" y="3029154"/>
            <a:ext cx="194798" cy="71627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6074001" y="3708796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</a:t>
            </a:r>
            <a:endParaRPr lang="zh-TW" altLang="en-US" dirty="0"/>
          </a:p>
        </p:txBody>
      </p:sp>
      <p:sp>
        <p:nvSpPr>
          <p:cNvPr id="16" name="橢圓 15"/>
          <p:cNvSpPr/>
          <p:nvPr/>
        </p:nvSpPr>
        <p:spPr>
          <a:xfrm>
            <a:off x="6931623" y="3708796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</a:t>
            </a:r>
            <a:endParaRPr lang="zh-TW" altLang="en-US" dirty="0"/>
          </a:p>
        </p:txBody>
      </p:sp>
      <p:sp>
        <p:nvSpPr>
          <p:cNvPr id="17" name="橢圓 16"/>
          <p:cNvSpPr/>
          <p:nvPr/>
        </p:nvSpPr>
        <p:spPr>
          <a:xfrm>
            <a:off x="7619083" y="3708796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</a:t>
            </a:r>
            <a:endParaRPr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8076299" y="3696503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8562612" y="3684211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J</a:t>
            </a:r>
            <a:endParaRPr lang="zh-TW" altLang="en-US" dirty="0"/>
          </a:p>
        </p:txBody>
      </p:sp>
      <p:cxnSp>
        <p:nvCxnSpPr>
          <p:cNvPr id="23" name="直線接點 22"/>
          <p:cNvCxnSpPr>
            <a:stCxn id="7" idx="4"/>
            <a:endCxn id="16" idx="0"/>
          </p:cNvCxnSpPr>
          <p:nvPr/>
        </p:nvCxnSpPr>
        <p:spPr>
          <a:xfrm>
            <a:off x="7052725" y="3077865"/>
            <a:ext cx="1320" cy="63093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8" idx="3"/>
            <a:endCxn id="17" idx="0"/>
          </p:cNvCxnSpPr>
          <p:nvPr/>
        </p:nvCxnSpPr>
        <p:spPr>
          <a:xfrm flipH="1">
            <a:off x="7741506" y="2980633"/>
            <a:ext cx="122423" cy="72816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8" idx="4"/>
            <a:endCxn id="18" idx="1"/>
          </p:cNvCxnSpPr>
          <p:nvPr/>
        </p:nvCxnSpPr>
        <p:spPr>
          <a:xfrm>
            <a:off x="7950496" y="3017269"/>
            <a:ext cx="161660" cy="71587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8" idx="5"/>
            <a:endCxn id="19" idx="1"/>
          </p:cNvCxnSpPr>
          <p:nvPr/>
        </p:nvCxnSpPr>
        <p:spPr>
          <a:xfrm>
            <a:off x="8037062" y="2980633"/>
            <a:ext cx="561407" cy="74021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6463582" y="4077072"/>
            <a:ext cx="25747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Max degree of the tree=3</a:t>
            </a:r>
            <a:endParaRPr lang="zh-TW" altLang="en-US" dirty="0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959819"/>
              </p:ext>
            </p:extLst>
          </p:nvPr>
        </p:nvGraphicFramePr>
        <p:xfrm>
          <a:off x="920765" y="5885395"/>
          <a:ext cx="6095999" cy="370840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J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815494"/>
              </p:ext>
            </p:extLst>
          </p:nvPr>
        </p:nvGraphicFramePr>
        <p:xfrm>
          <a:off x="920765" y="5453347"/>
          <a:ext cx="6095999" cy="370840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" name="文字方塊 32"/>
          <p:cNvSpPr txBox="1"/>
          <p:nvPr/>
        </p:nvSpPr>
        <p:spPr>
          <a:xfrm>
            <a:off x="7732330" y="237730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[1]-[3]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6848686" y="150309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[0]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457836" y="3577339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[4]-[6]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6381388" y="3314042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[7]-[9]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8143514" y="3129376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[10]-[12]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423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3" grpId="0"/>
      <p:bldP spid="34" grpId="0"/>
      <p:bldP spid="35" grpId="0"/>
      <p:bldP spid="36" grpId="0"/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Representing a tree with array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12806" y="1549016"/>
                <a:ext cx="4546848" cy="48768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TW" dirty="0" smtClean="0"/>
                  <a:t>Assume degree (of the tree)=d</a:t>
                </a:r>
                <a:br>
                  <a:rPr lang="en-US" altLang="zh-TW" dirty="0" smtClean="0"/>
                </a:br>
                <a:r>
                  <a:rPr lang="en-US" altLang="zh-TW" dirty="0" smtClean="0"/>
                  <a:t>(The example on the right uses d=3)</a:t>
                </a:r>
              </a:p>
              <a:p>
                <a:r>
                  <a:rPr lang="en-US" altLang="zh-TW" dirty="0" smtClean="0"/>
                  <a:t>How to find the parent of a node?</a:t>
                </a:r>
                <a:endParaRPr lang="en-US" altLang="zh-TW" dirty="0"/>
              </a:p>
              <a:p>
                <a:r>
                  <a:rPr lang="en-US" altLang="zh-TW" dirty="0" smtClean="0"/>
                  <a:t>Observation:</a:t>
                </a:r>
                <a:br>
                  <a:rPr lang="en-US" altLang="zh-TW" dirty="0" smtClean="0"/>
                </a:br>
                <a:r>
                  <a:rPr lang="en-US" altLang="zh-TW" dirty="0" smtClean="0"/>
                  <a:t>For node with index </a:t>
                </a:r>
                <a:r>
                  <a:rPr lang="en-US" altLang="zh-TW" dirty="0" err="1" smtClean="0"/>
                  <a:t>i</a:t>
                </a:r>
                <a:r>
                  <a:rPr lang="en-US" altLang="zh-TW" dirty="0" smtClean="0"/>
                  <a:t>, its parent’s index is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TW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/>
                          </a:rPr>
                          <m:t>(</m:t>
                        </m:r>
                        <m:r>
                          <a:rPr lang="en-US" altLang="zh-TW" i="1" dirty="0">
                            <a:latin typeface="Cambria Math"/>
                          </a:rPr>
                          <m:t>𝑖</m:t>
                        </m:r>
                        <m:r>
                          <a:rPr lang="en-US" altLang="zh-TW" i="1" dirty="0">
                            <a:latin typeface="Cambria Math"/>
                          </a:rPr>
                          <m:t>−1)/</m:t>
                        </m:r>
                        <m:r>
                          <a:rPr lang="en-US" altLang="zh-TW" b="0" i="1" dirty="0" smtClean="0">
                            <a:latin typeface="Cambria Math"/>
                          </a:rPr>
                          <m:t>𝑑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endParaRPr lang="en-US" altLang="zh-TW" b="0" dirty="0" smtClean="0"/>
              </a:p>
              <a:p>
                <a:r>
                  <a:rPr lang="en-US" altLang="zh-TW" dirty="0" smtClean="0"/>
                  <a:t>How to find the children of a node?</a:t>
                </a:r>
                <a:endParaRPr lang="en-US" altLang="zh-TW" dirty="0"/>
              </a:p>
              <a:p>
                <a:r>
                  <a:rPr lang="en-US" altLang="zh-TW" dirty="0" smtClean="0"/>
                  <a:t>Observation:</a:t>
                </a:r>
                <a:br>
                  <a:rPr lang="en-US" altLang="zh-TW" dirty="0" smtClean="0"/>
                </a:br>
                <a:r>
                  <a:rPr lang="en-US" altLang="zh-TW" dirty="0" smtClean="0"/>
                  <a:t>For node with index </a:t>
                </a:r>
                <a:r>
                  <a:rPr lang="en-US" altLang="zh-TW" dirty="0" err="1" smtClean="0"/>
                  <a:t>i</a:t>
                </a:r>
                <a:r>
                  <a:rPr lang="en-US" altLang="zh-TW" dirty="0" smtClean="0"/>
                  <a:t>, its children’s indices range from ???</a:t>
                </a:r>
                <a:endParaRPr lang="en-US" altLang="zh-TW" dirty="0"/>
              </a:p>
              <a:p>
                <a:endParaRPr lang="en-US" altLang="zh-TW" b="0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806" y="1549016"/>
                <a:ext cx="4546848" cy="4876800"/>
              </a:xfrm>
              <a:blipFill rotWithShape="0">
                <a:blip r:embed="rId3"/>
                <a:stretch>
                  <a:fillRect l="-1208" t="-1375" r="-2416" b="-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26B6-BF4D-49E4-816D-CC5E0EE58925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6544619" y="2589603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5728464" y="3673663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6952696" y="3685737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7850466" y="3625142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5238771" y="4507555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</a:t>
            </a:r>
            <a:endParaRPr lang="zh-TW" altLang="en-US" dirty="0"/>
          </a:p>
        </p:txBody>
      </p:sp>
      <p:cxnSp>
        <p:nvCxnSpPr>
          <p:cNvPr id="10" name="直線接點 9"/>
          <p:cNvCxnSpPr>
            <a:stCxn id="5" idx="3"/>
            <a:endCxn id="6" idx="7"/>
          </p:cNvCxnSpPr>
          <p:nvPr/>
        </p:nvCxnSpPr>
        <p:spPr>
          <a:xfrm flipH="1">
            <a:off x="5937454" y="2803134"/>
            <a:ext cx="643022" cy="90716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6" idx="3"/>
            <a:endCxn id="9" idx="7"/>
          </p:cNvCxnSpPr>
          <p:nvPr/>
        </p:nvCxnSpPr>
        <p:spPr>
          <a:xfrm flipH="1">
            <a:off x="5447761" y="3887194"/>
            <a:ext cx="316560" cy="65699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5" idx="5"/>
            <a:endCxn id="7" idx="1"/>
          </p:cNvCxnSpPr>
          <p:nvPr/>
        </p:nvCxnSpPr>
        <p:spPr>
          <a:xfrm>
            <a:off x="6753608" y="2803134"/>
            <a:ext cx="234945" cy="91923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endCxn id="8" idx="1"/>
          </p:cNvCxnSpPr>
          <p:nvPr/>
        </p:nvCxnSpPr>
        <p:spPr>
          <a:xfrm>
            <a:off x="6789465" y="2839771"/>
            <a:ext cx="1096858" cy="82200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6" idx="5"/>
            <a:endCxn id="15" idx="1"/>
          </p:cNvCxnSpPr>
          <p:nvPr/>
        </p:nvCxnSpPr>
        <p:spPr>
          <a:xfrm>
            <a:off x="5937454" y="3887194"/>
            <a:ext cx="194798" cy="71627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6096395" y="4566836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</a:t>
            </a:r>
            <a:endParaRPr lang="zh-TW" altLang="en-US" dirty="0"/>
          </a:p>
        </p:txBody>
      </p:sp>
      <p:sp>
        <p:nvSpPr>
          <p:cNvPr id="16" name="橢圓 15"/>
          <p:cNvSpPr/>
          <p:nvPr/>
        </p:nvSpPr>
        <p:spPr>
          <a:xfrm>
            <a:off x="6954017" y="4566836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</a:t>
            </a:r>
            <a:endParaRPr lang="zh-TW" altLang="en-US" dirty="0"/>
          </a:p>
        </p:txBody>
      </p:sp>
      <p:sp>
        <p:nvSpPr>
          <p:cNvPr id="17" name="橢圓 16"/>
          <p:cNvSpPr/>
          <p:nvPr/>
        </p:nvSpPr>
        <p:spPr>
          <a:xfrm>
            <a:off x="7641477" y="4566836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</a:t>
            </a:r>
            <a:endParaRPr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8098693" y="4554543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8585006" y="4542251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J</a:t>
            </a:r>
            <a:endParaRPr lang="zh-TW" altLang="en-US" dirty="0"/>
          </a:p>
        </p:txBody>
      </p:sp>
      <p:cxnSp>
        <p:nvCxnSpPr>
          <p:cNvPr id="20" name="直線接點 19"/>
          <p:cNvCxnSpPr>
            <a:stCxn id="7" idx="4"/>
            <a:endCxn id="16" idx="0"/>
          </p:cNvCxnSpPr>
          <p:nvPr/>
        </p:nvCxnSpPr>
        <p:spPr>
          <a:xfrm>
            <a:off x="7075119" y="3935905"/>
            <a:ext cx="1320" cy="63093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8" idx="3"/>
            <a:endCxn id="17" idx="0"/>
          </p:cNvCxnSpPr>
          <p:nvPr/>
        </p:nvCxnSpPr>
        <p:spPr>
          <a:xfrm flipH="1">
            <a:off x="7763900" y="3838673"/>
            <a:ext cx="122423" cy="72816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8" idx="4"/>
            <a:endCxn id="18" idx="1"/>
          </p:cNvCxnSpPr>
          <p:nvPr/>
        </p:nvCxnSpPr>
        <p:spPr>
          <a:xfrm>
            <a:off x="7972890" y="3875309"/>
            <a:ext cx="161660" cy="71587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8" idx="5"/>
            <a:endCxn id="19" idx="1"/>
          </p:cNvCxnSpPr>
          <p:nvPr/>
        </p:nvCxnSpPr>
        <p:spPr>
          <a:xfrm>
            <a:off x="8059456" y="3838673"/>
            <a:ext cx="561407" cy="74021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7754724" y="323534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[1]-[3]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6871080" y="236113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[0]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4480230" y="4435379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[4]-[6]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6403782" y="4172082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[7]-[9]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8165908" y="3987416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[10]-[12]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539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Representing a tree with array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Downside?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If there are many nodes with degree </a:t>
            </a:r>
            <a:br>
              <a:rPr lang="en-US" altLang="zh-TW" dirty="0" smtClean="0"/>
            </a:br>
            <a:r>
              <a:rPr lang="en-US" altLang="zh-TW" dirty="0" smtClean="0"/>
              <a:t>less than d,</a:t>
            </a:r>
          </a:p>
          <a:p>
            <a:r>
              <a:rPr lang="en-US" altLang="zh-TW" dirty="0" smtClean="0"/>
              <a:t>then we waste a lot of space in</a:t>
            </a:r>
            <a:br>
              <a:rPr lang="en-US" altLang="zh-TW" dirty="0" smtClean="0"/>
            </a:br>
            <a:r>
              <a:rPr lang="en-US" altLang="zh-TW" dirty="0" smtClean="0"/>
              <a:t>the array.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26B6-BF4D-49E4-816D-CC5E0EE58925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6522225" y="1731563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5706070" y="2815623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6930302" y="2827697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7828072" y="2767102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5216377" y="3649515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</a:t>
            </a:r>
            <a:endParaRPr lang="zh-TW" altLang="en-US" dirty="0"/>
          </a:p>
        </p:txBody>
      </p:sp>
      <p:cxnSp>
        <p:nvCxnSpPr>
          <p:cNvPr id="10" name="直線接點 9"/>
          <p:cNvCxnSpPr>
            <a:stCxn id="5" idx="3"/>
            <a:endCxn id="6" idx="7"/>
          </p:cNvCxnSpPr>
          <p:nvPr/>
        </p:nvCxnSpPr>
        <p:spPr>
          <a:xfrm flipH="1">
            <a:off x="5915060" y="1945094"/>
            <a:ext cx="643022" cy="90716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6" idx="3"/>
            <a:endCxn id="9" idx="7"/>
          </p:cNvCxnSpPr>
          <p:nvPr/>
        </p:nvCxnSpPr>
        <p:spPr>
          <a:xfrm flipH="1">
            <a:off x="5425367" y="3029154"/>
            <a:ext cx="316560" cy="65699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5" idx="5"/>
            <a:endCxn id="7" idx="1"/>
          </p:cNvCxnSpPr>
          <p:nvPr/>
        </p:nvCxnSpPr>
        <p:spPr>
          <a:xfrm>
            <a:off x="6731214" y="1945094"/>
            <a:ext cx="234945" cy="91923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endCxn id="8" idx="1"/>
          </p:cNvCxnSpPr>
          <p:nvPr/>
        </p:nvCxnSpPr>
        <p:spPr>
          <a:xfrm>
            <a:off x="6767071" y="1981731"/>
            <a:ext cx="1096858" cy="82200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6931623" y="3708796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</a:t>
            </a:r>
            <a:endParaRPr lang="zh-TW" altLang="en-US" dirty="0"/>
          </a:p>
        </p:txBody>
      </p:sp>
      <p:sp>
        <p:nvSpPr>
          <p:cNvPr id="17" name="橢圓 16"/>
          <p:cNvSpPr/>
          <p:nvPr/>
        </p:nvSpPr>
        <p:spPr>
          <a:xfrm>
            <a:off x="7619083" y="3708796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8562612" y="3684211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J</a:t>
            </a:r>
            <a:endParaRPr lang="zh-TW" altLang="en-US" dirty="0"/>
          </a:p>
        </p:txBody>
      </p:sp>
      <p:cxnSp>
        <p:nvCxnSpPr>
          <p:cNvPr id="20" name="直線接點 19"/>
          <p:cNvCxnSpPr>
            <a:stCxn id="7" idx="4"/>
            <a:endCxn id="16" idx="0"/>
          </p:cNvCxnSpPr>
          <p:nvPr/>
        </p:nvCxnSpPr>
        <p:spPr>
          <a:xfrm>
            <a:off x="7052725" y="3077865"/>
            <a:ext cx="1320" cy="63093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8" idx="3"/>
            <a:endCxn id="17" idx="0"/>
          </p:cNvCxnSpPr>
          <p:nvPr/>
        </p:nvCxnSpPr>
        <p:spPr>
          <a:xfrm flipH="1">
            <a:off x="7741506" y="2980633"/>
            <a:ext cx="122423" cy="72816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8" idx="5"/>
            <a:endCxn id="19" idx="1"/>
          </p:cNvCxnSpPr>
          <p:nvPr/>
        </p:nvCxnSpPr>
        <p:spPr>
          <a:xfrm>
            <a:off x="8037062" y="2980633"/>
            <a:ext cx="561407" cy="74021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6454134" y="5301208"/>
            <a:ext cx="25747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Max degree of the tree=3</a:t>
            </a:r>
            <a:endParaRPr lang="zh-TW" altLang="en-US" dirty="0"/>
          </a:p>
        </p:txBody>
      </p:sp>
      <p:cxnSp>
        <p:nvCxnSpPr>
          <p:cNvPr id="29" name="直線接點 28"/>
          <p:cNvCxnSpPr>
            <a:stCxn id="17" idx="5"/>
          </p:cNvCxnSpPr>
          <p:nvPr/>
        </p:nvCxnSpPr>
        <p:spPr>
          <a:xfrm>
            <a:off x="7828072" y="3922328"/>
            <a:ext cx="423622" cy="77685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橢圓 30"/>
          <p:cNvSpPr/>
          <p:nvPr/>
        </p:nvSpPr>
        <p:spPr>
          <a:xfrm>
            <a:off x="8195342" y="4699178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K</a:t>
            </a:r>
            <a:endParaRPr lang="zh-TW" altLang="en-US" dirty="0"/>
          </a:p>
        </p:txBody>
      </p:sp>
      <p:sp>
        <p:nvSpPr>
          <p:cNvPr id="32" name="橢圓 31"/>
          <p:cNvSpPr/>
          <p:nvPr/>
        </p:nvSpPr>
        <p:spPr>
          <a:xfrm>
            <a:off x="8027060" y="3696653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</a:t>
            </a:r>
            <a:endParaRPr lang="zh-TW" altLang="en-US" dirty="0"/>
          </a:p>
        </p:txBody>
      </p:sp>
      <p:cxnSp>
        <p:nvCxnSpPr>
          <p:cNvPr id="33" name="直線接點 32"/>
          <p:cNvCxnSpPr>
            <a:stCxn id="8" idx="4"/>
            <a:endCxn id="32" idx="0"/>
          </p:cNvCxnSpPr>
          <p:nvPr/>
        </p:nvCxnSpPr>
        <p:spPr>
          <a:xfrm>
            <a:off x="7950495" y="3017270"/>
            <a:ext cx="198988" cy="67938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770758"/>
              </p:ext>
            </p:extLst>
          </p:nvPr>
        </p:nvGraphicFramePr>
        <p:xfrm>
          <a:off x="140572" y="4772040"/>
          <a:ext cx="6096000" cy="370840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J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K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437439"/>
              </p:ext>
            </p:extLst>
          </p:nvPr>
        </p:nvGraphicFramePr>
        <p:xfrm>
          <a:off x="140572" y="4339992"/>
          <a:ext cx="6096000" cy="370840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31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" name="圓角矩形 37"/>
          <p:cNvSpPr/>
          <p:nvPr/>
        </p:nvSpPr>
        <p:spPr>
          <a:xfrm>
            <a:off x="5369616" y="4310753"/>
            <a:ext cx="489693" cy="117512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圓角矩形圖說文字 38"/>
          <p:cNvSpPr/>
          <p:nvPr/>
        </p:nvSpPr>
        <p:spPr>
          <a:xfrm>
            <a:off x="3995936" y="5670540"/>
            <a:ext cx="1465287" cy="926812"/>
          </a:xfrm>
          <a:prstGeom prst="wedgeRoundRectCallout">
            <a:avLst>
              <a:gd name="adj1" fmla="val 40819"/>
              <a:gd name="adj2" fmla="val -8370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Waste of space!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706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  <p:bldP spid="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Representing a tree with </a:t>
            </a:r>
            <a:br>
              <a:rPr lang="en-US" altLang="zh-TW" dirty="0" smtClean="0"/>
            </a:br>
            <a:r>
              <a:rPr lang="en-US" altLang="zh-TW" dirty="0" smtClean="0"/>
              <a:t>linked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00808"/>
            <a:ext cx="4546848" cy="2592288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Assume degree =3</a:t>
            </a:r>
          </a:p>
          <a:p>
            <a:pPr marL="0" indent="0">
              <a:buNone/>
            </a:pP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truct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TreeNode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char data;</a:t>
            </a: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TreeNode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* child1;</a:t>
            </a: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TreeNode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* child2;</a:t>
            </a: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TreeNode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* child3;</a:t>
            </a:r>
          </a:p>
          <a:p>
            <a:pPr marL="0" indent="0">
              <a:buNone/>
            </a:pP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26B6-BF4D-49E4-816D-CC5E0EE58925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6603840" y="1481395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5787685" y="2565455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7011917" y="2577529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7909687" y="2516934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</a:t>
            </a:r>
            <a:endParaRPr lang="zh-TW" altLang="en-US" dirty="0"/>
          </a:p>
        </p:txBody>
      </p:sp>
      <p:cxnSp>
        <p:nvCxnSpPr>
          <p:cNvPr id="10" name="直線接點 9"/>
          <p:cNvCxnSpPr>
            <a:stCxn id="5" idx="3"/>
            <a:endCxn id="6" idx="7"/>
          </p:cNvCxnSpPr>
          <p:nvPr/>
        </p:nvCxnSpPr>
        <p:spPr>
          <a:xfrm flipH="1">
            <a:off x="5996675" y="1694926"/>
            <a:ext cx="643022" cy="90716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5" idx="4"/>
            <a:endCxn id="7" idx="1"/>
          </p:cNvCxnSpPr>
          <p:nvPr/>
        </p:nvCxnSpPr>
        <p:spPr>
          <a:xfrm>
            <a:off x="6726263" y="1731563"/>
            <a:ext cx="321511" cy="88260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5" idx="5"/>
            <a:endCxn id="8" idx="1"/>
          </p:cNvCxnSpPr>
          <p:nvPr/>
        </p:nvCxnSpPr>
        <p:spPr>
          <a:xfrm>
            <a:off x="6812829" y="1694927"/>
            <a:ext cx="1132715" cy="85864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7700698" y="3458628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</a:t>
            </a:r>
            <a:endParaRPr lang="zh-TW" altLang="en-US" dirty="0"/>
          </a:p>
        </p:txBody>
      </p:sp>
      <p:cxnSp>
        <p:nvCxnSpPr>
          <p:cNvPr id="18" name="直線接點 17"/>
          <p:cNvCxnSpPr>
            <a:stCxn id="8" idx="3"/>
            <a:endCxn id="15" idx="0"/>
          </p:cNvCxnSpPr>
          <p:nvPr/>
        </p:nvCxnSpPr>
        <p:spPr>
          <a:xfrm flipH="1">
            <a:off x="7823121" y="2730465"/>
            <a:ext cx="122423" cy="72816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/>
          <p:cNvSpPr/>
          <p:nvPr/>
        </p:nvSpPr>
        <p:spPr>
          <a:xfrm>
            <a:off x="8108675" y="3446485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</a:t>
            </a:r>
            <a:endParaRPr lang="zh-TW" altLang="en-US" dirty="0"/>
          </a:p>
        </p:txBody>
      </p:sp>
      <p:cxnSp>
        <p:nvCxnSpPr>
          <p:cNvPr id="23" name="直線接點 22"/>
          <p:cNvCxnSpPr>
            <a:stCxn id="8" idx="4"/>
            <a:endCxn id="22" idx="0"/>
          </p:cNvCxnSpPr>
          <p:nvPr/>
        </p:nvCxnSpPr>
        <p:spPr>
          <a:xfrm>
            <a:off x="8032110" y="2767102"/>
            <a:ext cx="198988" cy="67938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800366"/>
              </p:ext>
            </p:extLst>
          </p:nvPr>
        </p:nvGraphicFramePr>
        <p:xfrm>
          <a:off x="2876270" y="4005064"/>
          <a:ext cx="2199788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9947"/>
                <a:gridCol w="549947"/>
                <a:gridCol w="549947"/>
                <a:gridCol w="5499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859532"/>
              </p:ext>
            </p:extLst>
          </p:nvPr>
        </p:nvGraphicFramePr>
        <p:xfrm>
          <a:off x="1331640" y="4869160"/>
          <a:ext cx="2199788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9947"/>
                <a:gridCol w="549947"/>
                <a:gridCol w="549947"/>
                <a:gridCol w="5499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\0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\0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\0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直線單箭頭接點 27"/>
          <p:cNvCxnSpPr>
            <a:endCxn id="26" idx="0"/>
          </p:cNvCxnSpPr>
          <p:nvPr/>
        </p:nvCxnSpPr>
        <p:spPr>
          <a:xfrm flipH="1">
            <a:off x="2431534" y="4221088"/>
            <a:ext cx="1276370" cy="6480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541584"/>
              </p:ext>
            </p:extLst>
          </p:nvPr>
        </p:nvGraphicFramePr>
        <p:xfrm>
          <a:off x="3717024" y="4869160"/>
          <a:ext cx="2199788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9947"/>
                <a:gridCol w="549947"/>
                <a:gridCol w="549947"/>
                <a:gridCol w="5499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\0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\0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\0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0" name="直線單箭頭接點 29"/>
          <p:cNvCxnSpPr>
            <a:endCxn id="29" idx="0"/>
          </p:cNvCxnSpPr>
          <p:nvPr/>
        </p:nvCxnSpPr>
        <p:spPr>
          <a:xfrm>
            <a:off x="4211960" y="4221088"/>
            <a:ext cx="604958" cy="6480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510675"/>
              </p:ext>
            </p:extLst>
          </p:nvPr>
        </p:nvGraphicFramePr>
        <p:xfrm>
          <a:off x="6297221" y="4902712"/>
          <a:ext cx="2199788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9947"/>
                <a:gridCol w="549947"/>
                <a:gridCol w="549947"/>
                <a:gridCol w="5499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\0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5" name="直線單箭頭接點 34"/>
          <p:cNvCxnSpPr>
            <a:endCxn id="34" idx="0"/>
          </p:cNvCxnSpPr>
          <p:nvPr/>
        </p:nvCxnSpPr>
        <p:spPr>
          <a:xfrm>
            <a:off x="4816918" y="4221088"/>
            <a:ext cx="2580197" cy="6816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696297"/>
              </p:ext>
            </p:extLst>
          </p:nvPr>
        </p:nvGraphicFramePr>
        <p:xfrm>
          <a:off x="4118398" y="6165304"/>
          <a:ext cx="2199788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9947"/>
                <a:gridCol w="549947"/>
                <a:gridCol w="549947"/>
                <a:gridCol w="5499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\0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\0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\0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628635"/>
              </p:ext>
            </p:extLst>
          </p:nvPr>
        </p:nvGraphicFramePr>
        <p:xfrm>
          <a:off x="6581477" y="6165304"/>
          <a:ext cx="2199788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9947"/>
                <a:gridCol w="549947"/>
                <a:gridCol w="549947"/>
                <a:gridCol w="5499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\0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\0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\0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0" name="直線單箭頭接點 39"/>
          <p:cNvCxnSpPr>
            <a:endCxn id="38" idx="0"/>
          </p:cNvCxnSpPr>
          <p:nvPr/>
        </p:nvCxnSpPr>
        <p:spPr>
          <a:xfrm flipH="1">
            <a:off x="5218292" y="5157192"/>
            <a:ext cx="1829482" cy="1008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endCxn id="39" idx="0"/>
          </p:cNvCxnSpPr>
          <p:nvPr/>
        </p:nvCxnSpPr>
        <p:spPr>
          <a:xfrm flipH="1">
            <a:off x="7681371" y="5157192"/>
            <a:ext cx="19327" cy="1008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372197" y="6278770"/>
            <a:ext cx="104708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400" smtClean="0"/>
              <a:t>\0 == NULL</a:t>
            </a:r>
            <a:endParaRPr lang="zh-TW" altLang="en-US" sz="14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361373" y="5653537"/>
            <a:ext cx="395973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400" dirty="0" smtClean="0"/>
              <a:t>Not actually solving the </a:t>
            </a:r>
            <a:r>
              <a:rPr lang="en-US" altLang="zh-TW" sz="2400" dirty="0" err="1" smtClean="0"/>
              <a:t>prob</a:t>
            </a:r>
            <a:r>
              <a:rPr lang="en-US" altLang="zh-TW" sz="2400" dirty="0" smtClean="0"/>
              <a:t>?</a:t>
            </a:r>
            <a:endParaRPr lang="zh-TW" altLang="en-US" sz="2400" dirty="0"/>
          </a:p>
        </p:txBody>
      </p:sp>
      <p:sp>
        <p:nvSpPr>
          <p:cNvPr id="51" name="圓角矩形 50"/>
          <p:cNvSpPr/>
          <p:nvPr/>
        </p:nvSpPr>
        <p:spPr>
          <a:xfrm>
            <a:off x="1784697" y="4797152"/>
            <a:ext cx="1635175" cy="58316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圓角矩形圖說文字 51"/>
          <p:cNvSpPr/>
          <p:nvPr/>
        </p:nvSpPr>
        <p:spPr>
          <a:xfrm>
            <a:off x="5571663" y="3273382"/>
            <a:ext cx="1920046" cy="926812"/>
          </a:xfrm>
          <a:prstGeom prst="wedgeRoundRectCallout">
            <a:avLst>
              <a:gd name="adj1" fmla="val -62186"/>
              <a:gd name="adj2" fmla="val 10053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Wasting the space </a:t>
            </a:r>
            <a:r>
              <a:rPr lang="en-US" altLang="zh-TW" smtClean="0"/>
              <a:t>to store pointers instead</a:t>
            </a:r>
            <a:endParaRPr lang="zh-TW" altLang="en-US" dirty="0"/>
          </a:p>
        </p:txBody>
      </p:sp>
      <p:sp>
        <p:nvSpPr>
          <p:cNvPr id="53" name="圓角矩形 52"/>
          <p:cNvSpPr/>
          <p:nvPr/>
        </p:nvSpPr>
        <p:spPr>
          <a:xfrm>
            <a:off x="4211960" y="4797152"/>
            <a:ext cx="1635175" cy="58316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圓角矩形 53"/>
          <p:cNvSpPr/>
          <p:nvPr/>
        </p:nvSpPr>
        <p:spPr>
          <a:xfrm>
            <a:off x="7062620" y="6046526"/>
            <a:ext cx="1635175" cy="58316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圓角矩形 54"/>
          <p:cNvSpPr/>
          <p:nvPr/>
        </p:nvSpPr>
        <p:spPr>
          <a:xfrm>
            <a:off x="4643635" y="6053972"/>
            <a:ext cx="1635175" cy="58316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圓角矩形 56"/>
          <p:cNvSpPr/>
          <p:nvPr/>
        </p:nvSpPr>
        <p:spPr>
          <a:xfrm>
            <a:off x="7945545" y="4797152"/>
            <a:ext cx="658904" cy="58316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31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6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Representing a tree with </a:t>
            </a:r>
            <a:br>
              <a:rPr lang="en-US" altLang="zh-TW" dirty="0"/>
            </a:br>
            <a:r>
              <a:rPr lang="en-US" altLang="zh-TW" dirty="0"/>
              <a:t>linked structure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26B6-BF4D-49E4-816D-CC5E0EE58925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1349952" y="321015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557864" y="432559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1349830" y="435987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</a:t>
            </a:r>
            <a:endParaRPr lang="zh-TW" altLang="en-US" dirty="0"/>
          </a:p>
        </p:txBody>
      </p:sp>
      <p:cxnSp>
        <p:nvCxnSpPr>
          <p:cNvPr id="11" name="直線接點 10"/>
          <p:cNvCxnSpPr>
            <a:stCxn id="6" idx="3"/>
            <a:endCxn id="8" idx="7"/>
          </p:cNvCxnSpPr>
          <p:nvPr/>
        </p:nvCxnSpPr>
        <p:spPr>
          <a:xfrm flipH="1">
            <a:off x="803715" y="3456002"/>
            <a:ext cx="588418" cy="91177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6" idx="4"/>
            <a:endCxn id="9" idx="0"/>
          </p:cNvCxnSpPr>
          <p:nvPr/>
        </p:nvCxnSpPr>
        <p:spPr>
          <a:xfrm flipH="1">
            <a:off x="1493846" y="3498183"/>
            <a:ext cx="122" cy="86168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2502080" y="434680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ㄅ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782000" y="4181576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cxnSp>
        <p:nvCxnSpPr>
          <p:cNvPr id="16" name="直線接點 15"/>
          <p:cNvCxnSpPr>
            <a:stCxn id="6" idx="5"/>
            <a:endCxn id="14" idx="1"/>
          </p:cNvCxnSpPr>
          <p:nvPr/>
        </p:nvCxnSpPr>
        <p:spPr>
          <a:xfrm>
            <a:off x="1595803" y="3456002"/>
            <a:ext cx="948458" cy="9329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803715" y="373783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247702" y="388941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2123717" y="375183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</a:t>
            </a:r>
            <a:endParaRPr lang="zh-TW" altLang="en-US" dirty="0"/>
          </a:p>
        </p:txBody>
      </p:sp>
      <p:cxnSp>
        <p:nvCxnSpPr>
          <p:cNvPr id="22" name="直線接點 21"/>
          <p:cNvCxnSpPr>
            <a:stCxn id="8" idx="3"/>
          </p:cNvCxnSpPr>
          <p:nvPr/>
        </p:nvCxnSpPr>
        <p:spPr>
          <a:xfrm flipH="1">
            <a:off x="107504" y="4571443"/>
            <a:ext cx="492541" cy="80177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478488" y="4969436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內容版面配置區 25"/>
              <p:cNvSpPr>
                <a:spLocks noGrp="1"/>
              </p:cNvSpPr>
              <p:nvPr>
                <p:ph idx="1"/>
              </p:nvPr>
            </p:nvSpPr>
            <p:spPr>
              <a:xfrm>
                <a:off x="3203848" y="2996952"/>
                <a:ext cx="5482952" cy="3480048"/>
              </a:xfrm>
            </p:spPr>
            <p:txBody>
              <a:bodyPr>
                <a:normAutofit/>
              </a:bodyPr>
              <a:lstStyle/>
              <a:p>
                <a:endParaRPr lang="en-US" altLang="zh-TW" dirty="0" smtClean="0"/>
              </a:p>
              <a:p>
                <a:r>
                  <a:rPr lang="en-US" altLang="zh-TW" dirty="0" smtClean="0"/>
                  <a:t>Assume degree of tree = d, size of the tree = n</a:t>
                </a:r>
              </a:p>
              <a:p>
                <a:r>
                  <a:rPr lang="en-US" altLang="zh-TW" dirty="0" smtClean="0"/>
                  <a:t>How many pointers are null?</a:t>
                </a:r>
              </a:p>
              <a:p>
                <a:r>
                  <a:rPr lang="en-US" altLang="zh-TW" dirty="0" smtClean="0"/>
                  <a:t>Total number of pointers: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𝑛𝑑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Number of branch?  n-1.</a:t>
                </a:r>
                <a:endParaRPr lang="en-US" altLang="zh-TW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𝑛𝑑</m:t>
                    </m:r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altLang="zh-TW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d>
                      <m:dPr>
                        <m:ctrlPr>
                          <a:rPr lang="en-US" altLang="zh-TW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𝑑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+1</m:t>
                    </m:r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26" name="內容版面配置區 2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03848" y="2996952"/>
                <a:ext cx="5482952" cy="3480048"/>
              </a:xfrm>
              <a:blipFill rotWithShape="0">
                <a:blip r:embed="rId3"/>
                <a:stretch>
                  <a:fillRect l="-10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7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2283052"/>
              </p:ext>
            </p:extLst>
          </p:nvPr>
        </p:nvGraphicFramePr>
        <p:xfrm>
          <a:off x="467544" y="2060848"/>
          <a:ext cx="8229600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Data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child 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child 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child 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child k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圓角矩形圖說文字 22"/>
          <p:cNvSpPr/>
          <p:nvPr/>
        </p:nvSpPr>
        <p:spPr>
          <a:xfrm>
            <a:off x="7524328" y="5793622"/>
            <a:ext cx="1465287" cy="926812"/>
          </a:xfrm>
          <a:prstGeom prst="wedgeRoundRectCallout">
            <a:avLst>
              <a:gd name="adj1" fmla="val -62186"/>
              <a:gd name="adj2" fmla="val -4448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Number of wasted pointers</a:t>
            </a:r>
            <a:endParaRPr lang="zh-TW" altLang="en-US" dirty="0"/>
          </a:p>
        </p:txBody>
      </p:sp>
      <p:sp>
        <p:nvSpPr>
          <p:cNvPr id="24" name="圓角矩形 23"/>
          <p:cNvSpPr/>
          <p:nvPr/>
        </p:nvSpPr>
        <p:spPr>
          <a:xfrm>
            <a:off x="5796136" y="5589239"/>
            <a:ext cx="329452" cy="495963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圓角矩形圖說文字 27"/>
          <p:cNvSpPr/>
          <p:nvPr/>
        </p:nvSpPr>
        <p:spPr>
          <a:xfrm>
            <a:off x="4660301" y="6206885"/>
            <a:ext cx="1465287" cy="627289"/>
          </a:xfrm>
          <a:prstGeom prst="wedgeRoundRectCallout">
            <a:avLst>
              <a:gd name="adj1" fmla="val 37060"/>
              <a:gd name="adj2" fmla="val -8251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Better if smaller!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728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4" grpId="0" animBg="1"/>
      <p:bldP spid="15" grpId="0"/>
      <p:bldP spid="19" grpId="0"/>
      <p:bldP spid="20" grpId="0"/>
      <p:bldP spid="21" grpId="0"/>
      <p:bldP spid="25" grpId="0"/>
      <p:bldP spid="23" grpId="0" animBg="1"/>
      <p:bldP spid="24" grpId="0" animBg="1"/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左小孩</a:t>
            </a:r>
            <a:r>
              <a:rPr lang="en-US" altLang="zh-TW" dirty="0" smtClean="0"/>
              <a:t>-</a:t>
            </a:r>
            <a:r>
              <a:rPr lang="zh-TW" altLang="en-US" dirty="0" smtClean="0"/>
              <a:t>右兄弟姊妹 表示法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Left child-right sibling representation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Inspired by observations:</a:t>
            </a:r>
          </a:p>
          <a:p>
            <a:r>
              <a:rPr lang="en-US" altLang="zh-TW" dirty="0" smtClean="0"/>
              <a:t>1. Each node has a leftmost child (</a:t>
            </a:r>
            <a:r>
              <a:rPr lang="zh-TW" altLang="en-US" dirty="0" smtClean="0"/>
              <a:t>是廢話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2. Each node has only a immediately-right sibling (</a:t>
            </a:r>
            <a:r>
              <a:rPr lang="zh-TW" altLang="en-US" dirty="0" smtClean="0"/>
              <a:t>也是廢話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26B6-BF4D-49E4-816D-CC5E0EE58925}" type="slidenum">
              <a:rPr lang="zh-TW" altLang="en-US" smtClean="0"/>
              <a:t>15</a:t>
            </a:fld>
            <a:endParaRPr lang="zh-TW" altLang="en-US"/>
          </a:p>
        </p:txBody>
      </p:sp>
      <p:graphicFrame>
        <p:nvGraphicFramePr>
          <p:cNvPr id="5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6976004"/>
              </p:ext>
            </p:extLst>
          </p:nvPr>
        </p:nvGraphicFramePr>
        <p:xfrm>
          <a:off x="1475656" y="2276872"/>
          <a:ext cx="4114800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Data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left child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Right</a:t>
                      </a:r>
                      <a:r>
                        <a:rPr lang="en-US" altLang="zh-TW" baseline="0" dirty="0" smtClean="0"/>
                        <a:t> sibling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634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Converting to LCRS tree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26B6-BF4D-49E4-816D-CC5E0EE58925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1996597" y="2380912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1180442" y="3464972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2404674" y="3477046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3302444" y="3416451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690749" y="4298864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</a:t>
            </a:r>
            <a:endParaRPr lang="zh-TW" altLang="en-US" dirty="0"/>
          </a:p>
        </p:txBody>
      </p:sp>
      <p:cxnSp>
        <p:nvCxnSpPr>
          <p:cNvPr id="10" name="直線接點 9"/>
          <p:cNvCxnSpPr>
            <a:stCxn id="5" idx="3"/>
            <a:endCxn id="6" idx="7"/>
          </p:cNvCxnSpPr>
          <p:nvPr/>
        </p:nvCxnSpPr>
        <p:spPr>
          <a:xfrm flipH="1">
            <a:off x="1389432" y="2594443"/>
            <a:ext cx="643022" cy="90716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6" idx="3"/>
            <a:endCxn id="9" idx="7"/>
          </p:cNvCxnSpPr>
          <p:nvPr/>
        </p:nvCxnSpPr>
        <p:spPr>
          <a:xfrm flipH="1">
            <a:off x="899739" y="3678503"/>
            <a:ext cx="316560" cy="65699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5" idx="5"/>
            <a:endCxn id="7" idx="1"/>
          </p:cNvCxnSpPr>
          <p:nvPr/>
        </p:nvCxnSpPr>
        <p:spPr>
          <a:xfrm>
            <a:off x="2205586" y="2594443"/>
            <a:ext cx="234945" cy="91923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endCxn id="8" idx="1"/>
          </p:cNvCxnSpPr>
          <p:nvPr/>
        </p:nvCxnSpPr>
        <p:spPr>
          <a:xfrm>
            <a:off x="2241443" y="2631080"/>
            <a:ext cx="1096858" cy="82200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6" idx="5"/>
            <a:endCxn id="15" idx="1"/>
          </p:cNvCxnSpPr>
          <p:nvPr/>
        </p:nvCxnSpPr>
        <p:spPr>
          <a:xfrm>
            <a:off x="1389432" y="3678503"/>
            <a:ext cx="194798" cy="71627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1548373" y="4358145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</a:t>
            </a:r>
            <a:endParaRPr lang="zh-TW" altLang="en-US" dirty="0"/>
          </a:p>
        </p:txBody>
      </p:sp>
      <p:sp>
        <p:nvSpPr>
          <p:cNvPr id="16" name="橢圓 15"/>
          <p:cNvSpPr/>
          <p:nvPr/>
        </p:nvSpPr>
        <p:spPr>
          <a:xfrm>
            <a:off x="2405995" y="4358145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</a:t>
            </a:r>
            <a:endParaRPr lang="zh-TW" altLang="en-US" dirty="0"/>
          </a:p>
        </p:txBody>
      </p:sp>
      <p:sp>
        <p:nvSpPr>
          <p:cNvPr id="17" name="橢圓 16"/>
          <p:cNvSpPr/>
          <p:nvPr/>
        </p:nvSpPr>
        <p:spPr>
          <a:xfrm>
            <a:off x="3093455" y="4358145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</a:t>
            </a:r>
            <a:endParaRPr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3550671" y="4345852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4036984" y="4333560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J</a:t>
            </a:r>
            <a:endParaRPr lang="zh-TW" altLang="en-US" dirty="0"/>
          </a:p>
        </p:txBody>
      </p:sp>
      <p:sp>
        <p:nvSpPr>
          <p:cNvPr id="20" name="橢圓 19"/>
          <p:cNvSpPr/>
          <p:nvPr/>
        </p:nvSpPr>
        <p:spPr>
          <a:xfrm>
            <a:off x="3093455" y="5039548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</a:t>
            </a:r>
            <a:endParaRPr lang="zh-TW" altLang="en-US" dirty="0"/>
          </a:p>
        </p:txBody>
      </p:sp>
      <p:sp>
        <p:nvSpPr>
          <p:cNvPr id="21" name="橢圓 20"/>
          <p:cNvSpPr/>
          <p:nvPr/>
        </p:nvSpPr>
        <p:spPr>
          <a:xfrm>
            <a:off x="282672" y="4981928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K</a:t>
            </a:r>
            <a:endParaRPr lang="zh-TW" altLang="en-US" dirty="0"/>
          </a:p>
        </p:txBody>
      </p:sp>
      <p:sp>
        <p:nvSpPr>
          <p:cNvPr id="22" name="橢圓 21"/>
          <p:cNvSpPr/>
          <p:nvPr/>
        </p:nvSpPr>
        <p:spPr>
          <a:xfrm>
            <a:off x="971453" y="4990793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</a:t>
            </a:r>
            <a:endParaRPr lang="zh-TW" altLang="en-US" dirty="0"/>
          </a:p>
        </p:txBody>
      </p:sp>
      <p:cxnSp>
        <p:nvCxnSpPr>
          <p:cNvPr id="23" name="直線接點 22"/>
          <p:cNvCxnSpPr>
            <a:stCxn id="7" idx="4"/>
            <a:endCxn id="16" idx="0"/>
          </p:cNvCxnSpPr>
          <p:nvPr/>
        </p:nvCxnSpPr>
        <p:spPr>
          <a:xfrm>
            <a:off x="2527097" y="3727214"/>
            <a:ext cx="1320" cy="63093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8" idx="3"/>
            <a:endCxn id="17" idx="0"/>
          </p:cNvCxnSpPr>
          <p:nvPr/>
        </p:nvCxnSpPr>
        <p:spPr>
          <a:xfrm flipH="1">
            <a:off x="3215878" y="3629982"/>
            <a:ext cx="122423" cy="72816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8" idx="4"/>
            <a:endCxn id="18" idx="1"/>
          </p:cNvCxnSpPr>
          <p:nvPr/>
        </p:nvCxnSpPr>
        <p:spPr>
          <a:xfrm>
            <a:off x="3424868" y="3666618"/>
            <a:ext cx="161660" cy="71587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8" idx="5"/>
            <a:endCxn id="19" idx="1"/>
          </p:cNvCxnSpPr>
          <p:nvPr/>
        </p:nvCxnSpPr>
        <p:spPr>
          <a:xfrm>
            <a:off x="3511434" y="3629982"/>
            <a:ext cx="561407" cy="74021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17" idx="4"/>
            <a:endCxn id="20" idx="0"/>
          </p:cNvCxnSpPr>
          <p:nvPr/>
        </p:nvCxnSpPr>
        <p:spPr>
          <a:xfrm>
            <a:off x="3215878" y="4608313"/>
            <a:ext cx="0" cy="43123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9" idx="3"/>
            <a:endCxn id="21" idx="7"/>
          </p:cNvCxnSpPr>
          <p:nvPr/>
        </p:nvCxnSpPr>
        <p:spPr>
          <a:xfrm flipH="1">
            <a:off x="491661" y="4512396"/>
            <a:ext cx="234945" cy="50616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9" idx="5"/>
            <a:endCxn id="22" idx="1"/>
          </p:cNvCxnSpPr>
          <p:nvPr/>
        </p:nvCxnSpPr>
        <p:spPr>
          <a:xfrm>
            <a:off x="899739" y="4512396"/>
            <a:ext cx="107571" cy="51503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/>
          <p:cNvSpPr/>
          <p:nvPr/>
        </p:nvSpPr>
        <p:spPr>
          <a:xfrm>
            <a:off x="6331293" y="2444865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31" name="橢圓 30"/>
          <p:cNvSpPr/>
          <p:nvPr/>
        </p:nvSpPr>
        <p:spPr>
          <a:xfrm>
            <a:off x="5515138" y="3528925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32" name="橢圓 31"/>
          <p:cNvSpPr/>
          <p:nvPr/>
        </p:nvSpPr>
        <p:spPr>
          <a:xfrm>
            <a:off x="6739370" y="3540999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33" name="橢圓 32"/>
          <p:cNvSpPr/>
          <p:nvPr/>
        </p:nvSpPr>
        <p:spPr>
          <a:xfrm>
            <a:off x="7637140" y="3480404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34" name="橢圓 33"/>
          <p:cNvSpPr/>
          <p:nvPr/>
        </p:nvSpPr>
        <p:spPr>
          <a:xfrm>
            <a:off x="5025445" y="4362817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</a:t>
            </a:r>
            <a:endParaRPr lang="zh-TW" altLang="en-US" dirty="0"/>
          </a:p>
        </p:txBody>
      </p:sp>
      <p:cxnSp>
        <p:nvCxnSpPr>
          <p:cNvPr id="35" name="直線接點 34"/>
          <p:cNvCxnSpPr>
            <a:stCxn id="30" idx="3"/>
            <a:endCxn id="31" idx="7"/>
          </p:cNvCxnSpPr>
          <p:nvPr/>
        </p:nvCxnSpPr>
        <p:spPr>
          <a:xfrm flipH="1">
            <a:off x="5724128" y="2658396"/>
            <a:ext cx="643022" cy="90716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31" idx="3"/>
            <a:endCxn id="34" idx="7"/>
          </p:cNvCxnSpPr>
          <p:nvPr/>
        </p:nvCxnSpPr>
        <p:spPr>
          <a:xfrm flipH="1">
            <a:off x="5234435" y="3742456"/>
            <a:ext cx="316560" cy="65699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stCxn id="31" idx="6"/>
            <a:endCxn id="32" idx="2"/>
          </p:cNvCxnSpPr>
          <p:nvPr/>
        </p:nvCxnSpPr>
        <p:spPr>
          <a:xfrm>
            <a:off x="5759984" y="3654009"/>
            <a:ext cx="979386" cy="1207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32" idx="6"/>
          </p:cNvCxnSpPr>
          <p:nvPr/>
        </p:nvCxnSpPr>
        <p:spPr>
          <a:xfrm flipV="1">
            <a:off x="6984216" y="3629982"/>
            <a:ext cx="627569" cy="3610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34" idx="6"/>
            <a:endCxn id="40" idx="2"/>
          </p:cNvCxnSpPr>
          <p:nvPr/>
        </p:nvCxnSpPr>
        <p:spPr>
          <a:xfrm>
            <a:off x="5270291" y="4487901"/>
            <a:ext cx="612778" cy="5928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橢圓 39"/>
          <p:cNvSpPr/>
          <p:nvPr/>
        </p:nvSpPr>
        <p:spPr>
          <a:xfrm>
            <a:off x="5883069" y="4422098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</a:t>
            </a:r>
            <a:endParaRPr lang="zh-TW" altLang="en-US" dirty="0"/>
          </a:p>
        </p:txBody>
      </p:sp>
      <p:sp>
        <p:nvSpPr>
          <p:cNvPr id="41" name="橢圓 40"/>
          <p:cNvSpPr/>
          <p:nvPr/>
        </p:nvSpPr>
        <p:spPr>
          <a:xfrm>
            <a:off x="6740691" y="4422098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</a:t>
            </a:r>
            <a:endParaRPr lang="zh-TW" altLang="en-US" dirty="0"/>
          </a:p>
        </p:txBody>
      </p:sp>
      <p:sp>
        <p:nvSpPr>
          <p:cNvPr id="42" name="橢圓 41"/>
          <p:cNvSpPr/>
          <p:nvPr/>
        </p:nvSpPr>
        <p:spPr>
          <a:xfrm>
            <a:off x="7428151" y="4422098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</a:t>
            </a:r>
            <a:endParaRPr lang="zh-TW" altLang="en-US" dirty="0"/>
          </a:p>
        </p:txBody>
      </p:sp>
      <p:sp>
        <p:nvSpPr>
          <p:cNvPr id="43" name="橢圓 42"/>
          <p:cNvSpPr/>
          <p:nvPr/>
        </p:nvSpPr>
        <p:spPr>
          <a:xfrm>
            <a:off x="7885367" y="4409805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</a:t>
            </a:r>
            <a:endParaRPr lang="zh-TW" altLang="en-US" dirty="0"/>
          </a:p>
        </p:txBody>
      </p:sp>
      <p:sp>
        <p:nvSpPr>
          <p:cNvPr id="44" name="橢圓 43"/>
          <p:cNvSpPr/>
          <p:nvPr/>
        </p:nvSpPr>
        <p:spPr>
          <a:xfrm>
            <a:off x="8371680" y="4397513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J</a:t>
            </a:r>
            <a:endParaRPr lang="zh-TW" altLang="en-US" dirty="0"/>
          </a:p>
        </p:txBody>
      </p:sp>
      <p:sp>
        <p:nvSpPr>
          <p:cNvPr id="45" name="橢圓 44"/>
          <p:cNvSpPr/>
          <p:nvPr/>
        </p:nvSpPr>
        <p:spPr>
          <a:xfrm>
            <a:off x="7428151" y="5103501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</a:t>
            </a:r>
            <a:endParaRPr lang="zh-TW" altLang="en-US" dirty="0"/>
          </a:p>
        </p:txBody>
      </p:sp>
      <p:sp>
        <p:nvSpPr>
          <p:cNvPr id="46" name="橢圓 45"/>
          <p:cNvSpPr/>
          <p:nvPr/>
        </p:nvSpPr>
        <p:spPr>
          <a:xfrm>
            <a:off x="4617368" y="5045881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K</a:t>
            </a:r>
            <a:endParaRPr lang="zh-TW" altLang="en-US" dirty="0"/>
          </a:p>
        </p:txBody>
      </p:sp>
      <p:sp>
        <p:nvSpPr>
          <p:cNvPr id="47" name="橢圓 46"/>
          <p:cNvSpPr/>
          <p:nvPr/>
        </p:nvSpPr>
        <p:spPr>
          <a:xfrm>
            <a:off x="5306149" y="5054746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</a:t>
            </a:r>
            <a:endParaRPr lang="zh-TW" altLang="en-US" dirty="0"/>
          </a:p>
        </p:txBody>
      </p:sp>
      <p:cxnSp>
        <p:nvCxnSpPr>
          <p:cNvPr id="48" name="直線接點 47"/>
          <p:cNvCxnSpPr>
            <a:stCxn id="32" idx="4"/>
            <a:endCxn id="41" idx="0"/>
          </p:cNvCxnSpPr>
          <p:nvPr/>
        </p:nvCxnSpPr>
        <p:spPr>
          <a:xfrm>
            <a:off x="6861793" y="3791167"/>
            <a:ext cx="1320" cy="63093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33" idx="3"/>
            <a:endCxn id="42" idx="0"/>
          </p:cNvCxnSpPr>
          <p:nvPr/>
        </p:nvCxnSpPr>
        <p:spPr>
          <a:xfrm flipH="1">
            <a:off x="7550574" y="3693935"/>
            <a:ext cx="122423" cy="72816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stCxn id="42" idx="6"/>
            <a:endCxn id="43" idx="2"/>
          </p:cNvCxnSpPr>
          <p:nvPr/>
        </p:nvCxnSpPr>
        <p:spPr>
          <a:xfrm flipV="1">
            <a:off x="7672997" y="4534889"/>
            <a:ext cx="212370" cy="1229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>
            <a:endCxn id="44" idx="2"/>
          </p:cNvCxnSpPr>
          <p:nvPr/>
        </p:nvCxnSpPr>
        <p:spPr>
          <a:xfrm flipV="1">
            <a:off x="8130213" y="4522597"/>
            <a:ext cx="241467" cy="1229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42" idx="4"/>
            <a:endCxn id="45" idx="0"/>
          </p:cNvCxnSpPr>
          <p:nvPr/>
        </p:nvCxnSpPr>
        <p:spPr>
          <a:xfrm>
            <a:off x="7550574" y="4672266"/>
            <a:ext cx="0" cy="43123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>
            <a:stCxn id="34" idx="3"/>
            <a:endCxn id="46" idx="7"/>
          </p:cNvCxnSpPr>
          <p:nvPr/>
        </p:nvCxnSpPr>
        <p:spPr>
          <a:xfrm flipH="1">
            <a:off x="4826357" y="4576349"/>
            <a:ext cx="234945" cy="50616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>
            <a:stCxn id="46" idx="6"/>
            <a:endCxn id="47" idx="2"/>
          </p:cNvCxnSpPr>
          <p:nvPr/>
        </p:nvCxnSpPr>
        <p:spPr>
          <a:xfrm>
            <a:off x="4862214" y="5170965"/>
            <a:ext cx="443935" cy="886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60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2568" y="476672"/>
            <a:ext cx="8229600" cy="990600"/>
          </a:xfrm>
        </p:spPr>
        <p:txBody>
          <a:bodyPr/>
          <a:lstStyle/>
          <a:p>
            <a:r>
              <a:rPr lang="en-US" altLang="zh-TW" dirty="0" smtClean="0"/>
              <a:t>LCRS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0790" y="1612071"/>
            <a:ext cx="5037782" cy="4876800"/>
          </a:xfrm>
        </p:spPr>
        <p:txBody>
          <a:bodyPr/>
          <a:lstStyle/>
          <a:p>
            <a:r>
              <a:rPr lang="en-US" altLang="zh-TW" dirty="0" smtClean="0"/>
              <a:t>It’s always a</a:t>
            </a:r>
            <a:r>
              <a:rPr lang="zh-TW" altLang="en-US" dirty="0" smtClean="0"/>
              <a:t> </a:t>
            </a:r>
            <a:r>
              <a:rPr lang="en-US" altLang="zh-TW" b="1" dirty="0" smtClean="0"/>
              <a:t>degree-two</a:t>
            </a:r>
            <a:r>
              <a:rPr lang="en-US" altLang="zh-TW" dirty="0" smtClean="0"/>
              <a:t> tree!</a:t>
            </a:r>
          </a:p>
          <a:p>
            <a:r>
              <a:rPr lang="en-US" altLang="zh-TW" dirty="0" smtClean="0"/>
              <a:t>Converting to from an arbitrary-degree tree to a </a:t>
            </a:r>
            <a:r>
              <a:rPr lang="en-US" altLang="zh-TW" b="1" dirty="0" smtClean="0"/>
              <a:t>degree-two</a:t>
            </a:r>
            <a:r>
              <a:rPr lang="en-US" altLang="zh-TW" dirty="0" smtClean="0"/>
              <a:t> tree!</a:t>
            </a:r>
          </a:p>
          <a:p>
            <a:r>
              <a:rPr lang="en-US" altLang="zh-TW" dirty="0" smtClean="0"/>
              <a:t>Root does not have a right child (because root in the original tree does not have a sibling)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26B6-BF4D-49E4-816D-CC5E0EE58925}" type="slidenum">
              <a:rPr lang="zh-TW" altLang="en-US" smtClean="0"/>
              <a:t>17</a:t>
            </a:fld>
            <a:endParaRPr lang="zh-TW" altLang="en-US"/>
          </a:p>
        </p:txBody>
      </p:sp>
      <p:grpSp>
        <p:nvGrpSpPr>
          <p:cNvPr id="30" name="群組 29"/>
          <p:cNvGrpSpPr/>
          <p:nvPr/>
        </p:nvGrpSpPr>
        <p:grpSpPr>
          <a:xfrm>
            <a:off x="4617368" y="2444865"/>
            <a:ext cx="3999158" cy="2908804"/>
            <a:chOff x="4617368" y="2444865"/>
            <a:chExt cx="3999158" cy="2908804"/>
          </a:xfrm>
        </p:grpSpPr>
        <p:sp>
          <p:nvSpPr>
            <p:cNvPr id="5" name="橢圓 4"/>
            <p:cNvSpPr/>
            <p:nvPr/>
          </p:nvSpPr>
          <p:spPr>
            <a:xfrm>
              <a:off x="6331293" y="2444865"/>
              <a:ext cx="244846" cy="250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A</a:t>
              </a:r>
              <a:endParaRPr lang="zh-TW" altLang="en-US" dirty="0"/>
            </a:p>
          </p:txBody>
        </p:sp>
        <p:sp>
          <p:nvSpPr>
            <p:cNvPr id="6" name="橢圓 5"/>
            <p:cNvSpPr/>
            <p:nvPr/>
          </p:nvSpPr>
          <p:spPr>
            <a:xfrm>
              <a:off x="5515138" y="3528925"/>
              <a:ext cx="244846" cy="250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B</a:t>
              </a:r>
              <a:endParaRPr lang="zh-TW" altLang="en-US" dirty="0"/>
            </a:p>
          </p:txBody>
        </p:sp>
        <p:sp>
          <p:nvSpPr>
            <p:cNvPr id="7" name="橢圓 6"/>
            <p:cNvSpPr/>
            <p:nvPr/>
          </p:nvSpPr>
          <p:spPr>
            <a:xfrm>
              <a:off x="6739370" y="3540999"/>
              <a:ext cx="244846" cy="250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C</a:t>
              </a:r>
              <a:endParaRPr lang="zh-TW" altLang="en-US" dirty="0"/>
            </a:p>
          </p:txBody>
        </p:sp>
        <p:sp>
          <p:nvSpPr>
            <p:cNvPr id="8" name="橢圓 7"/>
            <p:cNvSpPr/>
            <p:nvPr/>
          </p:nvSpPr>
          <p:spPr>
            <a:xfrm>
              <a:off x="7637140" y="3480404"/>
              <a:ext cx="244846" cy="250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D</a:t>
              </a:r>
              <a:endParaRPr lang="zh-TW" altLang="en-US" dirty="0"/>
            </a:p>
          </p:txBody>
        </p:sp>
        <p:sp>
          <p:nvSpPr>
            <p:cNvPr id="9" name="橢圓 8"/>
            <p:cNvSpPr/>
            <p:nvPr/>
          </p:nvSpPr>
          <p:spPr>
            <a:xfrm>
              <a:off x="5025445" y="4362817"/>
              <a:ext cx="244846" cy="250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E</a:t>
              </a:r>
              <a:endParaRPr lang="zh-TW" altLang="en-US" dirty="0"/>
            </a:p>
          </p:txBody>
        </p:sp>
        <p:cxnSp>
          <p:nvCxnSpPr>
            <p:cNvPr id="10" name="直線接點 9"/>
            <p:cNvCxnSpPr>
              <a:stCxn id="5" idx="3"/>
              <a:endCxn id="6" idx="7"/>
            </p:cNvCxnSpPr>
            <p:nvPr/>
          </p:nvCxnSpPr>
          <p:spPr>
            <a:xfrm flipH="1">
              <a:off x="5724128" y="2658396"/>
              <a:ext cx="643022" cy="907165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>
              <a:stCxn id="6" idx="3"/>
              <a:endCxn id="9" idx="7"/>
            </p:cNvCxnSpPr>
            <p:nvPr/>
          </p:nvCxnSpPr>
          <p:spPr>
            <a:xfrm flipH="1">
              <a:off x="5234435" y="3742456"/>
              <a:ext cx="316560" cy="65699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>
              <a:stCxn id="6" idx="6"/>
              <a:endCxn id="7" idx="2"/>
            </p:cNvCxnSpPr>
            <p:nvPr/>
          </p:nvCxnSpPr>
          <p:spPr>
            <a:xfrm>
              <a:off x="5759984" y="3654009"/>
              <a:ext cx="979386" cy="12074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>
              <a:stCxn id="7" idx="6"/>
            </p:cNvCxnSpPr>
            <p:nvPr/>
          </p:nvCxnSpPr>
          <p:spPr>
            <a:xfrm flipV="1">
              <a:off x="6984216" y="3629982"/>
              <a:ext cx="627569" cy="36101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>
              <a:stCxn id="9" idx="6"/>
              <a:endCxn id="15" idx="2"/>
            </p:cNvCxnSpPr>
            <p:nvPr/>
          </p:nvCxnSpPr>
          <p:spPr>
            <a:xfrm>
              <a:off x="5270291" y="4487901"/>
              <a:ext cx="612778" cy="59281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橢圓 14"/>
            <p:cNvSpPr/>
            <p:nvPr/>
          </p:nvSpPr>
          <p:spPr>
            <a:xfrm>
              <a:off x="5883069" y="4422098"/>
              <a:ext cx="244846" cy="250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F</a:t>
              </a:r>
              <a:endParaRPr lang="zh-TW" altLang="en-US" dirty="0"/>
            </a:p>
          </p:txBody>
        </p:sp>
        <p:sp>
          <p:nvSpPr>
            <p:cNvPr id="16" name="橢圓 15"/>
            <p:cNvSpPr/>
            <p:nvPr/>
          </p:nvSpPr>
          <p:spPr>
            <a:xfrm>
              <a:off x="6740691" y="4422098"/>
              <a:ext cx="244846" cy="250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G</a:t>
              </a:r>
              <a:endParaRPr lang="zh-TW" altLang="en-US" dirty="0"/>
            </a:p>
          </p:txBody>
        </p:sp>
        <p:sp>
          <p:nvSpPr>
            <p:cNvPr id="17" name="橢圓 16"/>
            <p:cNvSpPr/>
            <p:nvPr/>
          </p:nvSpPr>
          <p:spPr>
            <a:xfrm>
              <a:off x="7428151" y="4422098"/>
              <a:ext cx="244846" cy="250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H</a:t>
              </a:r>
              <a:endParaRPr lang="zh-TW" altLang="en-US" dirty="0"/>
            </a:p>
          </p:txBody>
        </p:sp>
        <p:sp>
          <p:nvSpPr>
            <p:cNvPr id="18" name="橢圓 17"/>
            <p:cNvSpPr/>
            <p:nvPr/>
          </p:nvSpPr>
          <p:spPr>
            <a:xfrm>
              <a:off x="7885367" y="4409805"/>
              <a:ext cx="244846" cy="250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I</a:t>
              </a:r>
              <a:endParaRPr lang="zh-TW" altLang="en-US" dirty="0"/>
            </a:p>
          </p:txBody>
        </p:sp>
        <p:sp>
          <p:nvSpPr>
            <p:cNvPr id="19" name="橢圓 18"/>
            <p:cNvSpPr/>
            <p:nvPr/>
          </p:nvSpPr>
          <p:spPr>
            <a:xfrm>
              <a:off x="8371680" y="4397513"/>
              <a:ext cx="244846" cy="250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J</a:t>
              </a:r>
              <a:endParaRPr lang="zh-TW" altLang="en-US" dirty="0"/>
            </a:p>
          </p:txBody>
        </p:sp>
        <p:sp>
          <p:nvSpPr>
            <p:cNvPr id="20" name="橢圓 19"/>
            <p:cNvSpPr/>
            <p:nvPr/>
          </p:nvSpPr>
          <p:spPr>
            <a:xfrm>
              <a:off x="7428151" y="5103501"/>
              <a:ext cx="244846" cy="250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M</a:t>
              </a:r>
              <a:endParaRPr lang="zh-TW" altLang="en-US" dirty="0"/>
            </a:p>
          </p:txBody>
        </p:sp>
        <p:sp>
          <p:nvSpPr>
            <p:cNvPr id="21" name="橢圓 20"/>
            <p:cNvSpPr/>
            <p:nvPr/>
          </p:nvSpPr>
          <p:spPr>
            <a:xfrm>
              <a:off x="4617368" y="5045881"/>
              <a:ext cx="244846" cy="250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K</a:t>
              </a:r>
              <a:endParaRPr lang="zh-TW" altLang="en-US" dirty="0"/>
            </a:p>
          </p:txBody>
        </p:sp>
        <p:sp>
          <p:nvSpPr>
            <p:cNvPr id="22" name="橢圓 21"/>
            <p:cNvSpPr/>
            <p:nvPr/>
          </p:nvSpPr>
          <p:spPr>
            <a:xfrm>
              <a:off x="5306149" y="5054746"/>
              <a:ext cx="244846" cy="250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L</a:t>
              </a:r>
              <a:endParaRPr lang="zh-TW" altLang="en-US" dirty="0"/>
            </a:p>
          </p:txBody>
        </p:sp>
        <p:cxnSp>
          <p:nvCxnSpPr>
            <p:cNvPr id="23" name="直線接點 22"/>
            <p:cNvCxnSpPr>
              <a:stCxn id="7" idx="4"/>
              <a:endCxn id="16" idx="0"/>
            </p:cNvCxnSpPr>
            <p:nvPr/>
          </p:nvCxnSpPr>
          <p:spPr>
            <a:xfrm>
              <a:off x="6861793" y="3791167"/>
              <a:ext cx="1320" cy="630932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8" idx="3"/>
              <a:endCxn id="17" idx="0"/>
            </p:cNvCxnSpPr>
            <p:nvPr/>
          </p:nvCxnSpPr>
          <p:spPr>
            <a:xfrm flipH="1">
              <a:off x="7550574" y="3693935"/>
              <a:ext cx="122423" cy="728163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7" idx="6"/>
              <a:endCxn id="18" idx="2"/>
            </p:cNvCxnSpPr>
            <p:nvPr/>
          </p:nvCxnSpPr>
          <p:spPr>
            <a:xfrm flipV="1">
              <a:off x="7672997" y="4534889"/>
              <a:ext cx="212370" cy="12293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endCxn id="19" idx="2"/>
            </p:cNvCxnSpPr>
            <p:nvPr/>
          </p:nvCxnSpPr>
          <p:spPr>
            <a:xfrm flipV="1">
              <a:off x="8130213" y="4522597"/>
              <a:ext cx="241467" cy="12292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7" idx="4"/>
              <a:endCxn id="20" idx="0"/>
            </p:cNvCxnSpPr>
            <p:nvPr/>
          </p:nvCxnSpPr>
          <p:spPr>
            <a:xfrm>
              <a:off x="7550574" y="4672266"/>
              <a:ext cx="0" cy="431235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>
              <a:stCxn id="9" idx="3"/>
              <a:endCxn id="21" idx="7"/>
            </p:cNvCxnSpPr>
            <p:nvPr/>
          </p:nvCxnSpPr>
          <p:spPr>
            <a:xfrm flipH="1">
              <a:off x="4826357" y="4576349"/>
              <a:ext cx="234945" cy="50616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>
              <a:stCxn id="21" idx="6"/>
              <a:endCxn id="22" idx="2"/>
            </p:cNvCxnSpPr>
            <p:nvPr/>
          </p:nvCxnSpPr>
          <p:spPr>
            <a:xfrm>
              <a:off x="4862214" y="5170965"/>
              <a:ext cx="443935" cy="8865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群組 30"/>
          <p:cNvGrpSpPr/>
          <p:nvPr/>
        </p:nvGrpSpPr>
        <p:grpSpPr>
          <a:xfrm rot="1734140">
            <a:off x="4650130" y="2868746"/>
            <a:ext cx="3999158" cy="2908804"/>
            <a:chOff x="4617368" y="2444865"/>
            <a:chExt cx="3999158" cy="2908804"/>
          </a:xfrm>
        </p:grpSpPr>
        <p:sp>
          <p:nvSpPr>
            <p:cNvPr id="32" name="橢圓 31"/>
            <p:cNvSpPr/>
            <p:nvPr/>
          </p:nvSpPr>
          <p:spPr>
            <a:xfrm>
              <a:off x="6331293" y="2444865"/>
              <a:ext cx="244846" cy="250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A</a:t>
              </a:r>
              <a:endParaRPr lang="zh-TW" altLang="en-US" dirty="0"/>
            </a:p>
          </p:txBody>
        </p:sp>
        <p:sp>
          <p:nvSpPr>
            <p:cNvPr id="33" name="橢圓 32"/>
            <p:cNvSpPr/>
            <p:nvPr/>
          </p:nvSpPr>
          <p:spPr>
            <a:xfrm>
              <a:off x="5515138" y="3528925"/>
              <a:ext cx="244846" cy="250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B</a:t>
              </a:r>
              <a:endParaRPr lang="zh-TW" altLang="en-US" dirty="0"/>
            </a:p>
          </p:txBody>
        </p:sp>
        <p:sp>
          <p:nvSpPr>
            <p:cNvPr id="34" name="橢圓 33"/>
            <p:cNvSpPr/>
            <p:nvPr/>
          </p:nvSpPr>
          <p:spPr>
            <a:xfrm>
              <a:off x="6739370" y="3540999"/>
              <a:ext cx="244846" cy="250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C</a:t>
              </a:r>
              <a:endParaRPr lang="zh-TW" altLang="en-US" dirty="0"/>
            </a:p>
          </p:txBody>
        </p:sp>
        <p:sp>
          <p:nvSpPr>
            <p:cNvPr id="35" name="橢圓 34"/>
            <p:cNvSpPr/>
            <p:nvPr/>
          </p:nvSpPr>
          <p:spPr>
            <a:xfrm>
              <a:off x="7637140" y="3480404"/>
              <a:ext cx="244846" cy="250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D</a:t>
              </a:r>
              <a:endParaRPr lang="zh-TW" altLang="en-US" dirty="0"/>
            </a:p>
          </p:txBody>
        </p:sp>
        <p:sp>
          <p:nvSpPr>
            <p:cNvPr id="36" name="橢圓 35"/>
            <p:cNvSpPr/>
            <p:nvPr/>
          </p:nvSpPr>
          <p:spPr>
            <a:xfrm>
              <a:off x="5025445" y="4362817"/>
              <a:ext cx="244846" cy="250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E</a:t>
              </a:r>
              <a:endParaRPr lang="zh-TW" altLang="en-US" dirty="0"/>
            </a:p>
          </p:txBody>
        </p:sp>
        <p:cxnSp>
          <p:nvCxnSpPr>
            <p:cNvPr id="37" name="直線接點 36"/>
            <p:cNvCxnSpPr>
              <a:stCxn id="32" idx="3"/>
              <a:endCxn id="33" idx="7"/>
            </p:cNvCxnSpPr>
            <p:nvPr/>
          </p:nvCxnSpPr>
          <p:spPr>
            <a:xfrm flipH="1">
              <a:off x="5724128" y="2658396"/>
              <a:ext cx="643022" cy="907165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>
              <a:stCxn id="33" idx="3"/>
              <a:endCxn id="36" idx="7"/>
            </p:cNvCxnSpPr>
            <p:nvPr/>
          </p:nvCxnSpPr>
          <p:spPr>
            <a:xfrm flipH="1">
              <a:off x="5234435" y="3742456"/>
              <a:ext cx="316560" cy="65699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/>
            <p:cNvCxnSpPr>
              <a:stCxn id="33" idx="6"/>
              <a:endCxn id="34" idx="2"/>
            </p:cNvCxnSpPr>
            <p:nvPr/>
          </p:nvCxnSpPr>
          <p:spPr>
            <a:xfrm>
              <a:off x="5759984" y="3654009"/>
              <a:ext cx="979386" cy="12074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>
              <a:stCxn id="34" idx="6"/>
            </p:cNvCxnSpPr>
            <p:nvPr/>
          </p:nvCxnSpPr>
          <p:spPr>
            <a:xfrm flipV="1">
              <a:off x="6984216" y="3629982"/>
              <a:ext cx="627569" cy="36101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>
              <a:stCxn id="36" idx="6"/>
              <a:endCxn id="42" idx="2"/>
            </p:cNvCxnSpPr>
            <p:nvPr/>
          </p:nvCxnSpPr>
          <p:spPr>
            <a:xfrm>
              <a:off x="5270291" y="4487901"/>
              <a:ext cx="612778" cy="59281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橢圓 41"/>
            <p:cNvSpPr/>
            <p:nvPr/>
          </p:nvSpPr>
          <p:spPr>
            <a:xfrm>
              <a:off x="5883069" y="4422098"/>
              <a:ext cx="244846" cy="250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F</a:t>
              </a:r>
              <a:endParaRPr lang="zh-TW" altLang="en-US" dirty="0"/>
            </a:p>
          </p:txBody>
        </p:sp>
        <p:sp>
          <p:nvSpPr>
            <p:cNvPr id="43" name="橢圓 42"/>
            <p:cNvSpPr/>
            <p:nvPr/>
          </p:nvSpPr>
          <p:spPr>
            <a:xfrm>
              <a:off x="6740691" y="4422098"/>
              <a:ext cx="244846" cy="250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G</a:t>
              </a:r>
              <a:endParaRPr lang="zh-TW" altLang="en-US" dirty="0"/>
            </a:p>
          </p:txBody>
        </p:sp>
        <p:sp>
          <p:nvSpPr>
            <p:cNvPr id="44" name="橢圓 43"/>
            <p:cNvSpPr/>
            <p:nvPr/>
          </p:nvSpPr>
          <p:spPr>
            <a:xfrm>
              <a:off x="7428151" y="4422098"/>
              <a:ext cx="244846" cy="250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H</a:t>
              </a:r>
              <a:endParaRPr lang="zh-TW" altLang="en-US" dirty="0"/>
            </a:p>
          </p:txBody>
        </p:sp>
        <p:sp>
          <p:nvSpPr>
            <p:cNvPr id="45" name="橢圓 44"/>
            <p:cNvSpPr/>
            <p:nvPr/>
          </p:nvSpPr>
          <p:spPr>
            <a:xfrm>
              <a:off x="7885367" y="4409805"/>
              <a:ext cx="244846" cy="250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I</a:t>
              </a:r>
              <a:endParaRPr lang="zh-TW" altLang="en-US" dirty="0"/>
            </a:p>
          </p:txBody>
        </p:sp>
        <p:sp>
          <p:nvSpPr>
            <p:cNvPr id="46" name="橢圓 45"/>
            <p:cNvSpPr/>
            <p:nvPr/>
          </p:nvSpPr>
          <p:spPr>
            <a:xfrm>
              <a:off x="8371680" y="4397513"/>
              <a:ext cx="244846" cy="250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J</a:t>
              </a:r>
              <a:endParaRPr lang="zh-TW" altLang="en-US" dirty="0"/>
            </a:p>
          </p:txBody>
        </p:sp>
        <p:sp>
          <p:nvSpPr>
            <p:cNvPr id="47" name="橢圓 46"/>
            <p:cNvSpPr/>
            <p:nvPr/>
          </p:nvSpPr>
          <p:spPr>
            <a:xfrm>
              <a:off x="7428151" y="5103501"/>
              <a:ext cx="244846" cy="250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M</a:t>
              </a:r>
              <a:endParaRPr lang="zh-TW" altLang="en-US" dirty="0"/>
            </a:p>
          </p:txBody>
        </p:sp>
        <p:sp>
          <p:nvSpPr>
            <p:cNvPr id="48" name="橢圓 47"/>
            <p:cNvSpPr/>
            <p:nvPr/>
          </p:nvSpPr>
          <p:spPr>
            <a:xfrm>
              <a:off x="4617368" y="5045881"/>
              <a:ext cx="244846" cy="250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K</a:t>
              </a:r>
              <a:endParaRPr lang="zh-TW" altLang="en-US" dirty="0"/>
            </a:p>
          </p:txBody>
        </p:sp>
        <p:sp>
          <p:nvSpPr>
            <p:cNvPr id="49" name="橢圓 48"/>
            <p:cNvSpPr/>
            <p:nvPr/>
          </p:nvSpPr>
          <p:spPr>
            <a:xfrm>
              <a:off x="5306149" y="5054746"/>
              <a:ext cx="244846" cy="250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L</a:t>
              </a:r>
              <a:endParaRPr lang="zh-TW" altLang="en-US" dirty="0"/>
            </a:p>
          </p:txBody>
        </p:sp>
        <p:cxnSp>
          <p:nvCxnSpPr>
            <p:cNvPr id="50" name="直線接點 49"/>
            <p:cNvCxnSpPr>
              <a:stCxn id="34" idx="4"/>
              <a:endCxn id="43" idx="0"/>
            </p:cNvCxnSpPr>
            <p:nvPr/>
          </p:nvCxnSpPr>
          <p:spPr>
            <a:xfrm>
              <a:off x="6861793" y="3791167"/>
              <a:ext cx="1320" cy="630932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>
              <a:stCxn id="35" idx="3"/>
              <a:endCxn id="44" idx="0"/>
            </p:cNvCxnSpPr>
            <p:nvPr/>
          </p:nvCxnSpPr>
          <p:spPr>
            <a:xfrm flipH="1">
              <a:off x="7550574" y="3693935"/>
              <a:ext cx="122423" cy="728163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>
              <a:stCxn id="44" idx="6"/>
              <a:endCxn id="45" idx="2"/>
            </p:cNvCxnSpPr>
            <p:nvPr/>
          </p:nvCxnSpPr>
          <p:spPr>
            <a:xfrm flipV="1">
              <a:off x="7672997" y="4534889"/>
              <a:ext cx="212370" cy="12293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>
              <a:endCxn id="46" idx="2"/>
            </p:cNvCxnSpPr>
            <p:nvPr/>
          </p:nvCxnSpPr>
          <p:spPr>
            <a:xfrm flipV="1">
              <a:off x="8130213" y="4522597"/>
              <a:ext cx="241467" cy="12292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>
              <a:stCxn id="44" idx="4"/>
              <a:endCxn id="47" idx="0"/>
            </p:cNvCxnSpPr>
            <p:nvPr/>
          </p:nvCxnSpPr>
          <p:spPr>
            <a:xfrm>
              <a:off x="7550574" y="4672266"/>
              <a:ext cx="0" cy="431235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>
              <a:stCxn id="36" idx="3"/>
              <a:endCxn id="48" idx="7"/>
            </p:cNvCxnSpPr>
            <p:nvPr/>
          </p:nvCxnSpPr>
          <p:spPr>
            <a:xfrm flipH="1">
              <a:off x="4826357" y="4576349"/>
              <a:ext cx="234945" cy="50616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>
              <a:stCxn id="48" idx="6"/>
              <a:endCxn id="49" idx="2"/>
            </p:cNvCxnSpPr>
            <p:nvPr/>
          </p:nvCxnSpPr>
          <p:spPr>
            <a:xfrm>
              <a:off x="4862214" y="5170965"/>
              <a:ext cx="443935" cy="8865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685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Binary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Definition: A </a:t>
            </a:r>
            <a:r>
              <a:rPr lang="en-US" altLang="zh-TW" b="1" u="sng" dirty="0" smtClean="0"/>
              <a:t>binary tree</a:t>
            </a:r>
            <a:r>
              <a:rPr lang="en-US" altLang="zh-TW" dirty="0" smtClean="0"/>
              <a:t> is a finite set of nodes that is either </a:t>
            </a:r>
            <a:r>
              <a:rPr lang="en-US" altLang="zh-TW" b="1" u="sng" dirty="0" smtClean="0"/>
              <a:t>empty</a:t>
            </a:r>
            <a:r>
              <a:rPr lang="en-US" altLang="zh-TW" dirty="0" smtClean="0"/>
              <a:t> or </a:t>
            </a:r>
            <a:r>
              <a:rPr lang="en-US" altLang="zh-TW" b="1" u="sng" dirty="0" smtClean="0"/>
              <a:t>consists of a root and two disjoint binary trees</a:t>
            </a:r>
            <a:r>
              <a:rPr lang="en-US" altLang="zh-TW" dirty="0" smtClean="0"/>
              <a:t> called the left </a:t>
            </a:r>
            <a:r>
              <a:rPr lang="en-US" altLang="zh-TW" dirty="0" err="1" smtClean="0"/>
              <a:t>subtree</a:t>
            </a:r>
            <a:r>
              <a:rPr lang="en-US" altLang="zh-TW" dirty="0" smtClean="0"/>
              <a:t> and the right </a:t>
            </a:r>
            <a:r>
              <a:rPr lang="en-US" altLang="zh-TW" dirty="0" err="1" smtClean="0"/>
              <a:t>subtree</a:t>
            </a:r>
            <a:r>
              <a:rPr lang="en-US" altLang="zh-TW" dirty="0" smtClean="0"/>
              <a:t>.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According to this definition:</a:t>
            </a:r>
          </a:p>
          <a:p>
            <a:r>
              <a:rPr lang="en-US" altLang="zh-TW" dirty="0" smtClean="0"/>
              <a:t>Note: “null” (no node) is a valid tree.</a:t>
            </a:r>
          </a:p>
          <a:p>
            <a:r>
              <a:rPr lang="en-US" altLang="zh-TW" dirty="0" smtClean="0"/>
              <a:t>Note: the order of the children (left or right) is meaningful.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26B6-BF4D-49E4-816D-CC5E0EE58925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234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9552" y="1412776"/>
            <a:ext cx="7920880" cy="122413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一些證明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636912"/>
                <a:ext cx="8229600" cy="3840088"/>
              </a:xfrm>
            </p:spPr>
            <p:txBody>
              <a:bodyPr>
                <a:normAutofit lnSpcReduction="10000"/>
              </a:bodyPr>
              <a:lstStyle/>
              <a:p>
                <a:endParaRPr lang="en-US" altLang="zh-TW" dirty="0" smtClean="0"/>
              </a:p>
              <a:p>
                <a:r>
                  <a:rPr lang="zh-TW" altLang="en-US" dirty="0" smtClean="0"/>
                  <a:t>證明</a:t>
                </a:r>
                <a:r>
                  <a:rPr lang="en-US" altLang="zh-TW" dirty="0" smtClean="0"/>
                  <a:t>: </a:t>
                </a:r>
                <a:r>
                  <a:rPr lang="zh-TW" altLang="en-US" dirty="0" smtClean="0"/>
                  <a:t>用歸納法</a:t>
                </a: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/>
              </a:p>
              <a:p>
                <a:r>
                  <a:rPr lang="en-US" altLang="zh-TW" dirty="0" err="1" smtClean="0"/>
                  <a:t>i</a:t>
                </a:r>
                <a:r>
                  <a:rPr lang="en-US" altLang="zh-TW" dirty="0" smtClean="0"/>
                  <a:t>=0</a:t>
                </a:r>
                <a:r>
                  <a:rPr lang="zh-TW" altLang="en-US" dirty="0" smtClean="0"/>
                  <a:t>時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為</a:t>
                </a:r>
                <a:r>
                  <a:rPr lang="en-US" altLang="zh-TW" dirty="0" smtClean="0"/>
                  <a:t>root</a:t>
                </a:r>
                <a:r>
                  <a:rPr lang="zh-TW" altLang="en-US" dirty="0" smtClean="0"/>
                  <a:t>那一層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所以只有一個</a:t>
                </a:r>
                <a:r>
                  <a:rPr lang="en-US" altLang="zh-TW" dirty="0" smtClean="0"/>
                  <a:t>node, </a:t>
                </a:r>
                <a:r>
                  <a:rPr lang="zh-TW" altLang="en-US" dirty="0" smtClean="0"/>
                  <a:t>也就是最多有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zh-TW" altLang="en-US" dirty="0" smtClean="0"/>
                  <a:t>個</a:t>
                </a:r>
                <a:r>
                  <a:rPr lang="en-US" altLang="zh-TW" dirty="0" smtClean="0"/>
                  <a:t>node. (</a:t>
                </a:r>
                <a:r>
                  <a:rPr lang="zh-TW" altLang="en-US" dirty="0" smtClean="0"/>
                  <a:t>成立</a:t>
                </a:r>
                <a:r>
                  <a:rPr lang="en-US" altLang="zh-TW" dirty="0" smtClean="0"/>
                  <a:t>)</a:t>
                </a:r>
              </a:p>
              <a:p>
                <a:r>
                  <a:rPr lang="zh-TW" altLang="en-US" dirty="0" smtClean="0"/>
                  <a:t>假設</a:t>
                </a:r>
                <a:r>
                  <a:rPr lang="en-US" altLang="zh-TW" dirty="0" smtClean="0"/>
                  <a:t>i=k-1</a:t>
                </a:r>
                <a:r>
                  <a:rPr lang="zh-TW" altLang="en-US" dirty="0" smtClean="0"/>
                  <a:t>的時候成立</a:t>
                </a:r>
                <a:r>
                  <a:rPr lang="en-US" altLang="zh-TW" dirty="0" smtClean="0">
                    <a:sym typeface="Wingdings" pitchFamily="2" charset="2"/>
                  </a:rPr>
                  <a:t>level k-1</a:t>
                </a:r>
                <a:r>
                  <a:rPr lang="zh-TW" altLang="en-US" dirty="0" smtClean="0">
                    <a:sym typeface="Wingdings" pitchFamily="2" charset="2"/>
                  </a:rPr>
                  <a:t>最多有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  <a:sym typeface="Wingdings" pitchFamily="2" charset="2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  <a:sym typeface="Wingdings" pitchFamily="2" charset="2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TW" altLang="en-US" dirty="0" smtClean="0"/>
                  <a:t>個</a:t>
                </a:r>
                <a:r>
                  <a:rPr lang="en-US" altLang="zh-TW" dirty="0" smtClean="0"/>
                  <a:t>node</a:t>
                </a:r>
              </a:p>
              <a:p>
                <a:r>
                  <a:rPr lang="zh-TW" altLang="en-US" dirty="0" smtClean="0"/>
                  <a:t>那麼</a:t>
                </a:r>
                <a:r>
                  <a:rPr lang="en-US" altLang="zh-TW" dirty="0" smtClean="0"/>
                  <a:t>i=k</a:t>
                </a:r>
                <a:r>
                  <a:rPr lang="zh-TW" altLang="en-US" dirty="0" smtClean="0"/>
                  <a:t>的時候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最多有幾個</a:t>
                </a:r>
                <a:r>
                  <a:rPr lang="en-US" altLang="zh-TW" dirty="0" smtClean="0"/>
                  <a:t>node?</a:t>
                </a:r>
              </a:p>
              <a:p>
                <a:r>
                  <a:rPr lang="zh-TW" altLang="en-US" dirty="0" smtClean="0"/>
                  <a:t>因為是</a:t>
                </a:r>
                <a:r>
                  <a:rPr lang="en-US" altLang="zh-TW" dirty="0" smtClean="0"/>
                  <a:t>binary tree, </a:t>
                </a:r>
                <a:r>
                  <a:rPr lang="zh-TW" altLang="en-US" dirty="0" smtClean="0"/>
                  <a:t>所以每個</a:t>
                </a:r>
                <a:r>
                  <a:rPr lang="en-US" altLang="zh-TW" dirty="0" smtClean="0"/>
                  <a:t>node</a:t>
                </a:r>
                <a:r>
                  <a:rPr lang="zh-TW" altLang="en-US" dirty="0" smtClean="0"/>
                  <a:t>最多有兩個</a:t>
                </a:r>
                <a:r>
                  <a:rPr lang="en-US" altLang="zh-TW" dirty="0" smtClean="0"/>
                  <a:t>children</a:t>
                </a:r>
              </a:p>
              <a:p>
                <a:r>
                  <a:rPr lang="zh-TW" altLang="en-US" dirty="0"/>
                  <a:t>因此最多</a:t>
                </a:r>
                <a:r>
                  <a:rPr lang="zh-TW" altLang="en-US" dirty="0" smtClean="0"/>
                  <a:t>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−1+1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TW" dirty="0" smtClean="0"/>
                  <a:t>node (</a:t>
                </a:r>
                <a:r>
                  <a:rPr lang="zh-TW" altLang="en-US" dirty="0" smtClean="0"/>
                  <a:t>得證</a:t>
                </a:r>
                <a:r>
                  <a:rPr lang="en-US" altLang="zh-TW" dirty="0" smtClean="0"/>
                  <a:t>)</a:t>
                </a:r>
              </a:p>
              <a:p>
                <a:pPr marL="0" indent="0">
                  <a:buNone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636912"/>
                <a:ext cx="8229600" cy="3840088"/>
              </a:xfrm>
              <a:blipFill rotWithShape="0"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26B6-BF4D-49E4-816D-CC5E0EE58925}" type="slidenum">
              <a:rPr lang="zh-TW" altLang="en-US" smtClean="0"/>
              <a:t>19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83568" y="1575778"/>
                <a:ext cx="7632848" cy="9680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en-US" sz="2800" dirty="0"/>
                  <a:t>在</a:t>
                </a:r>
                <a:r>
                  <a:rPr lang="en-US" altLang="zh-TW" sz="2800" dirty="0"/>
                  <a:t>level i</a:t>
                </a:r>
                <a:r>
                  <a:rPr lang="zh-TW" altLang="en-US" sz="2800" dirty="0"/>
                  <a:t>的</a:t>
                </a:r>
                <a:r>
                  <a:rPr lang="en-US" altLang="zh-TW" sz="2800" dirty="0"/>
                  <a:t>node</a:t>
                </a:r>
                <a:r>
                  <a:rPr lang="zh-TW" altLang="en-US" sz="2800" dirty="0"/>
                  <a:t>數目最多為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TW" sz="2800" i="1">
                            <a:latin typeface="Cambria Math"/>
                          </a:rPr>
                          <m:t>𝑖</m:t>
                        </m:r>
                      </m:sup>
                    </m:sSup>
                    <m:r>
                      <a:rPr lang="en-US" altLang="zh-TW" sz="2800" i="1">
                        <a:latin typeface="Cambria Math"/>
                      </a:rPr>
                      <m:t>, </m:t>
                    </m:r>
                    <m:r>
                      <a:rPr lang="en-US" altLang="zh-TW" sz="2800" i="1">
                        <a:latin typeface="Cambria Math"/>
                      </a:rPr>
                      <m:t>𝑖</m:t>
                    </m:r>
                    <m:r>
                      <a:rPr lang="en-US" altLang="zh-TW" sz="2800" i="1">
                        <a:latin typeface="Cambria Math"/>
                      </a:rPr>
                      <m:t>≥</m:t>
                    </m:r>
                    <m:r>
                      <a:rPr lang="en-US" altLang="zh-TW" sz="2800">
                        <a:latin typeface="Cambria Math"/>
                      </a:rPr>
                      <m:t>0</m:t>
                    </m:r>
                  </m:oMath>
                </a14:m>
                <a:r>
                  <a:rPr lang="en-US" altLang="zh-TW" sz="2800" dirty="0"/>
                  <a:t>    </a:t>
                </a:r>
                <a:br>
                  <a:rPr lang="en-US" altLang="zh-TW" sz="2800" dirty="0"/>
                </a:br>
                <a:r>
                  <a:rPr lang="en-US" altLang="zh-TW" sz="2800" dirty="0"/>
                  <a:t>(root</a:t>
                </a:r>
                <a:r>
                  <a:rPr lang="zh-TW" altLang="en-US" sz="2800" dirty="0"/>
                  <a:t>在</a:t>
                </a:r>
                <a:r>
                  <a:rPr lang="en-US" altLang="zh-TW" sz="2800" dirty="0"/>
                  <a:t>level 0)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575778"/>
                <a:ext cx="7632848" cy="968086"/>
              </a:xfrm>
              <a:prstGeom prst="rect">
                <a:avLst/>
              </a:prstGeom>
              <a:blipFill rotWithShape="0">
                <a:blip r:embed="rId4"/>
                <a:stretch>
                  <a:fillRect l="-1597" t="-6918" b="-16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3060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26B6-BF4D-49E4-816D-CC5E0EE58925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4294967295"/>
          </p:nvPr>
        </p:nvSpPr>
        <p:spPr>
          <a:xfrm>
            <a:off x="4355976" y="1600200"/>
            <a:ext cx="4178424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TW" sz="2400" dirty="0" smtClean="0"/>
              <a:t>Fundamentals of Data Structures in C, 2</a:t>
            </a:r>
            <a:r>
              <a:rPr lang="en-US" altLang="zh-TW" sz="2400" baseline="30000" dirty="0" smtClean="0"/>
              <a:t>nd</a:t>
            </a:r>
            <a:r>
              <a:rPr lang="en-US" altLang="zh-TW" sz="2400" dirty="0" smtClean="0"/>
              <a:t> Edition, 2008</a:t>
            </a:r>
          </a:p>
          <a:p>
            <a:endParaRPr lang="en-US" altLang="zh-TW" sz="2400" dirty="0" smtClean="0"/>
          </a:p>
          <a:p>
            <a:r>
              <a:rPr lang="en-US" altLang="zh-TW" dirty="0" smtClean="0"/>
              <a:t>Chapter 5</a:t>
            </a:r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en-US" altLang="zh-TW" sz="2400" dirty="0" smtClean="0"/>
              <a:t>Horowitz, </a:t>
            </a:r>
            <a:r>
              <a:rPr lang="en-US" altLang="zh-TW" sz="2400" dirty="0" err="1" smtClean="0"/>
              <a:t>Sahni</a:t>
            </a:r>
            <a:r>
              <a:rPr lang="en-US" altLang="zh-TW" sz="2400" dirty="0" smtClean="0"/>
              <a:t>, and Anderson-Freed</a:t>
            </a:r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endParaRPr lang="zh-TW" altLang="en-US" sz="24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56792"/>
            <a:ext cx="2748438" cy="411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694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7356" y="1828428"/>
            <a:ext cx="7920880" cy="7200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兩些證明</a:t>
            </a:r>
            <a:r>
              <a:rPr lang="en-US" altLang="zh-TW" dirty="0" smtClean="0"/>
              <a:t>(</a:t>
            </a:r>
            <a:r>
              <a:rPr lang="zh-TW" altLang="en-US" dirty="0" smtClean="0"/>
              <a:t>誤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77356" y="2996952"/>
                <a:ext cx="8229600" cy="2903984"/>
              </a:xfrm>
            </p:spPr>
            <p:txBody>
              <a:bodyPr/>
              <a:lstStyle/>
              <a:p>
                <a:r>
                  <a:rPr lang="zh-TW" altLang="en-US" dirty="0" smtClean="0"/>
                  <a:t>證明</a:t>
                </a:r>
                <a:r>
                  <a:rPr lang="en-US" altLang="zh-TW" dirty="0" smtClean="0"/>
                  <a:t>:</a:t>
                </a:r>
              </a:p>
              <a:p>
                <a:r>
                  <a:rPr lang="zh-TW" altLang="en-US" dirty="0" smtClean="0"/>
                  <a:t>利用前一頁的結果</a:t>
                </a:r>
                <a:endParaRPr lang="en-US" altLang="zh-TW" dirty="0" smtClean="0"/>
              </a:p>
              <a:p>
                <a:r>
                  <a:rPr lang="zh-TW" altLang="en-US" dirty="0" smtClean="0"/>
                  <a:t>則總共</a:t>
                </a:r>
                <a:r>
                  <a:rPr lang="en-US" altLang="zh-TW" dirty="0" smtClean="0"/>
                  <a:t>node</a:t>
                </a:r>
                <a:r>
                  <a:rPr lang="zh-TW" altLang="en-US" dirty="0" smtClean="0"/>
                  <a:t>數目最多為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TW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num>
                      <m:den>
                        <m:r>
                          <a:rPr lang="en-US" altLang="zh-TW" b="0" i="1" smtClean="0">
                            <a:latin typeface="Cambria Math"/>
                          </a:rPr>
                          <m:t>2−1</m:t>
                        </m:r>
                      </m:den>
                    </m:f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altLang="zh-TW" dirty="0" smtClean="0"/>
                  <a:t>. </a:t>
                </a:r>
                <a:r>
                  <a:rPr lang="zh-TW" altLang="en-US" dirty="0" smtClean="0"/>
                  <a:t>喔耶</a:t>
                </a:r>
                <a:r>
                  <a:rPr lang="en-US" altLang="zh-TW" dirty="0" smtClean="0"/>
                  <a:t>.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356" y="2996952"/>
                <a:ext cx="8229600" cy="2903984"/>
              </a:xfrm>
              <a:blipFill rotWithShape="0">
                <a:blip r:embed="rId2"/>
                <a:stretch>
                  <a:fillRect l="-667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26B6-BF4D-49E4-816D-CC5E0EE58925}" type="slidenum">
              <a:rPr lang="zh-TW" altLang="en-US" smtClean="0"/>
              <a:t>20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93380" y="1953543"/>
                <a:ext cx="7632848" cy="4682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en-US" sz="2400" dirty="0"/>
                  <a:t>一棵</a:t>
                </a:r>
                <a:r>
                  <a:rPr lang="en-US" altLang="zh-TW" sz="2400" dirty="0"/>
                  <a:t>height</a:t>
                </a:r>
                <a:r>
                  <a:rPr lang="zh-TW" altLang="en-US" sz="2400" dirty="0"/>
                  <a:t>為</a:t>
                </a:r>
                <a:r>
                  <a:rPr lang="en-US" altLang="zh-TW" sz="2400" dirty="0"/>
                  <a:t>k</a:t>
                </a:r>
                <a:r>
                  <a:rPr lang="zh-TW" altLang="en-US" sz="2400" dirty="0"/>
                  <a:t>的</a:t>
                </a:r>
                <a:r>
                  <a:rPr lang="en-US" altLang="zh-TW" sz="2400" dirty="0"/>
                  <a:t>binary tree, </a:t>
                </a:r>
                <a:r>
                  <a:rPr lang="zh-TW" altLang="en-US" sz="2400" dirty="0"/>
                  <a:t>最多有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TW" sz="2400" i="1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altLang="zh-TW" sz="2400" i="1">
                        <a:latin typeface="Cambria Math"/>
                      </a:rPr>
                      <m:t>−1</m:t>
                    </m:r>
                  </m:oMath>
                </a14:m>
                <a:r>
                  <a:rPr lang="zh-TW" altLang="en-US" sz="2400" dirty="0"/>
                  <a:t>個</a:t>
                </a:r>
                <a:r>
                  <a:rPr lang="en-US" altLang="zh-TW" sz="2400" dirty="0"/>
                  <a:t>node, </a:t>
                </a:r>
                <a14:m>
                  <m:oMath xmlns:m="http://schemas.openxmlformats.org/officeDocument/2006/math">
                    <m:r>
                      <a:rPr lang="en-US" altLang="zh-TW" sz="2400">
                        <a:latin typeface="Cambria Math"/>
                      </a:rPr>
                      <m:t> </m:t>
                    </m:r>
                    <m:r>
                      <a:rPr lang="en-US" altLang="zh-TW" sz="2400" i="1">
                        <a:latin typeface="Cambria Math"/>
                      </a:rPr>
                      <m:t>𝑘</m:t>
                    </m:r>
                    <m:r>
                      <a:rPr lang="en-US" altLang="zh-TW" sz="2400" i="1">
                        <a:latin typeface="Cambria Math"/>
                      </a:rPr>
                      <m:t>≥1</m:t>
                    </m:r>
                  </m:oMath>
                </a14:m>
                <a:r>
                  <a:rPr lang="en-US" altLang="zh-TW" sz="2400" dirty="0"/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80" y="1953543"/>
                <a:ext cx="7632848" cy="468270"/>
              </a:xfrm>
              <a:prstGeom prst="rect">
                <a:avLst/>
              </a:prstGeom>
              <a:blipFill rotWithShape="0">
                <a:blip r:embed="rId3"/>
                <a:stretch>
                  <a:fillRect l="-1278" t="-11688" r="-958" b="-31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670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34998" y="1432384"/>
            <a:ext cx="7449370" cy="11325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三</a:t>
            </a:r>
            <a:r>
              <a:rPr lang="zh-TW" altLang="en-US" dirty="0" smtClean="0"/>
              <a:t>些證明</a:t>
            </a:r>
            <a:r>
              <a:rPr lang="en-US" altLang="zh-TW" dirty="0"/>
              <a:t>(</a:t>
            </a:r>
            <a:r>
              <a:rPr lang="zh-TW" altLang="en-US" dirty="0"/>
              <a:t>誤</a:t>
            </a:r>
            <a:r>
              <a:rPr lang="en-US" altLang="zh-TW" dirty="0"/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780928"/>
                <a:ext cx="8229600" cy="369607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TW" altLang="en-US" smtClean="0"/>
                  <a:t>證明</a:t>
                </a:r>
                <a:r>
                  <a:rPr lang="en-US" altLang="zh-TW" dirty="0" smtClean="0"/>
                  <a:t>:</a:t>
                </a:r>
              </a:p>
              <a:p>
                <a:r>
                  <a:rPr lang="zh-TW" altLang="en-US" dirty="0" smtClean="0"/>
                  <a:t>假設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為所有</a:t>
                </a:r>
                <a:r>
                  <a:rPr lang="en-US" altLang="zh-TW" dirty="0" smtClean="0"/>
                  <a:t>node</a:t>
                </a:r>
                <a:r>
                  <a:rPr lang="zh-TW" altLang="en-US" dirty="0" smtClean="0"/>
                  <a:t>數目</a:t>
                </a:r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 smtClean="0"/>
                  <a:t>為</a:t>
                </a:r>
                <a:r>
                  <a:rPr lang="en-US" altLang="zh-TW" dirty="0" smtClean="0"/>
                  <a:t>degree 1</a:t>
                </a:r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node</a:t>
                </a:r>
                <a:r>
                  <a:rPr lang="zh-TW" altLang="en-US" dirty="0" smtClean="0"/>
                  <a:t>數目</a:t>
                </a:r>
                <a:r>
                  <a:rPr lang="en-US" altLang="zh-TW" dirty="0" smtClean="0"/>
                  <a:t>,</a:t>
                </a:r>
              </a:p>
              <a:p>
                <a:r>
                  <a:rPr lang="zh-TW" altLang="en-US" dirty="0" smtClean="0"/>
                  <a:t>則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 smtClean="0"/>
                  <a:t>.     (1)</a:t>
                </a:r>
              </a:p>
              <a:p>
                <a:endParaRPr lang="en-US" altLang="zh-TW" dirty="0"/>
              </a:p>
              <a:p>
                <a:r>
                  <a:rPr lang="zh-TW" altLang="en-US" dirty="0" smtClean="0"/>
                  <a:t>假設</a:t>
                </a:r>
                <a:r>
                  <a:rPr lang="en-US" altLang="zh-TW" dirty="0" smtClean="0"/>
                  <a:t>B</a:t>
                </a:r>
                <a:r>
                  <a:rPr lang="zh-TW" altLang="en-US" dirty="0" smtClean="0"/>
                  <a:t>為</a:t>
                </a:r>
                <a:r>
                  <a:rPr lang="en-US" altLang="zh-TW" dirty="0" smtClean="0"/>
                  <a:t>branch</a:t>
                </a:r>
                <a:r>
                  <a:rPr lang="zh-TW" altLang="en-US" dirty="0" smtClean="0"/>
                  <a:t>的數目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則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𝐵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+2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 smtClean="0"/>
                  <a:t>.       (2)</a:t>
                </a:r>
              </a:p>
              <a:p>
                <a:r>
                  <a:rPr lang="zh-TW" altLang="en-US" dirty="0" smtClean="0"/>
                  <a:t>而且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𝐵</m:t>
                    </m:r>
                    <m:r>
                      <a:rPr lang="en-US" altLang="zh-TW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altLang="zh-TW" dirty="0" smtClean="0"/>
                  <a:t>  (3). (</a:t>
                </a:r>
                <a:r>
                  <a:rPr lang="zh-TW" altLang="en-US" dirty="0" smtClean="0"/>
                  <a:t>只有</a:t>
                </a:r>
                <a:r>
                  <a:rPr lang="en-US" altLang="zh-TW" dirty="0" smtClean="0"/>
                  <a:t>root</a:t>
                </a:r>
                <a:r>
                  <a:rPr lang="zh-TW" altLang="en-US" dirty="0" smtClean="0"/>
                  <a:t>沒有往上連到</a:t>
                </a:r>
                <a:r>
                  <a:rPr lang="en-US" altLang="zh-TW" dirty="0" smtClean="0"/>
                  <a:t>parent</a:t>
                </a:r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branch, </a:t>
                </a:r>
                <a:r>
                  <a:rPr lang="zh-TW" altLang="en-US" dirty="0" smtClean="0"/>
                  <a:t>其他的</a:t>
                </a:r>
                <a:r>
                  <a:rPr lang="en-US" altLang="zh-TW" dirty="0" smtClean="0"/>
                  <a:t>node</a:t>
                </a:r>
                <a:r>
                  <a:rPr lang="zh-TW" altLang="en-US" dirty="0" smtClean="0"/>
                  <a:t>正好每個人一個</a:t>
                </a:r>
                <a:r>
                  <a:rPr lang="en-US" altLang="zh-TW" dirty="0" smtClean="0"/>
                  <a:t>)</a:t>
                </a:r>
              </a:p>
              <a:p>
                <a:r>
                  <a:rPr lang="en-US" altLang="zh-TW" b="0" dirty="0" smtClean="0"/>
                  <a:t>(2)</a:t>
                </a:r>
                <a:r>
                  <a:rPr lang="zh-TW" altLang="en-US" b="0" dirty="0" smtClean="0"/>
                  <a:t>代入</a:t>
                </a:r>
                <a:r>
                  <a:rPr lang="en-US" altLang="zh-TW" dirty="0"/>
                  <a:t>(</a:t>
                </a:r>
                <a:r>
                  <a:rPr lang="en-US" altLang="zh-TW" dirty="0" smtClean="0"/>
                  <a:t>3)</a:t>
                </a:r>
                <a:r>
                  <a:rPr lang="zh-TW" altLang="en-US" dirty="0" smtClean="0"/>
                  <a:t>得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+2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altLang="zh-TW" b="0" dirty="0" smtClean="0"/>
                  <a:t>    (4)</a:t>
                </a:r>
              </a:p>
              <a:p>
                <a:r>
                  <a:rPr lang="en-US" altLang="zh-TW" dirty="0" smtClean="0"/>
                  <a:t>(4)</a:t>
                </a:r>
                <a:r>
                  <a:rPr lang="zh-TW" altLang="en-US" dirty="0" smtClean="0"/>
                  <a:t>減</a:t>
                </a:r>
                <a:r>
                  <a:rPr lang="en-US" altLang="zh-TW" dirty="0" smtClean="0"/>
                  <a:t>(1) </a:t>
                </a:r>
                <a:r>
                  <a:rPr lang="zh-TW" altLang="en-US" dirty="0" smtClean="0"/>
                  <a:t>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+1</m:t>
                    </m:r>
                  </m:oMath>
                </a14:m>
                <a:r>
                  <a:rPr lang="en-US" altLang="zh-TW" b="0" dirty="0" smtClean="0"/>
                  <a:t>. </a:t>
                </a:r>
                <a:r>
                  <a:rPr lang="zh-TW" altLang="en-US" b="0" dirty="0" smtClean="0"/>
                  <a:t>喔耶</a:t>
                </a:r>
                <a:r>
                  <a:rPr lang="en-US" altLang="zh-TW" b="0" dirty="0" smtClean="0"/>
                  <a:t>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780928"/>
                <a:ext cx="8229600" cy="3696072"/>
              </a:xfrm>
              <a:blipFill rotWithShape="0">
                <a:blip r:embed="rId2"/>
                <a:stretch>
                  <a:fillRect l="-667" t="-2471" b="-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26B6-BF4D-49E4-816D-CC5E0EE58925}" type="slidenum">
              <a:rPr lang="zh-TW" altLang="en-US" smtClean="0"/>
              <a:t>21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62136" y="1592949"/>
                <a:ext cx="669674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en-US" sz="2400" dirty="0"/>
                  <a:t>對於任何不是空的</a:t>
                </a:r>
                <a:r>
                  <a:rPr lang="en-US" altLang="zh-TW" sz="2400" dirty="0"/>
                  <a:t>binary tree, </a:t>
                </a:r>
                <a:r>
                  <a:rPr lang="zh-TW" altLang="en-US" sz="2400" dirty="0"/>
                  <a:t>假設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TW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TW" altLang="en-US" sz="2400" dirty="0"/>
                  <a:t>為</a:t>
                </a:r>
                <a:r>
                  <a:rPr lang="en-US" altLang="zh-TW" sz="2400" dirty="0"/>
                  <a:t>leaf node</a:t>
                </a:r>
                <a:r>
                  <a:rPr lang="zh-TW" altLang="en-US" sz="2400" dirty="0"/>
                  <a:t>數目</a:t>
                </a:r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TW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 sz="2400" dirty="0"/>
                  <a:t>為</a:t>
                </a:r>
                <a:r>
                  <a:rPr lang="en-US" altLang="zh-TW" sz="2400" dirty="0"/>
                  <a:t>degree 2</a:t>
                </a:r>
                <a:r>
                  <a:rPr lang="zh-TW" altLang="en-US" sz="2400" dirty="0"/>
                  <a:t>的</a:t>
                </a:r>
                <a:r>
                  <a:rPr lang="en-US" altLang="zh-TW" sz="2400" dirty="0"/>
                  <a:t>node</a:t>
                </a:r>
                <a:r>
                  <a:rPr lang="zh-TW" altLang="en-US" sz="2400" dirty="0"/>
                  <a:t>數目</a:t>
                </a:r>
                <a:r>
                  <a:rPr lang="en-US" altLang="zh-TW" sz="2400" dirty="0"/>
                  <a:t>, </a:t>
                </a:r>
                <a:r>
                  <a:rPr lang="zh-TW" altLang="en-US" sz="2400" dirty="0"/>
                  <a:t>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TW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TW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sz="2400" i="1">
                        <a:latin typeface="Cambria Math"/>
                      </a:rPr>
                      <m:t>+1</m:t>
                    </m:r>
                  </m:oMath>
                </a14:m>
                <a:r>
                  <a:rPr lang="en-US" altLang="zh-TW" sz="2400" dirty="0"/>
                  <a:t>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36" y="1592949"/>
                <a:ext cx="6696744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1457" t="-7299" b="-16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07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Full binary tree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15813"/>
                <a:ext cx="8229600" cy="4876800"/>
              </a:xfrm>
            </p:spPr>
            <p:txBody>
              <a:bodyPr/>
              <a:lstStyle/>
              <a:p>
                <a:r>
                  <a:rPr lang="en-US" altLang="zh-TW" dirty="0" smtClean="0"/>
                  <a:t>Definition: a </a:t>
                </a:r>
                <a:r>
                  <a:rPr lang="en-US" altLang="zh-TW" b="1" u="sng" dirty="0" smtClean="0"/>
                  <a:t>full binary tree</a:t>
                </a:r>
                <a:r>
                  <a:rPr lang="en-US" altLang="zh-TW" dirty="0" smtClean="0"/>
                  <a:t> of depth k is a binary tree of depth k having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nodes,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𝑘</m:t>
                    </m:r>
                    <m:r>
                      <a:rPr lang="en-US" altLang="zh-TW" b="0" i="1" smtClean="0">
                        <a:latin typeface="Cambria Math"/>
                      </a:rPr>
                      <m:t>≥1</m:t>
                    </m:r>
                  </m:oMath>
                </a14:m>
                <a:r>
                  <a:rPr lang="en-US" altLang="zh-TW" dirty="0" smtClean="0"/>
                  <a:t>. </a:t>
                </a:r>
                <a:endParaRPr lang="en-US" altLang="zh-TW" dirty="0"/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In other words, the maximum size tree of depth k (full)</a:t>
                </a:r>
              </a:p>
              <a:p>
                <a:r>
                  <a:rPr lang="en-US" altLang="zh-TW" dirty="0" smtClean="0"/>
                  <a:t>All nodes except the leaves have two children</a:t>
                </a:r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15813"/>
                <a:ext cx="8229600" cy="4876800"/>
              </a:xfrm>
              <a:blipFill rotWithShape="0">
                <a:blip r:embed="rId3"/>
                <a:stretch>
                  <a:fillRect l="-667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26B6-BF4D-49E4-816D-CC5E0EE58925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983810" y="3704045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3376645" y="4813646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5200661" y="4788105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2234028" y="5633989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cxnSp>
        <p:nvCxnSpPr>
          <p:cNvPr id="10" name="直線接點 9"/>
          <p:cNvCxnSpPr>
            <a:stCxn id="5" idx="3"/>
            <a:endCxn id="6" idx="7"/>
          </p:cNvCxnSpPr>
          <p:nvPr/>
        </p:nvCxnSpPr>
        <p:spPr>
          <a:xfrm flipH="1">
            <a:off x="3585634" y="3917577"/>
            <a:ext cx="434033" cy="93270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6" idx="3"/>
            <a:endCxn id="9" idx="7"/>
          </p:cNvCxnSpPr>
          <p:nvPr/>
        </p:nvCxnSpPr>
        <p:spPr>
          <a:xfrm flipH="1">
            <a:off x="2443017" y="5027178"/>
            <a:ext cx="969485" cy="64344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5" idx="5"/>
            <a:endCxn id="7" idx="1"/>
          </p:cNvCxnSpPr>
          <p:nvPr/>
        </p:nvCxnSpPr>
        <p:spPr>
          <a:xfrm>
            <a:off x="4192799" y="3917577"/>
            <a:ext cx="1043719" cy="90716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6" idx="5"/>
            <a:endCxn id="15" idx="0"/>
          </p:cNvCxnSpPr>
          <p:nvPr/>
        </p:nvCxnSpPr>
        <p:spPr>
          <a:xfrm flipH="1">
            <a:off x="3535586" y="5027178"/>
            <a:ext cx="50048" cy="57017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3413163" y="5597353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16" name="橢圓 15"/>
          <p:cNvSpPr/>
          <p:nvPr/>
        </p:nvSpPr>
        <p:spPr>
          <a:xfrm>
            <a:off x="4649408" y="5694300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cxnSp>
        <p:nvCxnSpPr>
          <p:cNvPr id="23" name="直線接點 22"/>
          <p:cNvCxnSpPr>
            <a:stCxn id="7" idx="4"/>
            <a:endCxn id="16" idx="0"/>
          </p:cNvCxnSpPr>
          <p:nvPr/>
        </p:nvCxnSpPr>
        <p:spPr>
          <a:xfrm flipH="1">
            <a:off x="4771831" y="5038273"/>
            <a:ext cx="551253" cy="65602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/>
          <p:cNvSpPr/>
          <p:nvPr/>
        </p:nvSpPr>
        <p:spPr>
          <a:xfrm>
            <a:off x="5716698" y="5694300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cxnSp>
        <p:nvCxnSpPr>
          <p:cNvPr id="31" name="直線接點 30"/>
          <p:cNvCxnSpPr>
            <a:stCxn id="7" idx="5"/>
            <a:endCxn id="30" idx="1"/>
          </p:cNvCxnSpPr>
          <p:nvPr/>
        </p:nvCxnSpPr>
        <p:spPr>
          <a:xfrm>
            <a:off x="5409650" y="5001637"/>
            <a:ext cx="342905" cy="72929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5838480" y="4673170"/>
            <a:ext cx="261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Full binary tree of depth 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465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9" grpId="0" animBg="1"/>
      <p:bldP spid="15" grpId="0" animBg="1"/>
      <p:bldP spid="16" grpId="0" animBg="1"/>
      <p:bldP spid="30" grpId="0" animBg="1"/>
      <p:bldP spid="7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Complete binary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8390" y="1556792"/>
            <a:ext cx="7842172" cy="1584176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Definition: A binary tree with n nodes and depth k is complete </a:t>
            </a:r>
            <a:r>
              <a:rPr lang="en-US" altLang="zh-TW" dirty="0" err="1" smtClean="0"/>
              <a:t>iff</a:t>
            </a:r>
            <a:r>
              <a:rPr lang="en-US" altLang="zh-TW" dirty="0" smtClean="0"/>
              <a:t> its nodes correspond to </a:t>
            </a:r>
            <a:r>
              <a:rPr lang="en-US" altLang="zh-TW" b="1" u="sng" dirty="0" smtClean="0"/>
              <a:t>the nodes numbered from 1 to n in the full binary tree of depth k.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All leaves at level k-1 and k-2 (the last two levels) have no “missing ones”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26B6-BF4D-49E4-816D-CC5E0EE58925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1383696" y="3929253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985520" y="4445906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1804448" y="4454698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536634" y="4937753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cxnSp>
        <p:nvCxnSpPr>
          <p:cNvPr id="9" name="直線接點 8"/>
          <p:cNvCxnSpPr>
            <a:stCxn id="5" idx="3"/>
            <a:endCxn id="6" idx="7"/>
          </p:cNvCxnSpPr>
          <p:nvPr/>
        </p:nvCxnSpPr>
        <p:spPr>
          <a:xfrm flipH="1">
            <a:off x="1194509" y="4142785"/>
            <a:ext cx="225044" cy="33975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6" idx="3"/>
            <a:endCxn id="8" idx="7"/>
          </p:cNvCxnSpPr>
          <p:nvPr/>
        </p:nvCxnSpPr>
        <p:spPr>
          <a:xfrm flipH="1">
            <a:off x="745623" y="4659438"/>
            <a:ext cx="275754" cy="31495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5" idx="5"/>
            <a:endCxn id="7" idx="1"/>
          </p:cNvCxnSpPr>
          <p:nvPr/>
        </p:nvCxnSpPr>
        <p:spPr>
          <a:xfrm>
            <a:off x="1592685" y="4142785"/>
            <a:ext cx="247620" cy="34854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6" idx="5"/>
            <a:endCxn id="13" idx="0"/>
          </p:cNvCxnSpPr>
          <p:nvPr/>
        </p:nvCxnSpPr>
        <p:spPr>
          <a:xfrm>
            <a:off x="1194509" y="4659438"/>
            <a:ext cx="66764" cy="30458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1138850" y="4964024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3455573" y="4012931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3032764" y="4523458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20" name="橢圓 19"/>
          <p:cNvSpPr/>
          <p:nvPr/>
        </p:nvSpPr>
        <p:spPr>
          <a:xfrm>
            <a:off x="3876325" y="4522466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21" name="橢圓 20"/>
          <p:cNvSpPr/>
          <p:nvPr/>
        </p:nvSpPr>
        <p:spPr>
          <a:xfrm>
            <a:off x="2640080" y="4971907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cxnSp>
        <p:nvCxnSpPr>
          <p:cNvPr id="22" name="直線接點 21"/>
          <p:cNvCxnSpPr>
            <a:stCxn id="18" idx="3"/>
            <a:endCxn id="19" idx="7"/>
          </p:cNvCxnSpPr>
          <p:nvPr/>
        </p:nvCxnSpPr>
        <p:spPr>
          <a:xfrm flipH="1">
            <a:off x="3241753" y="4226463"/>
            <a:ext cx="249677" cy="33363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19" idx="3"/>
            <a:endCxn id="21" idx="7"/>
          </p:cNvCxnSpPr>
          <p:nvPr/>
        </p:nvCxnSpPr>
        <p:spPr>
          <a:xfrm flipH="1">
            <a:off x="2849069" y="4736990"/>
            <a:ext cx="219552" cy="27155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8" idx="5"/>
            <a:endCxn id="20" idx="1"/>
          </p:cNvCxnSpPr>
          <p:nvPr/>
        </p:nvCxnSpPr>
        <p:spPr>
          <a:xfrm>
            <a:off x="3664562" y="4226463"/>
            <a:ext cx="247620" cy="33263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19" idx="5"/>
            <a:endCxn id="26" idx="0"/>
          </p:cNvCxnSpPr>
          <p:nvPr/>
        </p:nvCxnSpPr>
        <p:spPr>
          <a:xfrm>
            <a:off x="3241753" y="4736990"/>
            <a:ext cx="35857" cy="23491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/>
          <p:cNvSpPr/>
          <p:nvPr/>
        </p:nvSpPr>
        <p:spPr>
          <a:xfrm>
            <a:off x="3155187" y="4971907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27" name="橢圓 26"/>
          <p:cNvSpPr/>
          <p:nvPr/>
        </p:nvSpPr>
        <p:spPr>
          <a:xfrm>
            <a:off x="3753902" y="4979353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cxnSp>
        <p:nvCxnSpPr>
          <p:cNvPr id="28" name="直線接點 27"/>
          <p:cNvCxnSpPr>
            <a:stCxn id="20" idx="4"/>
            <a:endCxn id="27" idx="0"/>
          </p:cNvCxnSpPr>
          <p:nvPr/>
        </p:nvCxnSpPr>
        <p:spPr>
          <a:xfrm flipH="1">
            <a:off x="3876325" y="4772634"/>
            <a:ext cx="122423" cy="20671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橢圓 47"/>
          <p:cNvSpPr/>
          <p:nvPr/>
        </p:nvSpPr>
        <p:spPr>
          <a:xfrm>
            <a:off x="5192499" y="4038117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49" name="橢圓 48"/>
          <p:cNvSpPr/>
          <p:nvPr/>
        </p:nvSpPr>
        <p:spPr>
          <a:xfrm>
            <a:off x="4769690" y="4548644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cxnSp>
        <p:nvCxnSpPr>
          <p:cNvPr id="52" name="直線接點 51"/>
          <p:cNvCxnSpPr>
            <a:stCxn id="48" idx="3"/>
            <a:endCxn id="49" idx="7"/>
          </p:cNvCxnSpPr>
          <p:nvPr/>
        </p:nvCxnSpPr>
        <p:spPr>
          <a:xfrm flipH="1">
            <a:off x="4978679" y="4251649"/>
            <a:ext cx="249677" cy="33363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橢圓 61"/>
          <p:cNvSpPr/>
          <p:nvPr/>
        </p:nvSpPr>
        <p:spPr>
          <a:xfrm>
            <a:off x="7992233" y="4012570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63" name="橢圓 62"/>
          <p:cNvSpPr/>
          <p:nvPr/>
        </p:nvSpPr>
        <p:spPr>
          <a:xfrm>
            <a:off x="7569424" y="4523097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64" name="橢圓 63"/>
          <p:cNvSpPr/>
          <p:nvPr/>
        </p:nvSpPr>
        <p:spPr>
          <a:xfrm>
            <a:off x="8412985" y="4522105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cxnSp>
        <p:nvCxnSpPr>
          <p:cNvPr id="66" name="直線接點 65"/>
          <p:cNvCxnSpPr>
            <a:stCxn id="62" idx="3"/>
            <a:endCxn id="63" idx="7"/>
          </p:cNvCxnSpPr>
          <p:nvPr/>
        </p:nvCxnSpPr>
        <p:spPr>
          <a:xfrm flipH="1">
            <a:off x="7778413" y="4226102"/>
            <a:ext cx="249677" cy="33363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/>
          <p:cNvCxnSpPr>
            <a:stCxn id="62" idx="5"/>
            <a:endCxn id="64" idx="1"/>
          </p:cNvCxnSpPr>
          <p:nvPr/>
        </p:nvCxnSpPr>
        <p:spPr>
          <a:xfrm>
            <a:off x="8201222" y="4226102"/>
            <a:ext cx="247620" cy="33263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>
            <a:stCxn id="63" idx="5"/>
            <a:endCxn id="70" idx="0"/>
          </p:cNvCxnSpPr>
          <p:nvPr/>
        </p:nvCxnSpPr>
        <p:spPr>
          <a:xfrm>
            <a:off x="7778413" y="4736629"/>
            <a:ext cx="35857" cy="23491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橢圓 69"/>
          <p:cNvSpPr/>
          <p:nvPr/>
        </p:nvSpPr>
        <p:spPr>
          <a:xfrm>
            <a:off x="7691847" y="4971546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71" name="橢圓 70"/>
          <p:cNvSpPr/>
          <p:nvPr/>
        </p:nvSpPr>
        <p:spPr>
          <a:xfrm>
            <a:off x="8290562" y="4978992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cxnSp>
        <p:nvCxnSpPr>
          <p:cNvPr id="72" name="直線接點 71"/>
          <p:cNvCxnSpPr>
            <a:stCxn id="64" idx="4"/>
            <a:endCxn id="71" idx="0"/>
          </p:cNvCxnSpPr>
          <p:nvPr/>
        </p:nvCxnSpPr>
        <p:spPr>
          <a:xfrm flipH="1">
            <a:off x="8412985" y="4772273"/>
            <a:ext cx="122423" cy="20671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/>
          <p:cNvSpPr txBox="1"/>
          <p:nvPr/>
        </p:nvSpPr>
        <p:spPr>
          <a:xfrm>
            <a:off x="906656" y="5490048"/>
            <a:ext cx="512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Yes</a:t>
            </a:r>
            <a:endParaRPr lang="zh-TW" altLang="en-US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3259681" y="5508411"/>
            <a:ext cx="512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Yes</a:t>
            </a:r>
            <a:endParaRPr lang="zh-TW" altLang="en-US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4966091" y="5545836"/>
            <a:ext cx="512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Yes</a:t>
            </a:r>
            <a:endParaRPr lang="zh-TW" altLang="en-US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7952423" y="554650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No</a:t>
            </a:r>
            <a:endParaRPr lang="zh-TW" altLang="en-US" dirty="0"/>
          </a:p>
        </p:txBody>
      </p:sp>
      <p:sp>
        <p:nvSpPr>
          <p:cNvPr id="78" name="橢圓 77"/>
          <p:cNvSpPr/>
          <p:nvPr/>
        </p:nvSpPr>
        <p:spPr>
          <a:xfrm>
            <a:off x="6866772" y="4026493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79" name="橢圓 78"/>
          <p:cNvSpPr/>
          <p:nvPr/>
        </p:nvSpPr>
        <p:spPr>
          <a:xfrm>
            <a:off x="6468596" y="4543146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81" name="橢圓 80"/>
          <p:cNvSpPr/>
          <p:nvPr/>
        </p:nvSpPr>
        <p:spPr>
          <a:xfrm>
            <a:off x="5978799" y="5061907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cxnSp>
        <p:nvCxnSpPr>
          <p:cNvPr id="82" name="直線接點 81"/>
          <p:cNvCxnSpPr>
            <a:stCxn id="78" idx="3"/>
            <a:endCxn id="79" idx="7"/>
          </p:cNvCxnSpPr>
          <p:nvPr/>
        </p:nvCxnSpPr>
        <p:spPr>
          <a:xfrm flipH="1">
            <a:off x="6677585" y="4240025"/>
            <a:ext cx="225044" cy="33975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>
            <a:stCxn id="79" idx="3"/>
            <a:endCxn id="81" idx="7"/>
          </p:cNvCxnSpPr>
          <p:nvPr/>
        </p:nvCxnSpPr>
        <p:spPr>
          <a:xfrm flipH="1">
            <a:off x="6187788" y="4756678"/>
            <a:ext cx="316665" cy="34186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/>
          <p:cNvCxnSpPr>
            <a:stCxn id="79" idx="5"/>
            <a:endCxn id="86" idx="0"/>
          </p:cNvCxnSpPr>
          <p:nvPr/>
        </p:nvCxnSpPr>
        <p:spPr>
          <a:xfrm>
            <a:off x="6677585" y="4756678"/>
            <a:ext cx="66764" cy="30458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橢圓 85"/>
          <p:cNvSpPr/>
          <p:nvPr/>
        </p:nvSpPr>
        <p:spPr>
          <a:xfrm>
            <a:off x="6621926" y="5061264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6468596" y="5557161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718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13" grpId="0" animBg="1"/>
      <p:bldP spid="18" grpId="0" animBg="1"/>
      <p:bldP spid="19" grpId="0" animBg="1"/>
      <p:bldP spid="20" grpId="0" animBg="1"/>
      <p:bldP spid="21" grpId="0" animBg="1"/>
      <p:bldP spid="26" grpId="0" animBg="1"/>
      <p:bldP spid="27" grpId="0" animBg="1"/>
      <p:bldP spid="48" grpId="0" animBg="1"/>
      <p:bldP spid="49" grpId="0" animBg="1"/>
      <p:bldP spid="62" grpId="0" animBg="1"/>
      <p:bldP spid="63" grpId="0" animBg="1"/>
      <p:bldP spid="64" grpId="0" animBg="1"/>
      <p:bldP spid="70" grpId="0" animBg="1"/>
      <p:bldP spid="71" grpId="0" animBg="1"/>
      <p:bldP spid="74" grpId="0"/>
      <p:bldP spid="75" grpId="0"/>
      <p:bldP spid="76" grpId="0"/>
      <p:bldP spid="77" grpId="0"/>
      <p:bldP spid="78" grpId="0" animBg="1"/>
      <p:bldP spid="79" grpId="0" animBg="1"/>
      <p:bldP spid="81" grpId="0" animBg="1"/>
      <p:bldP spid="86" grpId="0" animBg="1"/>
      <p:bldP spid="8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Height of a complete binary tree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Exercise: if a complete binary tree has n node, what’s the height of the tree?</a:t>
                </a:r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Hint: a full binary tree of height k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TW" b="0" i="0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</a:rPr>
                          <m:t>k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altLang="zh-TW" dirty="0" smtClean="0"/>
                  <a:t> nodes</a:t>
                </a:r>
              </a:p>
              <a:p>
                <a:r>
                  <a:rPr lang="en-US" altLang="zh-TW" dirty="0" smtClean="0"/>
                  <a:t>Hint: what is the minimum size of such a tree in terms of k? </a:t>
                </a:r>
              </a:p>
              <a:p>
                <a:r>
                  <a:rPr lang="en-US" altLang="zh-TW" dirty="0" smtClean="0"/>
                  <a:t>Hint: use a ceiling or floor function</a:t>
                </a:r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26B6-BF4D-49E4-816D-CC5E0EE58925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083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Traversal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26B6-BF4D-49E4-816D-CC5E0EE58925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451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Binary Tree Traversal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09928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How do we traverse each node in the given binary tree?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When we reach a certain node, there are three possible actions: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Go to left child (use </a:t>
            </a:r>
            <a:r>
              <a:rPr lang="en-US" altLang="zh-TW" b="1" dirty="0" smtClean="0"/>
              <a:t>L</a:t>
            </a:r>
            <a:r>
              <a:rPr lang="en-US" altLang="zh-TW" dirty="0" smtClean="0"/>
              <a:t> to represent left branch)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Go to </a:t>
            </a:r>
            <a:r>
              <a:rPr lang="en-US" altLang="zh-TW" dirty="0" smtClean="0"/>
              <a:t>right </a:t>
            </a:r>
            <a:r>
              <a:rPr lang="en-US" altLang="zh-TW" dirty="0"/>
              <a:t>child (use </a:t>
            </a:r>
            <a:r>
              <a:rPr lang="en-US" altLang="zh-TW" b="1" dirty="0" smtClean="0"/>
              <a:t>R</a:t>
            </a:r>
            <a:r>
              <a:rPr lang="en-US" altLang="zh-TW" dirty="0" smtClean="0"/>
              <a:t> </a:t>
            </a:r>
            <a:r>
              <a:rPr lang="en-US" altLang="zh-TW" dirty="0"/>
              <a:t>to represent </a:t>
            </a:r>
            <a:r>
              <a:rPr lang="en-US" altLang="zh-TW" dirty="0" smtClean="0"/>
              <a:t>right </a:t>
            </a:r>
            <a:r>
              <a:rPr lang="en-US" altLang="zh-TW" dirty="0"/>
              <a:t>branch)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Process the data of this node (use </a:t>
            </a:r>
            <a:r>
              <a:rPr lang="en-US" altLang="zh-TW" b="1" dirty="0" smtClean="0"/>
              <a:t>V </a:t>
            </a:r>
            <a:r>
              <a:rPr lang="en-US" altLang="zh-TW" dirty="0" smtClean="0"/>
              <a:t>to represent visiting this node)</a:t>
            </a:r>
            <a:endParaRPr lang="en-US" altLang="zh-TW" b="1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26B6-BF4D-49E4-816D-CC5E0EE58925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4446257" y="2268863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3839092" y="3378464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5663108" y="3352923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2696475" y="4198807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cxnSp>
        <p:nvCxnSpPr>
          <p:cNvPr id="9" name="直線接點 8"/>
          <p:cNvCxnSpPr>
            <a:stCxn id="5" idx="3"/>
            <a:endCxn id="6" idx="7"/>
          </p:cNvCxnSpPr>
          <p:nvPr/>
        </p:nvCxnSpPr>
        <p:spPr>
          <a:xfrm flipH="1">
            <a:off x="4048081" y="2482395"/>
            <a:ext cx="434033" cy="93270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6" idx="3"/>
            <a:endCxn id="8" idx="7"/>
          </p:cNvCxnSpPr>
          <p:nvPr/>
        </p:nvCxnSpPr>
        <p:spPr>
          <a:xfrm flipH="1">
            <a:off x="2905464" y="3591996"/>
            <a:ext cx="969485" cy="64344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5" idx="5"/>
            <a:endCxn id="7" idx="1"/>
          </p:cNvCxnSpPr>
          <p:nvPr/>
        </p:nvCxnSpPr>
        <p:spPr>
          <a:xfrm>
            <a:off x="4655246" y="2482395"/>
            <a:ext cx="1043719" cy="90716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6" idx="5"/>
            <a:endCxn id="13" idx="0"/>
          </p:cNvCxnSpPr>
          <p:nvPr/>
        </p:nvCxnSpPr>
        <p:spPr>
          <a:xfrm flipH="1">
            <a:off x="3998033" y="3591996"/>
            <a:ext cx="50048" cy="57017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3875610" y="4162171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14" name="橢圓 13"/>
          <p:cNvSpPr/>
          <p:nvPr/>
        </p:nvSpPr>
        <p:spPr>
          <a:xfrm>
            <a:off x="5111855" y="4259118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cxnSp>
        <p:nvCxnSpPr>
          <p:cNvPr id="15" name="直線接點 14"/>
          <p:cNvCxnSpPr>
            <a:stCxn id="7" idx="4"/>
            <a:endCxn id="14" idx="0"/>
          </p:cNvCxnSpPr>
          <p:nvPr/>
        </p:nvCxnSpPr>
        <p:spPr>
          <a:xfrm flipH="1">
            <a:off x="5234278" y="3603091"/>
            <a:ext cx="551253" cy="65602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6179145" y="4259118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cxnSp>
        <p:nvCxnSpPr>
          <p:cNvPr id="17" name="直線接點 16"/>
          <p:cNvCxnSpPr>
            <a:stCxn id="7" idx="5"/>
            <a:endCxn id="16" idx="1"/>
          </p:cNvCxnSpPr>
          <p:nvPr/>
        </p:nvCxnSpPr>
        <p:spPr>
          <a:xfrm>
            <a:off x="5872097" y="3566455"/>
            <a:ext cx="342905" cy="72929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9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13" grpId="0" animBg="1"/>
      <p:bldP spid="14" grpId="0" animBg="1"/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Binary Tree Traversal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Usually L takes place before R.</a:t>
            </a:r>
          </a:p>
          <a:p>
            <a:r>
              <a:rPr lang="en-US" altLang="zh-TW" dirty="0" smtClean="0"/>
              <a:t>Then we have 3 possibilities:</a:t>
            </a:r>
          </a:p>
          <a:p>
            <a:r>
              <a:rPr lang="en-US" altLang="zh-TW" dirty="0" smtClean="0"/>
              <a:t>VLR: preorder</a:t>
            </a:r>
          </a:p>
          <a:p>
            <a:r>
              <a:rPr lang="en-US" altLang="zh-TW" dirty="0" smtClean="0"/>
              <a:t>LVR: </a:t>
            </a:r>
            <a:r>
              <a:rPr lang="en-US" altLang="zh-TW" dirty="0" err="1" smtClean="0"/>
              <a:t>inorder</a:t>
            </a:r>
            <a:endParaRPr lang="en-US" altLang="zh-TW" dirty="0" smtClean="0"/>
          </a:p>
          <a:p>
            <a:r>
              <a:rPr lang="en-US" altLang="zh-TW" dirty="0" smtClean="0"/>
              <a:t>LRV: </a:t>
            </a:r>
            <a:r>
              <a:rPr lang="en-US" altLang="zh-TW" dirty="0" err="1" smtClean="0"/>
              <a:t>postorder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Preorder: ABCGE</a:t>
            </a:r>
          </a:p>
          <a:p>
            <a:r>
              <a:rPr lang="en-US" altLang="zh-TW" dirty="0" smtClean="0"/>
              <a:t>Please write down the results of </a:t>
            </a:r>
            <a:r>
              <a:rPr lang="en-US" altLang="zh-TW" dirty="0" err="1" smtClean="0"/>
              <a:t>inorder</a:t>
            </a:r>
            <a:r>
              <a:rPr lang="en-US" altLang="zh-TW" dirty="0" smtClean="0"/>
              <a:t> &amp; </a:t>
            </a:r>
            <a:r>
              <a:rPr lang="en-US" altLang="zh-TW" dirty="0" err="1" smtClean="0"/>
              <a:t>postorder</a:t>
            </a:r>
            <a:r>
              <a:rPr lang="en-US" altLang="zh-TW" dirty="0" smtClean="0"/>
              <a:t> traversals.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26B6-BF4D-49E4-816D-CC5E0EE58925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5292080" y="2435658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4684915" y="3545259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6508931" y="3519718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3542298" y="4365602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9" name="直線接點 8"/>
          <p:cNvCxnSpPr>
            <a:stCxn id="5" idx="3"/>
            <a:endCxn id="6" idx="7"/>
          </p:cNvCxnSpPr>
          <p:nvPr/>
        </p:nvCxnSpPr>
        <p:spPr>
          <a:xfrm flipH="1">
            <a:off x="4893904" y="2649190"/>
            <a:ext cx="434033" cy="93270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6" idx="3"/>
            <a:endCxn id="8" idx="7"/>
          </p:cNvCxnSpPr>
          <p:nvPr/>
        </p:nvCxnSpPr>
        <p:spPr>
          <a:xfrm flipH="1">
            <a:off x="3751287" y="3758791"/>
            <a:ext cx="969485" cy="64344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5" idx="5"/>
            <a:endCxn id="7" idx="1"/>
          </p:cNvCxnSpPr>
          <p:nvPr/>
        </p:nvCxnSpPr>
        <p:spPr>
          <a:xfrm>
            <a:off x="5501069" y="2649190"/>
            <a:ext cx="1043719" cy="90716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6" idx="5"/>
            <a:endCxn id="13" idx="0"/>
          </p:cNvCxnSpPr>
          <p:nvPr/>
        </p:nvCxnSpPr>
        <p:spPr>
          <a:xfrm flipH="1">
            <a:off x="4843856" y="3758791"/>
            <a:ext cx="50048" cy="57017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4721433" y="4328966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545799" y="233480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753777" y="34601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968914" y="351971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5088838" y="425012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G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3827683" y="4365602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966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13" grpId="0" animBg="1"/>
      <p:bldP spid="18" grpId="0"/>
      <p:bldP spid="19" grpId="0"/>
      <p:bldP spid="20" grpId="0"/>
      <p:bldP spid="21" grpId="0"/>
      <p:bldP spid="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Recursive traversal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Use recursive implementation for tree traversal: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void </a:t>
            </a:r>
            <a:r>
              <a:rPr lang="en-US" altLang="zh-TW" dirty="0" err="1" smtClean="0"/>
              <a:t>inorder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treePointer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ptr</a:t>
            </a:r>
            <a:r>
              <a:rPr lang="en-US" altLang="zh-TW" dirty="0" smtClean="0"/>
              <a:t>) {</a:t>
            </a:r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en-US" altLang="zh-TW" dirty="0" err="1" smtClean="0"/>
              <a:t>inorder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ptr</a:t>
            </a:r>
            <a:r>
              <a:rPr lang="en-US" altLang="zh-TW" dirty="0" smtClean="0"/>
              <a:t>-&gt;</a:t>
            </a:r>
            <a:r>
              <a:rPr lang="en-US" altLang="zh-TW" dirty="0" err="1" smtClean="0"/>
              <a:t>leftChild</a:t>
            </a:r>
            <a:r>
              <a:rPr lang="en-US" altLang="zh-TW" dirty="0" smtClean="0"/>
              <a:t>);</a:t>
            </a:r>
          </a:p>
          <a:p>
            <a:pPr marL="0" indent="0">
              <a:buNone/>
            </a:pPr>
            <a:r>
              <a:rPr lang="en-US" altLang="zh-TW" dirty="0" smtClean="0"/>
              <a:t>	visit(</a:t>
            </a:r>
            <a:r>
              <a:rPr lang="en-US" altLang="zh-TW" dirty="0" err="1" smtClean="0"/>
              <a:t>ptr</a:t>
            </a:r>
            <a:r>
              <a:rPr lang="en-US" altLang="zh-TW" dirty="0" smtClean="0"/>
              <a:t>);</a:t>
            </a:r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en-US" altLang="zh-TW" dirty="0" err="1" smtClean="0"/>
              <a:t>inorder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ptr</a:t>
            </a:r>
            <a:r>
              <a:rPr lang="en-US" altLang="zh-TW" dirty="0" smtClean="0"/>
              <a:t>-&gt;</a:t>
            </a:r>
            <a:r>
              <a:rPr lang="en-US" altLang="zh-TW" dirty="0" err="1" smtClean="0"/>
              <a:t>rightChild</a:t>
            </a:r>
            <a:r>
              <a:rPr lang="en-US" altLang="zh-TW" dirty="0" smtClean="0"/>
              <a:t>);</a:t>
            </a:r>
          </a:p>
          <a:p>
            <a:pPr marL="0" indent="0">
              <a:buNone/>
            </a:pPr>
            <a:r>
              <a:rPr lang="en-US" altLang="zh-TW" dirty="0" smtClean="0"/>
              <a:t>}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26B6-BF4D-49E4-816D-CC5E0EE58925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5" name="橢圓 18"/>
          <p:cNvSpPr/>
          <p:nvPr/>
        </p:nvSpPr>
        <p:spPr>
          <a:xfrm>
            <a:off x="7051373" y="3399519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橢圓 19"/>
          <p:cNvSpPr/>
          <p:nvPr/>
        </p:nvSpPr>
        <p:spPr>
          <a:xfrm>
            <a:off x="6444208" y="4509120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橢圓 20"/>
          <p:cNvSpPr/>
          <p:nvPr/>
        </p:nvSpPr>
        <p:spPr>
          <a:xfrm>
            <a:off x="8268224" y="4483579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橢圓 21"/>
          <p:cNvSpPr/>
          <p:nvPr/>
        </p:nvSpPr>
        <p:spPr>
          <a:xfrm>
            <a:off x="5301591" y="5329463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9" name="直線接點 22"/>
          <p:cNvCxnSpPr/>
          <p:nvPr/>
        </p:nvCxnSpPr>
        <p:spPr>
          <a:xfrm flipH="1">
            <a:off x="6653197" y="3613051"/>
            <a:ext cx="434033" cy="93270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23"/>
          <p:cNvCxnSpPr/>
          <p:nvPr/>
        </p:nvCxnSpPr>
        <p:spPr>
          <a:xfrm flipH="1">
            <a:off x="5510580" y="4722652"/>
            <a:ext cx="969485" cy="64344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24"/>
          <p:cNvCxnSpPr/>
          <p:nvPr/>
        </p:nvCxnSpPr>
        <p:spPr>
          <a:xfrm>
            <a:off x="7260362" y="3613051"/>
            <a:ext cx="1043719" cy="90716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25"/>
          <p:cNvCxnSpPr/>
          <p:nvPr/>
        </p:nvCxnSpPr>
        <p:spPr>
          <a:xfrm flipH="1">
            <a:off x="6603149" y="4722652"/>
            <a:ext cx="50048" cy="57017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26"/>
          <p:cNvSpPr/>
          <p:nvPr/>
        </p:nvSpPr>
        <p:spPr>
          <a:xfrm>
            <a:off x="6480726" y="5292827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文字方塊 27"/>
          <p:cNvSpPr txBox="1"/>
          <p:nvPr/>
        </p:nvSpPr>
        <p:spPr>
          <a:xfrm>
            <a:off x="7305092" y="329866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15" name="文字方塊 28"/>
          <p:cNvSpPr txBox="1"/>
          <p:nvPr/>
        </p:nvSpPr>
        <p:spPr>
          <a:xfrm>
            <a:off x="8513070" y="442399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</a:t>
            </a:r>
            <a:endParaRPr lang="zh-TW" altLang="en-US" dirty="0"/>
          </a:p>
        </p:txBody>
      </p:sp>
      <p:sp>
        <p:nvSpPr>
          <p:cNvPr id="16" name="文字方塊 29"/>
          <p:cNvSpPr txBox="1"/>
          <p:nvPr/>
        </p:nvSpPr>
        <p:spPr>
          <a:xfrm>
            <a:off x="6728207" y="4483579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17" name="文字方塊 30"/>
          <p:cNvSpPr txBox="1"/>
          <p:nvPr/>
        </p:nvSpPr>
        <p:spPr>
          <a:xfrm>
            <a:off x="6848131" y="52139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G</a:t>
            </a:r>
            <a:endParaRPr lang="zh-TW" altLang="en-US" dirty="0"/>
          </a:p>
        </p:txBody>
      </p:sp>
      <p:sp>
        <p:nvSpPr>
          <p:cNvPr id="18" name="文字方塊 31"/>
          <p:cNvSpPr txBox="1"/>
          <p:nvPr/>
        </p:nvSpPr>
        <p:spPr>
          <a:xfrm>
            <a:off x="5586976" y="5329463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57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13" grpId="0" animBg="1"/>
      <p:bldP spid="14" grpId="0"/>
      <p:bldP spid="15" grpId="0"/>
      <p:bldP spid="16" grpId="0"/>
      <p:bldP spid="17" grpId="0"/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How about non-recursive? (iterative)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9122" y="1709928"/>
            <a:ext cx="8229600" cy="4876800"/>
          </a:xfrm>
        </p:spPr>
        <p:txBody>
          <a:bodyPr/>
          <a:lstStyle/>
          <a:p>
            <a:r>
              <a:rPr lang="en-US" altLang="zh-TW" dirty="0" smtClean="0"/>
              <a:t>Use a stack to help: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for(;;) {</a:t>
            </a:r>
          </a:p>
          <a:p>
            <a:pPr marL="0" indent="0">
              <a:buNone/>
            </a:pPr>
            <a:r>
              <a:rPr lang="en-US" altLang="zh-TW" dirty="0" smtClean="0"/>
              <a:t>	for(;</a:t>
            </a:r>
            <a:r>
              <a:rPr lang="en-US" altLang="zh-TW" dirty="0" err="1" smtClean="0"/>
              <a:t>node;node</a:t>
            </a:r>
            <a:r>
              <a:rPr lang="en-US" altLang="zh-TW" dirty="0" smtClean="0"/>
              <a:t>=node-&gt;</a:t>
            </a:r>
            <a:r>
              <a:rPr lang="en-US" altLang="zh-TW" dirty="0" err="1" smtClean="0"/>
              <a:t>leftChild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/>
              <a:t>		push(node);</a:t>
            </a:r>
          </a:p>
          <a:p>
            <a:pPr marL="0" indent="0">
              <a:buNone/>
            </a:pPr>
            <a:r>
              <a:rPr lang="en-US" altLang="zh-TW" dirty="0" smtClean="0"/>
              <a:t>	node=pop();</a:t>
            </a:r>
          </a:p>
          <a:p>
            <a:pPr marL="0" indent="0">
              <a:buNone/>
            </a:pPr>
            <a:r>
              <a:rPr lang="en-US" altLang="zh-TW" dirty="0" smtClean="0"/>
              <a:t>	if (!node) break;</a:t>
            </a:r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(“%s”, node-&gt;data);</a:t>
            </a:r>
          </a:p>
          <a:p>
            <a:pPr marL="0" indent="0">
              <a:buNone/>
            </a:pPr>
            <a:r>
              <a:rPr lang="en-US" altLang="zh-TW" dirty="0" smtClean="0"/>
              <a:t>	node=node-&gt;</a:t>
            </a:r>
            <a:r>
              <a:rPr lang="en-US" altLang="zh-TW" dirty="0" err="1" smtClean="0"/>
              <a:t>rightChild</a:t>
            </a:r>
            <a:r>
              <a:rPr lang="en-US" altLang="zh-TW" dirty="0" smtClean="0"/>
              <a:t>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26B6-BF4D-49E4-816D-CC5E0EE58925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7051373" y="3399519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橢圓 19"/>
          <p:cNvSpPr/>
          <p:nvPr/>
        </p:nvSpPr>
        <p:spPr>
          <a:xfrm>
            <a:off x="6444208" y="4509120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橢圓 20"/>
          <p:cNvSpPr/>
          <p:nvPr/>
        </p:nvSpPr>
        <p:spPr>
          <a:xfrm>
            <a:off x="8268224" y="4483579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橢圓 21"/>
          <p:cNvSpPr/>
          <p:nvPr/>
        </p:nvSpPr>
        <p:spPr>
          <a:xfrm>
            <a:off x="5301591" y="5329463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3" name="直線接點 22"/>
          <p:cNvCxnSpPr>
            <a:stCxn id="19" idx="3"/>
            <a:endCxn id="20" idx="7"/>
          </p:cNvCxnSpPr>
          <p:nvPr/>
        </p:nvCxnSpPr>
        <p:spPr>
          <a:xfrm flipH="1">
            <a:off x="6653197" y="3613051"/>
            <a:ext cx="434033" cy="93270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20" idx="3"/>
            <a:endCxn id="22" idx="7"/>
          </p:cNvCxnSpPr>
          <p:nvPr/>
        </p:nvCxnSpPr>
        <p:spPr>
          <a:xfrm flipH="1">
            <a:off x="5510580" y="4722652"/>
            <a:ext cx="969485" cy="64344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19" idx="5"/>
            <a:endCxn id="21" idx="1"/>
          </p:cNvCxnSpPr>
          <p:nvPr/>
        </p:nvCxnSpPr>
        <p:spPr>
          <a:xfrm>
            <a:off x="7260362" y="3613051"/>
            <a:ext cx="1043719" cy="90716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20" idx="5"/>
            <a:endCxn id="27" idx="0"/>
          </p:cNvCxnSpPr>
          <p:nvPr/>
        </p:nvCxnSpPr>
        <p:spPr>
          <a:xfrm flipH="1">
            <a:off x="6603149" y="4722652"/>
            <a:ext cx="50048" cy="57017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6480726" y="5292827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7305092" y="329866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8513070" y="442399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728207" y="4483579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6848131" y="52139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G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586976" y="5329463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820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26B6-BF4D-49E4-816D-CC5E0EE58925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7" name="內容版面配置區 4"/>
          <p:cNvSpPr>
            <a:spLocks noGrp="1"/>
          </p:cNvSpPr>
          <p:nvPr>
            <p:ph idx="1"/>
          </p:nvPr>
        </p:nvSpPr>
        <p:spPr>
          <a:xfrm>
            <a:off x="4355976" y="1600200"/>
            <a:ext cx="4178424" cy="4114800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Data Structures and Algorithms Made </a:t>
            </a:r>
            <a:r>
              <a:rPr lang="en-US" altLang="zh-TW" sz="2400" dirty="0" smtClean="0"/>
              <a:t>Easy, Second Edition, 2011, </a:t>
            </a:r>
            <a:r>
              <a:rPr lang="en-US" altLang="zh-TW" sz="2400" dirty="0" err="1" smtClean="0"/>
              <a:t>CareerMonk</a:t>
            </a:r>
            <a:r>
              <a:rPr lang="en-US" altLang="zh-TW" sz="2400" dirty="0" smtClean="0"/>
              <a:t> Publications, by </a:t>
            </a:r>
            <a:r>
              <a:rPr lang="en-US" altLang="zh-TW" sz="2400" dirty="0" err="1" smtClean="0"/>
              <a:t>Karumanchi</a:t>
            </a:r>
            <a:endParaRPr lang="en-US" altLang="zh-TW" sz="2400" dirty="0" smtClean="0"/>
          </a:p>
          <a:p>
            <a:endParaRPr lang="en-US" altLang="zh-TW" dirty="0"/>
          </a:p>
          <a:p>
            <a:r>
              <a:rPr lang="en-US" altLang="zh-TW" sz="2400" dirty="0" smtClean="0"/>
              <a:t>Chapter 6.11</a:t>
            </a:r>
            <a:endParaRPr lang="en-US" altLang="zh-TW" sz="2400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49508"/>
            <a:ext cx="3686175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090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Arithmetic Expression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Example: 1+2*3-5</a:t>
            </a:r>
            <a:r>
              <a:rPr lang="en-US" altLang="zh-TW" dirty="0"/>
              <a:t>/(4+5)/</a:t>
            </a:r>
            <a:r>
              <a:rPr lang="en-US" altLang="zh-TW" dirty="0" smtClean="0"/>
              <a:t>5</a:t>
            </a:r>
          </a:p>
          <a:p>
            <a:endParaRPr lang="en-US" altLang="zh-TW" dirty="0"/>
          </a:p>
          <a:p>
            <a:r>
              <a:rPr lang="en-US" altLang="zh-TW" dirty="0" smtClean="0"/>
              <a:t>We have:</a:t>
            </a:r>
          </a:p>
          <a:p>
            <a:r>
              <a:rPr lang="en-US" altLang="zh-TW" dirty="0" smtClean="0"/>
              <a:t>Operand – 1, 2, 3, 5, 4, 5, etc.</a:t>
            </a:r>
          </a:p>
          <a:p>
            <a:r>
              <a:rPr lang="en-US" altLang="zh-TW" dirty="0" smtClean="0"/>
              <a:t>Operator – + * - /</a:t>
            </a:r>
          </a:p>
          <a:p>
            <a:r>
              <a:rPr lang="en-US" altLang="zh-TW" dirty="0" smtClean="0"/>
              <a:t>Parenthesis– (,)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Feature 1: left-to-right associativity</a:t>
            </a:r>
          </a:p>
          <a:p>
            <a:r>
              <a:rPr lang="en-US" altLang="zh-TW" dirty="0" smtClean="0"/>
              <a:t>Feather 2: infix: operator is between two operands</a:t>
            </a:r>
          </a:p>
          <a:p>
            <a:r>
              <a:rPr lang="en-US" altLang="zh-TW" dirty="0" smtClean="0"/>
              <a:t>Association order is according to the priority of the operator</a:t>
            </a:r>
          </a:p>
          <a:p>
            <a:r>
              <a:rPr lang="en-US" altLang="zh-TW" dirty="0" smtClean="0"/>
              <a:t>Example: multiplication’s priority is larger than addition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1825-E1AC-4010-9A7C-599DE09E735D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179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Alternative expressions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Postfix: put the operator after the two operands</a:t>
            </a:r>
          </a:p>
          <a:p>
            <a:r>
              <a:rPr lang="en-US" altLang="zh-TW" dirty="0" smtClean="0"/>
              <a:t>Example</a:t>
            </a:r>
          </a:p>
          <a:p>
            <a:r>
              <a:rPr lang="en-US" altLang="zh-TW" dirty="0" smtClean="0"/>
              <a:t>2+3*4 </a:t>
            </a:r>
            <a:r>
              <a:rPr lang="en-US" altLang="zh-TW" dirty="0" smtClean="0">
                <a:sym typeface="Wingdings" pitchFamily="2" charset="2"/>
              </a:rPr>
              <a:t>2 3 4 * +</a:t>
            </a:r>
          </a:p>
          <a:p>
            <a:r>
              <a:rPr lang="en-US" altLang="zh-TW" dirty="0" smtClean="0"/>
              <a:t>a*b+5 </a:t>
            </a:r>
            <a:r>
              <a:rPr lang="en-US" altLang="zh-TW" dirty="0" smtClean="0">
                <a:sym typeface="Wingdings" pitchFamily="2" charset="2"/>
              </a:rPr>
              <a:t> ?</a:t>
            </a:r>
          </a:p>
          <a:p>
            <a:r>
              <a:rPr lang="en-US" altLang="zh-TW" dirty="0" smtClean="0">
                <a:sym typeface="Wingdings" pitchFamily="2" charset="2"/>
              </a:rPr>
              <a:t>(1+2)*7  ?</a:t>
            </a:r>
          </a:p>
          <a:p>
            <a:r>
              <a:rPr lang="en-US" altLang="zh-TW" dirty="0" smtClean="0">
                <a:sym typeface="Wingdings" pitchFamily="2" charset="2"/>
              </a:rPr>
              <a:t>a*b/c ?</a:t>
            </a:r>
          </a:p>
          <a:p>
            <a:r>
              <a:rPr lang="en-US" altLang="zh-TW" dirty="0" smtClean="0">
                <a:sym typeface="Wingdings" pitchFamily="2" charset="2"/>
              </a:rPr>
              <a:t>(a/(</a:t>
            </a:r>
            <a:r>
              <a:rPr lang="en-US" altLang="zh-TW" dirty="0" err="1" smtClean="0">
                <a:sym typeface="Wingdings" pitchFamily="2" charset="2"/>
              </a:rPr>
              <a:t>b-c+d</a:t>
            </a:r>
            <a:r>
              <a:rPr lang="en-US" altLang="zh-TW" dirty="0" smtClean="0">
                <a:sym typeface="Wingdings" pitchFamily="2" charset="2"/>
              </a:rPr>
              <a:t>))*(e-a)*c?</a:t>
            </a:r>
          </a:p>
          <a:p>
            <a:r>
              <a:rPr lang="en-US" altLang="zh-TW" dirty="0" smtClean="0">
                <a:sym typeface="Wingdings" pitchFamily="2" charset="2"/>
              </a:rPr>
              <a:t>a/</a:t>
            </a:r>
            <a:r>
              <a:rPr lang="en-US" altLang="zh-TW" dirty="0" err="1" smtClean="0">
                <a:sym typeface="Wingdings" pitchFamily="2" charset="2"/>
              </a:rPr>
              <a:t>b-c+d</a:t>
            </a:r>
            <a:r>
              <a:rPr lang="en-US" altLang="zh-TW" dirty="0" smtClean="0">
                <a:sym typeface="Wingdings" pitchFamily="2" charset="2"/>
              </a:rPr>
              <a:t>*?</a:t>
            </a:r>
          </a:p>
          <a:p>
            <a:r>
              <a:rPr lang="en-US" altLang="zh-TW" dirty="0" smtClean="0">
                <a:sym typeface="Wingdings" pitchFamily="2" charset="2"/>
              </a:rPr>
              <a:t>e-a*c?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1825-E1AC-4010-9A7C-599DE09E735D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679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Binary tree with arithmetic expression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Every arithmetic expression can be converted to an expression tree</a:t>
            </a:r>
          </a:p>
          <a:p>
            <a:endParaRPr lang="en-US" altLang="zh-TW" dirty="0"/>
          </a:p>
          <a:p>
            <a:r>
              <a:rPr lang="en-US" altLang="zh-TW" dirty="0" smtClean="0"/>
              <a:t>Preorder </a:t>
            </a:r>
            <a:r>
              <a:rPr lang="en-US" altLang="zh-TW" dirty="0" smtClean="0">
                <a:sym typeface="Wingdings" pitchFamily="2" charset="2"/>
              </a:rPr>
              <a:t> prefix</a:t>
            </a:r>
          </a:p>
          <a:p>
            <a:r>
              <a:rPr lang="en-US" altLang="zh-TW" dirty="0" err="1" smtClean="0">
                <a:sym typeface="Wingdings" pitchFamily="2" charset="2"/>
              </a:rPr>
              <a:t>Inorder</a:t>
            </a:r>
            <a:r>
              <a:rPr lang="en-US" altLang="zh-TW" dirty="0" smtClean="0">
                <a:sym typeface="Wingdings" pitchFamily="2" charset="2"/>
              </a:rPr>
              <a:t>  infix</a:t>
            </a:r>
            <a:endParaRPr lang="en-US" altLang="zh-TW" dirty="0" smtClean="0"/>
          </a:p>
          <a:p>
            <a:r>
              <a:rPr lang="en-US" altLang="zh-TW" dirty="0" err="1" smtClean="0"/>
              <a:t>Postorder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Wingdings" pitchFamily="2" charset="2"/>
              </a:rPr>
              <a:t> postfix</a:t>
            </a:r>
          </a:p>
          <a:p>
            <a:endParaRPr lang="en-US" altLang="zh-TW" dirty="0">
              <a:sym typeface="Wingdings" pitchFamily="2" charset="2"/>
            </a:endParaRPr>
          </a:p>
          <a:p>
            <a:r>
              <a:rPr lang="en-US" altLang="zh-TW" dirty="0" smtClean="0">
                <a:sym typeface="Wingdings" pitchFamily="2" charset="2"/>
              </a:rPr>
              <a:t>Exercise:</a:t>
            </a:r>
          </a:p>
          <a:p>
            <a:r>
              <a:rPr lang="en-US" altLang="zh-TW" dirty="0" smtClean="0">
                <a:sym typeface="Wingdings" pitchFamily="2" charset="2"/>
              </a:rPr>
              <a:t>Draw the arithmetic expression tree of </a:t>
            </a:r>
            <a:br>
              <a:rPr lang="en-US" altLang="zh-TW" dirty="0" smtClean="0">
                <a:sym typeface="Wingdings" pitchFamily="2" charset="2"/>
              </a:rPr>
            </a:br>
            <a:r>
              <a:rPr lang="en-US" altLang="zh-TW" dirty="0">
                <a:sym typeface="Wingdings" pitchFamily="2" charset="2"/>
              </a:rPr>
              <a:t> (a/(</a:t>
            </a:r>
            <a:r>
              <a:rPr lang="en-US" altLang="zh-TW" dirty="0" err="1">
                <a:sym typeface="Wingdings" pitchFamily="2" charset="2"/>
              </a:rPr>
              <a:t>b-c+d</a:t>
            </a:r>
            <a:r>
              <a:rPr lang="en-US" altLang="zh-TW" dirty="0">
                <a:sym typeface="Wingdings" pitchFamily="2" charset="2"/>
              </a:rPr>
              <a:t>))*(e-a)*c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26B6-BF4D-49E4-816D-CC5E0EE58925}" type="slidenum">
              <a:rPr lang="zh-TW" altLang="en-US" smtClean="0"/>
              <a:t>32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6631354" y="2492896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*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6024189" y="3602497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-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7848205" y="3576956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4881572" y="4422840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cxnSp>
        <p:nvCxnSpPr>
          <p:cNvPr id="9" name="直線接點 8"/>
          <p:cNvCxnSpPr>
            <a:stCxn id="5" idx="3"/>
            <a:endCxn id="6" idx="7"/>
          </p:cNvCxnSpPr>
          <p:nvPr/>
        </p:nvCxnSpPr>
        <p:spPr>
          <a:xfrm flipH="1">
            <a:off x="6233178" y="2706428"/>
            <a:ext cx="434033" cy="93270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6" idx="3"/>
            <a:endCxn id="8" idx="7"/>
          </p:cNvCxnSpPr>
          <p:nvPr/>
        </p:nvCxnSpPr>
        <p:spPr>
          <a:xfrm flipH="1">
            <a:off x="5090561" y="3816029"/>
            <a:ext cx="969485" cy="64344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5" idx="5"/>
            <a:endCxn id="7" idx="1"/>
          </p:cNvCxnSpPr>
          <p:nvPr/>
        </p:nvCxnSpPr>
        <p:spPr>
          <a:xfrm>
            <a:off x="6840343" y="2706428"/>
            <a:ext cx="1043719" cy="90716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6" idx="5"/>
            <a:endCxn id="13" idx="0"/>
          </p:cNvCxnSpPr>
          <p:nvPr/>
        </p:nvCxnSpPr>
        <p:spPr>
          <a:xfrm flipH="1">
            <a:off x="6183130" y="3816029"/>
            <a:ext cx="50048" cy="57017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6060707" y="4386204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759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Level-order traversal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What if we use a queue to help with the traversal?</a:t>
            </a:r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add(</a:t>
            </a:r>
            <a:r>
              <a:rPr lang="en-US" altLang="zh-TW" dirty="0" err="1" smtClean="0"/>
              <a:t>ptr</a:t>
            </a:r>
            <a:r>
              <a:rPr lang="en-US" altLang="zh-TW" dirty="0" smtClean="0"/>
              <a:t>);</a:t>
            </a:r>
          </a:p>
          <a:p>
            <a:pPr marL="0" indent="0">
              <a:buNone/>
            </a:pPr>
            <a:r>
              <a:rPr lang="en-US" altLang="zh-TW" dirty="0" smtClean="0"/>
              <a:t>for</a:t>
            </a:r>
            <a:r>
              <a:rPr lang="en-US" altLang="zh-TW" dirty="0"/>
              <a:t>(;;) {</a:t>
            </a:r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en-US" altLang="zh-TW" dirty="0" err="1" smtClean="0"/>
              <a:t>ptr</a:t>
            </a:r>
            <a:r>
              <a:rPr lang="en-US" altLang="zh-TW" dirty="0" smtClean="0"/>
              <a:t>=delete();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if (</a:t>
            </a:r>
            <a:r>
              <a:rPr lang="en-US" altLang="zh-TW" dirty="0" err="1" smtClean="0"/>
              <a:t>ptr</a:t>
            </a:r>
            <a:r>
              <a:rPr lang="en-US" altLang="zh-TW" dirty="0" smtClean="0"/>
              <a:t>) {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(“%s”, </a:t>
            </a:r>
            <a:r>
              <a:rPr lang="en-US" altLang="zh-TW" dirty="0" err="1" smtClean="0"/>
              <a:t>ptr</a:t>
            </a:r>
            <a:r>
              <a:rPr lang="en-US" altLang="zh-TW" dirty="0" smtClean="0"/>
              <a:t>-&gt;data);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if (</a:t>
            </a:r>
            <a:r>
              <a:rPr lang="en-US" altLang="zh-TW" dirty="0" err="1" smtClean="0"/>
              <a:t>ptr</a:t>
            </a:r>
            <a:r>
              <a:rPr lang="en-US" altLang="zh-TW" dirty="0" smtClean="0"/>
              <a:t>-&gt;</a:t>
            </a:r>
            <a:r>
              <a:rPr lang="en-US" altLang="zh-TW" dirty="0" err="1" smtClean="0"/>
              <a:t>leftChild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	add(</a:t>
            </a:r>
            <a:r>
              <a:rPr lang="en-US" altLang="zh-TW" dirty="0" err="1" smtClean="0"/>
              <a:t>ptr</a:t>
            </a:r>
            <a:r>
              <a:rPr lang="en-US" altLang="zh-TW" dirty="0" smtClean="0"/>
              <a:t>-&gt;</a:t>
            </a:r>
            <a:r>
              <a:rPr lang="en-US" altLang="zh-TW" dirty="0" err="1" smtClean="0"/>
              <a:t>leftChild</a:t>
            </a:r>
            <a:r>
              <a:rPr lang="en-US" altLang="zh-TW" dirty="0" smtClean="0"/>
              <a:t>);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if (</a:t>
            </a:r>
            <a:r>
              <a:rPr lang="en-US" altLang="zh-TW" dirty="0" err="1" smtClean="0"/>
              <a:t>ptr</a:t>
            </a:r>
            <a:r>
              <a:rPr lang="en-US" altLang="zh-TW" dirty="0" smtClean="0"/>
              <a:t>-&gt;</a:t>
            </a:r>
            <a:r>
              <a:rPr lang="en-US" altLang="zh-TW" dirty="0" err="1" smtClean="0"/>
              <a:t>rightChild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	add(</a:t>
            </a:r>
            <a:r>
              <a:rPr lang="en-US" altLang="zh-TW" dirty="0" err="1" smtClean="0"/>
              <a:t>ptr</a:t>
            </a:r>
            <a:r>
              <a:rPr lang="en-US" altLang="zh-TW" dirty="0" smtClean="0"/>
              <a:t>-&gt;</a:t>
            </a:r>
            <a:r>
              <a:rPr lang="en-US" altLang="zh-TW" dirty="0" err="1" smtClean="0"/>
              <a:t>rightChild</a:t>
            </a:r>
            <a:r>
              <a:rPr lang="en-US" altLang="zh-TW" dirty="0" smtClean="0"/>
              <a:t>);</a:t>
            </a:r>
          </a:p>
          <a:p>
            <a:pPr marL="0" indent="0">
              <a:buNone/>
            </a:pPr>
            <a:r>
              <a:rPr lang="en-US" altLang="zh-TW" dirty="0" smtClean="0"/>
              <a:t>	} else break;</a:t>
            </a:r>
            <a:r>
              <a:rPr lang="en-US" altLang="zh-TW" dirty="0"/>
              <a:t>	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}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26B6-BF4D-49E4-816D-CC5E0EE58925}" type="slidenum">
              <a:rPr lang="zh-TW" altLang="en-US" smtClean="0"/>
              <a:t>33</a:t>
            </a:fld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7087230" y="1183140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橢圓 19"/>
          <p:cNvSpPr/>
          <p:nvPr/>
        </p:nvSpPr>
        <p:spPr>
          <a:xfrm>
            <a:off x="6480065" y="2292741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橢圓 20"/>
          <p:cNvSpPr/>
          <p:nvPr/>
        </p:nvSpPr>
        <p:spPr>
          <a:xfrm>
            <a:off x="8304081" y="2267200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橢圓 21"/>
          <p:cNvSpPr/>
          <p:nvPr/>
        </p:nvSpPr>
        <p:spPr>
          <a:xfrm>
            <a:off x="5337448" y="3113084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3" name="直線接點 22"/>
          <p:cNvCxnSpPr>
            <a:stCxn id="19" idx="3"/>
            <a:endCxn id="20" idx="7"/>
          </p:cNvCxnSpPr>
          <p:nvPr/>
        </p:nvCxnSpPr>
        <p:spPr>
          <a:xfrm flipH="1">
            <a:off x="6689054" y="1396672"/>
            <a:ext cx="434033" cy="93270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20" idx="3"/>
            <a:endCxn id="22" idx="7"/>
          </p:cNvCxnSpPr>
          <p:nvPr/>
        </p:nvCxnSpPr>
        <p:spPr>
          <a:xfrm flipH="1">
            <a:off x="5546437" y="2506273"/>
            <a:ext cx="969485" cy="64344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19" idx="5"/>
            <a:endCxn id="21" idx="1"/>
          </p:cNvCxnSpPr>
          <p:nvPr/>
        </p:nvCxnSpPr>
        <p:spPr>
          <a:xfrm>
            <a:off x="7296219" y="1396672"/>
            <a:ext cx="1043719" cy="90716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20" idx="5"/>
            <a:endCxn id="27" idx="0"/>
          </p:cNvCxnSpPr>
          <p:nvPr/>
        </p:nvCxnSpPr>
        <p:spPr>
          <a:xfrm flipH="1">
            <a:off x="6639006" y="2506273"/>
            <a:ext cx="50048" cy="57017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6516583" y="3076448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7340949" y="108228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8548927" y="220761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764064" y="226720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6883988" y="299761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G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622833" y="3113084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875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  <p:bldP spid="20" grpId="0" animBg="1"/>
      <p:bldP spid="21" grpId="0" animBg="1"/>
      <p:bldP spid="22" grpId="0" animBg="1"/>
      <p:bldP spid="27" grpId="0" animBg="1"/>
      <p:bldP spid="28" grpId="0"/>
      <p:bldP spid="29" grpId="0"/>
      <p:bldP spid="30" grpId="0"/>
      <p:bldP spid="31" grpId="0"/>
      <p:bldP spid="3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26B6-BF4D-49E4-816D-CC5E0EE58925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6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Binary search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Problem: looking for the grade of a particular student in the university database.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Assumptions:</a:t>
            </a:r>
          </a:p>
          <a:p>
            <a:r>
              <a:rPr lang="en-US" altLang="zh-TW" dirty="0" smtClean="0"/>
              <a:t>We know the student ID (key)</a:t>
            </a:r>
          </a:p>
          <a:p>
            <a:r>
              <a:rPr lang="en-US" altLang="zh-TW" dirty="0" smtClean="0"/>
              <a:t>Use the key to find the location where the data is stored</a:t>
            </a:r>
          </a:p>
          <a:p>
            <a:r>
              <a:rPr lang="en-US" altLang="zh-TW" dirty="0" smtClean="0"/>
              <a:t>Frequent addition of new students</a:t>
            </a:r>
          </a:p>
          <a:p>
            <a:r>
              <a:rPr lang="en-US" altLang="zh-TW" dirty="0" smtClean="0"/>
              <a:t>Frequent removal of students who dropped out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243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Binary search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120228"/>
          </a:xfrm>
        </p:spPr>
        <p:txBody>
          <a:bodyPr>
            <a:normAutofit fontScale="92500"/>
          </a:bodyPr>
          <a:lstStyle/>
          <a:p>
            <a:r>
              <a:rPr lang="en-US" altLang="zh-TW" dirty="0" smtClean="0"/>
              <a:t>Definition: A binary search tree </a:t>
            </a:r>
            <a:r>
              <a:rPr lang="en-US" altLang="zh-TW" u="sng" dirty="0" smtClean="0"/>
              <a:t>is a binary tree</a:t>
            </a:r>
            <a:r>
              <a:rPr lang="en-US" altLang="zh-TW" dirty="0" smtClean="0"/>
              <a:t>. It may be empty. If it is not empty then it satisfies the following properties:</a:t>
            </a:r>
          </a:p>
          <a:p>
            <a:r>
              <a:rPr lang="en-US" altLang="zh-TW" dirty="0" smtClean="0"/>
              <a:t>1. The root has a key.</a:t>
            </a:r>
          </a:p>
          <a:p>
            <a:r>
              <a:rPr lang="en-US" altLang="zh-TW" dirty="0" smtClean="0"/>
              <a:t>2. The keys (if any) in the </a:t>
            </a:r>
            <a:r>
              <a:rPr lang="en-US" altLang="zh-TW" b="1" u="sng" dirty="0" smtClean="0"/>
              <a:t>left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subtree</a:t>
            </a:r>
            <a:r>
              <a:rPr lang="en-US" altLang="zh-TW" dirty="0" smtClean="0"/>
              <a:t> are </a:t>
            </a:r>
            <a:r>
              <a:rPr lang="en-US" altLang="zh-TW" b="1" u="sng" dirty="0" smtClean="0"/>
              <a:t>smaller</a:t>
            </a:r>
            <a:r>
              <a:rPr lang="en-US" altLang="zh-TW" dirty="0" smtClean="0"/>
              <a:t> than the key in the root</a:t>
            </a:r>
          </a:p>
          <a:p>
            <a:r>
              <a:rPr lang="en-US" altLang="zh-TW" dirty="0" smtClean="0"/>
              <a:t>3. The keys (if any) in the </a:t>
            </a:r>
            <a:r>
              <a:rPr lang="en-US" altLang="zh-TW" b="1" u="sng" dirty="0" smtClean="0"/>
              <a:t>right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subtree</a:t>
            </a:r>
            <a:r>
              <a:rPr lang="en-US" altLang="zh-TW" dirty="0" smtClean="0"/>
              <a:t> are </a:t>
            </a:r>
            <a:r>
              <a:rPr lang="en-US" altLang="zh-TW" b="1" u="sng" dirty="0" smtClean="0"/>
              <a:t>larger</a:t>
            </a:r>
            <a:r>
              <a:rPr lang="en-US" altLang="zh-TW" dirty="0" smtClean="0"/>
              <a:t> than the key in the root</a:t>
            </a:r>
          </a:p>
          <a:p>
            <a:r>
              <a:rPr lang="en-US" altLang="zh-TW" dirty="0" smtClean="0"/>
              <a:t>4. The left and right </a:t>
            </a:r>
            <a:r>
              <a:rPr lang="en-US" altLang="zh-TW" dirty="0" err="1" smtClean="0"/>
              <a:t>subtrees</a:t>
            </a:r>
            <a:r>
              <a:rPr lang="en-US" altLang="zh-TW" dirty="0" smtClean="0"/>
              <a:t> are </a:t>
            </a:r>
            <a:r>
              <a:rPr lang="en-US" altLang="zh-TW" b="1" u="sng" dirty="0" smtClean="0"/>
              <a:t>also binary search trees</a:t>
            </a:r>
          </a:p>
          <a:p>
            <a:r>
              <a:rPr lang="en-US" altLang="zh-TW" dirty="0" smtClean="0"/>
              <a:t>(Hidden) All keys are distinct.</a:t>
            </a:r>
          </a:p>
          <a:p>
            <a:r>
              <a:rPr lang="en-US" altLang="zh-TW" dirty="0" smtClean="0"/>
              <a:t>Note that the definition is recursive.</a:t>
            </a:r>
          </a:p>
          <a:p>
            <a:endParaRPr lang="en-US" altLang="zh-TW" b="1" u="sng" dirty="0" smtClean="0"/>
          </a:p>
          <a:p>
            <a:pPr lvl="1"/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6300192" y="4869160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>
            <a:stCxn id="4" idx="3"/>
            <a:endCxn id="10" idx="0"/>
          </p:cNvCxnSpPr>
          <p:nvPr/>
        </p:nvCxnSpPr>
        <p:spPr>
          <a:xfrm flipH="1">
            <a:off x="5646264" y="5115011"/>
            <a:ext cx="696109" cy="71079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" name="直線接點 6"/>
          <p:cNvCxnSpPr>
            <a:stCxn id="4" idx="5"/>
            <a:endCxn id="11" idx="0"/>
          </p:cNvCxnSpPr>
          <p:nvPr/>
        </p:nvCxnSpPr>
        <p:spPr>
          <a:xfrm>
            <a:off x="6546043" y="5115011"/>
            <a:ext cx="747348" cy="67461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橢圓 9"/>
          <p:cNvSpPr/>
          <p:nvPr/>
        </p:nvSpPr>
        <p:spPr>
          <a:xfrm>
            <a:off x="5013105" y="5825805"/>
            <a:ext cx="1266317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6660232" y="5789629"/>
            <a:ext cx="1266317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6588224" y="4828510"/>
            <a:ext cx="98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root.key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149100" y="5891328"/>
            <a:ext cx="110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&lt;</a:t>
            </a:r>
            <a:r>
              <a:rPr lang="en-US" altLang="zh-TW" dirty="0" err="1" smtClean="0"/>
              <a:t>root.key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743015" y="5856991"/>
            <a:ext cx="110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&gt;</a:t>
            </a:r>
            <a:r>
              <a:rPr lang="en-US" altLang="zh-TW" dirty="0" err="1" smtClean="0"/>
              <a:t>root.key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211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Binary search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Are these binary search trees?</a:t>
            </a:r>
          </a:p>
          <a:p>
            <a:r>
              <a:rPr lang="en-US" altLang="zh-TW" dirty="0" smtClean="0"/>
              <a:t>What’s next when we find the node?</a:t>
            </a:r>
          </a:p>
        </p:txBody>
      </p:sp>
      <p:sp>
        <p:nvSpPr>
          <p:cNvPr id="4" name="橢圓 3"/>
          <p:cNvSpPr/>
          <p:nvPr/>
        </p:nvSpPr>
        <p:spPr>
          <a:xfrm>
            <a:off x="2236436" y="3720867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1629271" y="4830468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3453287" y="4804927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486654" y="5650811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8" name="直線接點 7"/>
          <p:cNvCxnSpPr>
            <a:stCxn id="4" idx="3"/>
            <a:endCxn id="5" idx="7"/>
          </p:cNvCxnSpPr>
          <p:nvPr/>
        </p:nvCxnSpPr>
        <p:spPr>
          <a:xfrm flipH="1">
            <a:off x="1838260" y="3934399"/>
            <a:ext cx="434033" cy="93270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5" idx="3"/>
            <a:endCxn id="7" idx="7"/>
          </p:cNvCxnSpPr>
          <p:nvPr/>
        </p:nvCxnSpPr>
        <p:spPr>
          <a:xfrm flipH="1">
            <a:off x="695643" y="5044000"/>
            <a:ext cx="969485" cy="64344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4" idx="5"/>
            <a:endCxn id="6" idx="1"/>
          </p:cNvCxnSpPr>
          <p:nvPr/>
        </p:nvCxnSpPr>
        <p:spPr>
          <a:xfrm>
            <a:off x="2445425" y="3934399"/>
            <a:ext cx="1043719" cy="90716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5" idx="5"/>
            <a:endCxn id="12" idx="0"/>
          </p:cNvCxnSpPr>
          <p:nvPr/>
        </p:nvCxnSpPr>
        <p:spPr>
          <a:xfrm flipH="1">
            <a:off x="1788212" y="5044000"/>
            <a:ext cx="50048" cy="57017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1665789" y="5614175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橢圓 14"/>
          <p:cNvSpPr/>
          <p:nvPr/>
        </p:nvSpPr>
        <p:spPr>
          <a:xfrm>
            <a:off x="3969324" y="5711122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6" name="直線接點 15"/>
          <p:cNvCxnSpPr>
            <a:stCxn id="6" idx="5"/>
            <a:endCxn id="15" idx="1"/>
          </p:cNvCxnSpPr>
          <p:nvPr/>
        </p:nvCxnSpPr>
        <p:spPr>
          <a:xfrm>
            <a:off x="3662276" y="5018459"/>
            <a:ext cx="342905" cy="72929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2445425" y="359349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20</a:t>
            </a:r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1927340" y="4770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15</a:t>
            </a:r>
            <a:endParaRPr lang="zh-TW" altLang="en-US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3716555" y="47453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25</a:t>
            </a:r>
            <a:endParaRPr lang="zh-TW" altLang="en-US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4214170" y="564695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22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706961" y="559195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12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1927340" y="553496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50" name="橢圓 49"/>
          <p:cNvSpPr/>
          <p:nvPr/>
        </p:nvSpPr>
        <p:spPr>
          <a:xfrm>
            <a:off x="6746798" y="756628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1" name="橢圓 50"/>
          <p:cNvSpPr/>
          <p:nvPr/>
        </p:nvSpPr>
        <p:spPr>
          <a:xfrm>
            <a:off x="6139633" y="1866229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2" name="橢圓 51"/>
          <p:cNvSpPr/>
          <p:nvPr/>
        </p:nvSpPr>
        <p:spPr>
          <a:xfrm>
            <a:off x="7963649" y="1840688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3" name="橢圓 52"/>
          <p:cNvSpPr/>
          <p:nvPr/>
        </p:nvSpPr>
        <p:spPr>
          <a:xfrm>
            <a:off x="4997016" y="2686572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54" name="直線接點 53"/>
          <p:cNvCxnSpPr>
            <a:stCxn id="50" idx="3"/>
            <a:endCxn id="51" idx="7"/>
          </p:cNvCxnSpPr>
          <p:nvPr/>
        </p:nvCxnSpPr>
        <p:spPr>
          <a:xfrm flipH="1">
            <a:off x="6348622" y="970160"/>
            <a:ext cx="434033" cy="93270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stCxn id="51" idx="3"/>
            <a:endCxn id="53" idx="7"/>
          </p:cNvCxnSpPr>
          <p:nvPr/>
        </p:nvCxnSpPr>
        <p:spPr>
          <a:xfrm flipH="1">
            <a:off x="5206005" y="2079761"/>
            <a:ext cx="969485" cy="64344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>
            <a:stCxn id="50" idx="5"/>
            <a:endCxn id="52" idx="1"/>
          </p:cNvCxnSpPr>
          <p:nvPr/>
        </p:nvCxnSpPr>
        <p:spPr>
          <a:xfrm>
            <a:off x="6955787" y="970160"/>
            <a:ext cx="1043719" cy="90716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6955787" y="6292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30</a:t>
            </a:r>
            <a:endParaRPr lang="zh-TW" altLang="en-US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6437702" y="18066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8226917" y="178110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40</a:t>
            </a:r>
            <a:endParaRPr lang="zh-TW" altLang="en-US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5217323" y="26277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67" name="橢圓 66"/>
          <p:cNvSpPr/>
          <p:nvPr/>
        </p:nvSpPr>
        <p:spPr>
          <a:xfrm>
            <a:off x="5089174" y="3709772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9" name="橢圓 68"/>
          <p:cNvSpPr/>
          <p:nvPr/>
        </p:nvSpPr>
        <p:spPr>
          <a:xfrm>
            <a:off x="6306025" y="4793832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73" name="直線接點 72"/>
          <p:cNvCxnSpPr>
            <a:stCxn id="67" idx="5"/>
            <a:endCxn id="69" idx="1"/>
          </p:cNvCxnSpPr>
          <p:nvPr/>
        </p:nvCxnSpPr>
        <p:spPr>
          <a:xfrm>
            <a:off x="5298163" y="3923304"/>
            <a:ext cx="1043719" cy="90716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>
            <a:stCxn id="69" idx="3"/>
            <a:endCxn id="75" idx="7"/>
          </p:cNvCxnSpPr>
          <p:nvPr/>
        </p:nvCxnSpPr>
        <p:spPr>
          <a:xfrm flipH="1">
            <a:off x="6070721" y="5007364"/>
            <a:ext cx="271161" cy="66812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橢圓 74"/>
          <p:cNvSpPr/>
          <p:nvPr/>
        </p:nvSpPr>
        <p:spPr>
          <a:xfrm>
            <a:off x="5861732" y="5638848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6" name="橢圓 75"/>
          <p:cNvSpPr/>
          <p:nvPr/>
        </p:nvSpPr>
        <p:spPr>
          <a:xfrm>
            <a:off x="6822062" y="5700027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77" name="直線接點 76"/>
          <p:cNvCxnSpPr>
            <a:stCxn id="69" idx="5"/>
            <a:endCxn id="76" idx="1"/>
          </p:cNvCxnSpPr>
          <p:nvPr/>
        </p:nvCxnSpPr>
        <p:spPr>
          <a:xfrm>
            <a:off x="6515014" y="5007364"/>
            <a:ext cx="342905" cy="72929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77"/>
          <p:cNvSpPr txBox="1"/>
          <p:nvPr/>
        </p:nvSpPr>
        <p:spPr>
          <a:xfrm>
            <a:off x="5298163" y="358239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60</a:t>
            </a:r>
            <a:endParaRPr lang="zh-TW" altLang="en-US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6569293" y="473425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70</a:t>
            </a:r>
            <a:endParaRPr lang="zh-TW" altLang="en-US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7066908" y="563585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80</a:t>
            </a:r>
            <a:endParaRPr lang="zh-TW" altLang="en-US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6109725" y="559174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65</a:t>
            </a:r>
            <a:endParaRPr lang="zh-TW" altLang="en-US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6892037" y="2258387"/>
            <a:ext cx="56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Yes</a:t>
            </a:r>
            <a:endParaRPr lang="zh-TW" altLang="en-US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2290042" y="610089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No</a:t>
            </a:r>
            <a:endParaRPr lang="zh-TW" altLang="en-US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5630107" y="6023144"/>
            <a:ext cx="56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Yes</a:t>
            </a:r>
            <a:endParaRPr lang="zh-TW" altLang="en-US" dirty="0"/>
          </a:p>
        </p:txBody>
      </p:sp>
      <p:sp>
        <p:nvSpPr>
          <p:cNvPr id="90" name="橢圓 89"/>
          <p:cNvSpPr/>
          <p:nvPr/>
        </p:nvSpPr>
        <p:spPr>
          <a:xfrm>
            <a:off x="3203848" y="4472587"/>
            <a:ext cx="1584176" cy="1908741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1" name="表格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391104"/>
              </p:ext>
            </p:extLst>
          </p:nvPr>
        </p:nvGraphicFramePr>
        <p:xfrm>
          <a:off x="6581026" y="2764047"/>
          <a:ext cx="250395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975"/>
                <a:gridCol w="1251975"/>
              </a:tblGrid>
              <a:tr h="363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No. 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6319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HW1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65</a:t>
                      </a:r>
                      <a:endParaRPr lang="zh-TW" altLang="en-US" dirty="0"/>
                    </a:p>
                  </a:txBody>
                  <a:tcPr/>
                </a:tc>
              </a:tr>
              <a:tr h="36319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HW2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65</a:t>
                      </a:r>
                      <a:endParaRPr lang="zh-TW" altLang="en-US" dirty="0"/>
                    </a:p>
                  </a:txBody>
                  <a:tcPr/>
                </a:tc>
              </a:tr>
              <a:tr h="36319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HW3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空</a:t>
                      </a:r>
                      <a:endParaRPr lang="zh-TW" altLang="en-US" dirty="0"/>
                    </a:p>
                  </a:txBody>
                  <a:tcPr/>
                </a:tc>
              </a:tr>
              <a:tr h="36319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Extra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-20000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3" name="直線單箭頭接點 92"/>
          <p:cNvCxnSpPr>
            <a:stCxn id="76" idx="7"/>
          </p:cNvCxnSpPr>
          <p:nvPr/>
        </p:nvCxnSpPr>
        <p:spPr>
          <a:xfrm flipV="1">
            <a:off x="7031051" y="4830468"/>
            <a:ext cx="932598" cy="906195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橢圓 56"/>
          <p:cNvSpPr/>
          <p:nvPr/>
        </p:nvSpPr>
        <p:spPr>
          <a:xfrm>
            <a:off x="1021148" y="4380882"/>
            <a:ext cx="1584176" cy="1908741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114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12" grpId="0" uiExpand="1" animBg="1"/>
      <p:bldP spid="15" grpId="0" uiExpand="1" animBg="1"/>
      <p:bldP spid="43" grpId="0" uiExpand="1"/>
      <p:bldP spid="44" grpId="0" uiExpand="1"/>
      <p:bldP spid="45" grpId="0" uiExpand="1"/>
      <p:bldP spid="46" grpId="0" uiExpand="1"/>
      <p:bldP spid="48" grpId="0" uiExpand="1"/>
      <p:bldP spid="49" grpId="0" uiExpand="1"/>
      <p:bldP spid="50" grpId="0" uiExpand="1" animBg="1"/>
      <p:bldP spid="51" grpId="0" uiExpand="1" animBg="1"/>
      <p:bldP spid="52" grpId="0" uiExpand="1" animBg="1"/>
      <p:bldP spid="53" grpId="0" uiExpand="1" animBg="1"/>
      <p:bldP spid="61" grpId="0" uiExpand="1"/>
      <p:bldP spid="62" grpId="0" uiExpand="1"/>
      <p:bldP spid="63" grpId="0" uiExpand="1"/>
      <p:bldP spid="65" grpId="0" uiExpand="1"/>
      <p:bldP spid="67" grpId="0" uiExpand="1" animBg="1"/>
      <p:bldP spid="69" grpId="0" uiExpand="1" animBg="1"/>
      <p:bldP spid="75" grpId="0" uiExpand="1" animBg="1"/>
      <p:bldP spid="76" grpId="0" uiExpand="1" animBg="1"/>
      <p:bldP spid="78" grpId="0" uiExpand="1"/>
      <p:bldP spid="80" grpId="0" uiExpand="1"/>
      <p:bldP spid="81" grpId="0" uiExpand="1"/>
      <p:bldP spid="83" grpId="0" uiExpand="1"/>
      <p:bldP spid="87" grpId="0" uiExpand="1"/>
      <p:bldP spid="88" grpId="0" uiExpand="1"/>
      <p:bldP spid="89" grpId="0" uiExpand="1"/>
      <p:bldP spid="90" grpId="0" uiExpand="1" animBg="1"/>
      <p:bldP spid="57" grpId="0" uiExpan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 </a:t>
            </a:r>
            <a:r>
              <a:rPr lang="en-US" dirty="0" err="1" smtClean="0"/>
              <a:t>struct</a:t>
            </a:r>
            <a:r>
              <a:rPr lang="en-US" dirty="0" smtClean="0"/>
              <a:t> definition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230425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BinarySearchTreeNode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data;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BinarySearchTreeNode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*left;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BinarySearchTreeNode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*right;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26B6-BF4D-49E4-816D-CC5E0EE58925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148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Search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04098" y="1590779"/>
                <a:ext cx="8229600" cy="48768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endParaRPr lang="en-US" altLang="zh-TW" sz="2000" dirty="0" smtClean="0"/>
              </a:p>
              <a:p>
                <a:pPr marL="0" indent="0">
                  <a:buNone/>
                </a:pPr>
                <a:endParaRPr lang="en-US" altLang="zh-TW" sz="2000" dirty="0"/>
              </a:p>
              <a:p>
                <a:pPr marL="0" indent="0">
                  <a:buNone/>
                </a:pPr>
                <a:endParaRPr lang="en-US" altLang="zh-TW" sz="2000" dirty="0" smtClean="0"/>
              </a:p>
              <a:p>
                <a:pPr marL="0" indent="0">
                  <a:buNone/>
                </a:pPr>
                <a:endParaRPr lang="en-US" altLang="zh-TW" sz="2000" dirty="0"/>
              </a:p>
              <a:p>
                <a:pPr marL="0" indent="0">
                  <a:buNone/>
                </a:pPr>
                <a:endParaRPr lang="en-US" altLang="zh-TW" sz="2000" dirty="0" smtClean="0"/>
              </a:p>
              <a:p>
                <a:pPr marL="0" indent="0">
                  <a:buNone/>
                </a:pPr>
                <a:r>
                  <a:rPr lang="en-US" altLang="zh-TW" sz="2000" dirty="0" err="1" smtClean="0">
                    <a:latin typeface="Courier New" pitchFamily="49" charset="0"/>
                    <a:cs typeface="Courier New" pitchFamily="49" charset="0"/>
                  </a:rPr>
                  <a:t>struct</a:t>
                </a:r>
                <a:r>
                  <a:rPr lang="en-US" altLang="zh-TW" sz="20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altLang="zh-TW" sz="2000" dirty="0" err="1" smtClean="0">
                    <a:latin typeface="Courier New" pitchFamily="49" charset="0"/>
                    <a:cs typeface="Courier New" pitchFamily="49" charset="0"/>
                  </a:rPr>
                  <a:t>TreeNode</a:t>
                </a:r>
                <a:r>
                  <a:rPr lang="en-US" altLang="zh-TW" sz="2000" dirty="0" smtClean="0">
                    <a:latin typeface="Courier New" pitchFamily="49" charset="0"/>
                    <a:cs typeface="Courier New" pitchFamily="49" charset="0"/>
                  </a:rPr>
                  <a:t>* find(</a:t>
                </a:r>
                <a:r>
                  <a:rPr lang="en-US" altLang="zh-TW" sz="2000" dirty="0" err="1" smtClean="0">
                    <a:latin typeface="Courier New" pitchFamily="49" charset="0"/>
                    <a:cs typeface="Courier New" pitchFamily="49" charset="0"/>
                  </a:rPr>
                  <a:t>struct</a:t>
                </a:r>
                <a:r>
                  <a:rPr lang="en-US" altLang="zh-TW" sz="20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altLang="zh-TW" sz="2000" dirty="0" err="1" smtClean="0">
                    <a:latin typeface="Courier New" pitchFamily="49" charset="0"/>
                    <a:cs typeface="Courier New" pitchFamily="49" charset="0"/>
                  </a:rPr>
                  <a:t>TreeNode</a:t>
                </a:r>
                <a:r>
                  <a:rPr lang="en-US" altLang="zh-TW" sz="2000" dirty="0" smtClean="0">
                    <a:latin typeface="Courier New" pitchFamily="49" charset="0"/>
                    <a:cs typeface="Courier New" pitchFamily="49" charset="0"/>
                  </a:rPr>
                  <a:t>* root, </a:t>
                </a:r>
                <a:r>
                  <a:rPr lang="en-US" altLang="zh-TW" sz="2000" dirty="0" err="1" smtClean="0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altLang="zh-TW" sz="2000" dirty="0" smtClean="0">
                    <a:latin typeface="Courier New" pitchFamily="49" charset="0"/>
                    <a:cs typeface="Courier New" pitchFamily="49" charset="0"/>
                  </a:rPr>
                  <a:t> data)</a:t>
                </a:r>
                <a:r>
                  <a:rPr lang="zh-TW" altLang="en-US" sz="20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altLang="zh-TW" sz="2000" dirty="0" smtClean="0">
                    <a:latin typeface="Courier New" pitchFamily="49" charset="0"/>
                    <a:cs typeface="Courier New" pitchFamily="49" charset="0"/>
                  </a:rPr>
                  <a:t>{</a:t>
                </a:r>
              </a:p>
              <a:p>
                <a:pPr marL="274320" lvl="1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if (root==NULL) return NULL;</a:t>
                </a:r>
              </a:p>
              <a:p>
                <a:pPr marL="274320" lvl="1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if (data==root-&gt;data) return root;</a:t>
                </a:r>
              </a:p>
              <a:p>
                <a:pPr marL="274320" lvl="1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if (data&lt;root-&gt;data) return find(root-&gt;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left,data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);</a:t>
                </a:r>
              </a:p>
              <a:p>
                <a:pPr marL="274320" lvl="1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return find(root-&gt;right, data);</a:t>
                </a:r>
              </a:p>
              <a:p>
                <a:pPr marL="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}</a:t>
                </a:r>
              </a:p>
              <a:p>
                <a:pPr marL="0" indent="0">
                  <a:buNone/>
                </a:pPr>
                <a:endParaRPr lang="en-US" altLang="zh-TW" dirty="0"/>
              </a:p>
              <a:p>
                <a:r>
                  <a:rPr lang="en-US" altLang="zh-TW" dirty="0" smtClean="0"/>
                  <a:t>Time complexity = O(??)</a:t>
                </a:r>
              </a:p>
              <a:p>
                <a:r>
                  <a:rPr lang="en-US" altLang="zh-TW" dirty="0" smtClean="0"/>
                  <a:t>A: O(h), h: height of the tree.</a:t>
                </a:r>
              </a:p>
              <a:p>
                <a:r>
                  <a:rPr lang="en-US" altLang="zh-TW" dirty="0" smtClean="0"/>
                  <a:t>Worst case: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𝑂</m:t>
                    </m:r>
                    <m:r>
                      <a:rPr lang="en-US" altLang="zh-TW" i="1" dirty="0" smtClean="0">
                        <a:latin typeface="Cambria Math"/>
                      </a:rPr>
                      <m:t>(</m:t>
                    </m:r>
                    <m:r>
                      <a:rPr lang="en-US" altLang="zh-TW" i="1" dirty="0" smtClean="0">
                        <a:latin typeface="Cambria Math"/>
                      </a:rPr>
                      <m:t>𝑛</m:t>
                    </m:r>
                    <m:r>
                      <a:rPr lang="en-US" altLang="zh-TW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 smtClean="0"/>
                  <a:t>   Average case: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𝑂</m:t>
                    </m:r>
                    <m:r>
                      <a:rPr lang="en-US" altLang="zh-TW" i="1" dirty="0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altLang="zh-TW" i="1" dirty="0" smtClean="0">
                            <a:latin typeface="Cambria Math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TW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0" dirty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TW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altLang="zh-TW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4098" y="1590779"/>
                <a:ext cx="8229600" cy="4876800"/>
              </a:xfrm>
              <a:blipFill rotWithShape="0">
                <a:blip r:embed="rId3"/>
                <a:stretch>
                  <a:fillRect l="-963" b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橢圓 3"/>
          <p:cNvSpPr/>
          <p:nvPr/>
        </p:nvSpPr>
        <p:spPr>
          <a:xfrm>
            <a:off x="6403934" y="676056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5796769" y="1785657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7620785" y="1760116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4654152" y="2606000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8" name="直線接點 7"/>
          <p:cNvCxnSpPr>
            <a:stCxn id="4" idx="3"/>
            <a:endCxn id="5" idx="7"/>
          </p:cNvCxnSpPr>
          <p:nvPr/>
        </p:nvCxnSpPr>
        <p:spPr>
          <a:xfrm flipH="1">
            <a:off x="6005758" y="889588"/>
            <a:ext cx="434033" cy="93270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5" idx="3"/>
            <a:endCxn id="7" idx="7"/>
          </p:cNvCxnSpPr>
          <p:nvPr/>
        </p:nvCxnSpPr>
        <p:spPr>
          <a:xfrm flipH="1">
            <a:off x="4863141" y="1999189"/>
            <a:ext cx="969485" cy="64344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4" idx="5"/>
            <a:endCxn id="6" idx="1"/>
          </p:cNvCxnSpPr>
          <p:nvPr/>
        </p:nvCxnSpPr>
        <p:spPr>
          <a:xfrm>
            <a:off x="6612923" y="889588"/>
            <a:ext cx="1043719" cy="90716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5" idx="5"/>
            <a:endCxn id="12" idx="0"/>
          </p:cNvCxnSpPr>
          <p:nvPr/>
        </p:nvCxnSpPr>
        <p:spPr>
          <a:xfrm flipH="1">
            <a:off x="5955710" y="1999189"/>
            <a:ext cx="50048" cy="57017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5833287" y="2569364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橢圓 12"/>
          <p:cNvSpPr/>
          <p:nvPr/>
        </p:nvSpPr>
        <p:spPr>
          <a:xfrm>
            <a:off x="8136822" y="2666311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4" name="直線接點 13"/>
          <p:cNvCxnSpPr>
            <a:stCxn id="6" idx="5"/>
            <a:endCxn id="13" idx="1"/>
          </p:cNvCxnSpPr>
          <p:nvPr/>
        </p:nvCxnSpPr>
        <p:spPr>
          <a:xfrm>
            <a:off x="7829774" y="1973648"/>
            <a:ext cx="342905" cy="72929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6612923" y="54868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20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094838" y="172607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12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884053" y="170053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22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381668" y="260214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25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874459" y="25471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6094838" y="249014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15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5652120" y="4553997"/>
            <a:ext cx="331236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Binary Search Tree</a:t>
            </a:r>
            <a:r>
              <a:rPr lang="en-US" altLang="zh-TW" dirty="0"/>
              <a:t> </a:t>
            </a:r>
            <a:r>
              <a:rPr lang="en-US" altLang="zh-TW" dirty="0" smtClean="0"/>
              <a:t>Algorithm usually is like:</a:t>
            </a:r>
          </a:p>
          <a:p>
            <a:r>
              <a:rPr lang="en-US" altLang="zh-TW" dirty="0" smtClean="0"/>
              <a:t>(1) If the key matches the key of this node, then we process and return.</a:t>
            </a:r>
          </a:p>
          <a:p>
            <a:r>
              <a:rPr lang="en-US" altLang="zh-TW" dirty="0" smtClean="0"/>
              <a:t>(2) If key is larger or smaller, then use a recursive call to process left or right branch.</a:t>
            </a:r>
          </a:p>
        </p:txBody>
      </p:sp>
    </p:spTree>
    <p:extLst>
      <p:ext uri="{BB962C8B-B14F-4D97-AF65-F5344CB8AC3E}">
        <p14:creationId xmlns:p14="http://schemas.microsoft.com/office/powerpoint/2010/main" val="145072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12" grpId="0" animBg="1"/>
      <p:bldP spid="13" grpId="0" animBg="1"/>
      <p:bldP spid="15" grpId="0"/>
      <p:bldP spid="16" grpId="0"/>
      <p:bldP spid="17" grpId="0"/>
      <p:bldP spid="18" grpId="0"/>
      <p:bldP spid="19" grpId="0"/>
      <p:bldP spid="20" grpId="0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26B6-BF4D-49E4-816D-CC5E0EE5892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468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Other operations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3789040"/>
            <a:ext cx="8229600" cy="268796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Q: How to find the largest or smallest key in the BST?</a:t>
            </a:r>
          </a:p>
          <a:p>
            <a:r>
              <a:rPr lang="en-US" altLang="zh-TW" dirty="0" smtClean="0"/>
              <a:t>A:  Keep going </a:t>
            </a:r>
            <a:r>
              <a:rPr lang="en-US" altLang="zh-TW" dirty="0" smtClean="0"/>
              <a:t>right (left), </a:t>
            </a:r>
            <a:r>
              <a:rPr lang="en-US" altLang="zh-TW" dirty="0" smtClean="0"/>
              <a:t>until reaching NULL (a leaf). </a:t>
            </a:r>
          </a:p>
          <a:p>
            <a:endParaRPr lang="en-US" altLang="zh-TW" dirty="0"/>
          </a:p>
          <a:p>
            <a:r>
              <a:rPr lang="en-US" altLang="zh-TW" dirty="0" smtClean="0"/>
              <a:t>Q: How to list all keys in a binary search tree in ascending order?</a:t>
            </a:r>
          </a:p>
          <a:p>
            <a:r>
              <a:rPr lang="en-US" altLang="zh-TW" dirty="0" smtClean="0"/>
              <a:t>A: Perform </a:t>
            </a:r>
            <a:r>
              <a:rPr lang="en-US" altLang="zh-TW" dirty="0" err="1" smtClean="0"/>
              <a:t>inorder</a:t>
            </a:r>
            <a:r>
              <a:rPr lang="en-US" altLang="zh-TW" dirty="0" smtClean="0"/>
              <a:t> traversal of the BST.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26B6-BF4D-49E4-816D-CC5E0EE58925}" type="slidenum">
              <a:rPr lang="zh-TW" altLang="en-US" smtClean="0"/>
              <a:t>40</a:t>
            </a:fld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5914242" y="868648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5307077" y="1978249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7131093" y="1952708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4164460" y="2798592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0" name="直線接點 9"/>
          <p:cNvCxnSpPr>
            <a:stCxn id="6" idx="3"/>
            <a:endCxn id="7" idx="7"/>
          </p:cNvCxnSpPr>
          <p:nvPr/>
        </p:nvCxnSpPr>
        <p:spPr>
          <a:xfrm flipH="1">
            <a:off x="5516066" y="1082180"/>
            <a:ext cx="434033" cy="93270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7" idx="3"/>
            <a:endCxn id="9" idx="7"/>
          </p:cNvCxnSpPr>
          <p:nvPr/>
        </p:nvCxnSpPr>
        <p:spPr>
          <a:xfrm flipH="1">
            <a:off x="4373449" y="2191781"/>
            <a:ext cx="969485" cy="64344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6" idx="5"/>
            <a:endCxn id="8" idx="1"/>
          </p:cNvCxnSpPr>
          <p:nvPr/>
        </p:nvCxnSpPr>
        <p:spPr>
          <a:xfrm>
            <a:off x="6123231" y="1082180"/>
            <a:ext cx="1043719" cy="90716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7" idx="5"/>
            <a:endCxn id="14" idx="0"/>
          </p:cNvCxnSpPr>
          <p:nvPr/>
        </p:nvCxnSpPr>
        <p:spPr>
          <a:xfrm flipH="1">
            <a:off x="5466018" y="2191781"/>
            <a:ext cx="50048" cy="57017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5343595" y="2761956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橢圓 14"/>
          <p:cNvSpPr/>
          <p:nvPr/>
        </p:nvSpPr>
        <p:spPr>
          <a:xfrm>
            <a:off x="7647130" y="2858903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6" name="直線接點 15"/>
          <p:cNvCxnSpPr>
            <a:stCxn id="8" idx="5"/>
            <a:endCxn id="15" idx="1"/>
          </p:cNvCxnSpPr>
          <p:nvPr/>
        </p:nvCxnSpPr>
        <p:spPr>
          <a:xfrm>
            <a:off x="7340082" y="2166240"/>
            <a:ext cx="342905" cy="72929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6123231" y="7412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20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605146" y="191866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12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7394361" y="189312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22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891976" y="279473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25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384767" y="273973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605146" y="268274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529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  <p:bldP spid="9" grpId="0" animBg="1"/>
      <p:bldP spid="14" grpId="0" animBg="1"/>
      <p:bldP spid="15" grpId="0" animBg="1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insert a new node?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Search if there exists the same key in the BST</a:t>
            </a:r>
            <a:r>
              <a:rPr lang="zh-TW" altLang="en-US" dirty="0" smtClean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(Recall the rule: each key in the BST is unique)</a:t>
            </a:r>
          </a:p>
          <a:p>
            <a:r>
              <a:rPr lang="en-US" altLang="zh-TW" dirty="0" smtClean="0"/>
              <a:t>If not found, insert at the last location (where we cannot find the key)</a:t>
            </a:r>
          </a:p>
          <a:p>
            <a:r>
              <a:rPr lang="en-US" altLang="zh-TW" dirty="0" smtClean="0"/>
              <a:t>Insert: 11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4223682" y="3645024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3616517" y="4754625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5440533" y="4729084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2473900" y="5574968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8" name="直線接點 7"/>
          <p:cNvCxnSpPr>
            <a:stCxn id="4" idx="3"/>
            <a:endCxn id="5" idx="7"/>
          </p:cNvCxnSpPr>
          <p:nvPr/>
        </p:nvCxnSpPr>
        <p:spPr>
          <a:xfrm flipH="1">
            <a:off x="3825506" y="3858556"/>
            <a:ext cx="434033" cy="93270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5" idx="3"/>
            <a:endCxn id="7" idx="7"/>
          </p:cNvCxnSpPr>
          <p:nvPr/>
        </p:nvCxnSpPr>
        <p:spPr>
          <a:xfrm flipH="1">
            <a:off x="2682889" y="4968157"/>
            <a:ext cx="969485" cy="64344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4" idx="5"/>
            <a:endCxn id="6" idx="1"/>
          </p:cNvCxnSpPr>
          <p:nvPr/>
        </p:nvCxnSpPr>
        <p:spPr>
          <a:xfrm>
            <a:off x="4432671" y="3858556"/>
            <a:ext cx="1043719" cy="90716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5" idx="5"/>
            <a:endCxn id="12" idx="0"/>
          </p:cNvCxnSpPr>
          <p:nvPr/>
        </p:nvCxnSpPr>
        <p:spPr>
          <a:xfrm>
            <a:off x="3825506" y="4968157"/>
            <a:ext cx="286660" cy="57867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3989743" y="5546831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橢圓 12"/>
          <p:cNvSpPr/>
          <p:nvPr/>
        </p:nvSpPr>
        <p:spPr>
          <a:xfrm>
            <a:off x="5956570" y="5635279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4" name="直線接點 13"/>
          <p:cNvCxnSpPr>
            <a:stCxn id="6" idx="5"/>
            <a:endCxn id="13" idx="1"/>
          </p:cNvCxnSpPr>
          <p:nvPr/>
        </p:nvCxnSpPr>
        <p:spPr>
          <a:xfrm>
            <a:off x="5649522" y="4942616"/>
            <a:ext cx="342905" cy="72929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4432671" y="351764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20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914586" y="469504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12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703801" y="4669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22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201416" y="55711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25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2694207" y="551611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355732" y="545061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15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522916" y="35258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11</a:t>
            </a:r>
            <a:endParaRPr lang="zh-TW" altLang="en-US" dirty="0"/>
          </a:p>
        </p:txBody>
      </p:sp>
      <p:cxnSp>
        <p:nvCxnSpPr>
          <p:cNvPr id="22" name="直線接點 21"/>
          <p:cNvCxnSpPr>
            <a:endCxn id="23" idx="1"/>
          </p:cNvCxnSpPr>
          <p:nvPr/>
        </p:nvCxnSpPr>
        <p:spPr>
          <a:xfrm>
            <a:off x="2668851" y="5787266"/>
            <a:ext cx="534637" cy="64623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/>
          <p:cNvSpPr/>
          <p:nvPr/>
        </p:nvSpPr>
        <p:spPr>
          <a:xfrm>
            <a:off x="3167631" y="6396868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952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19223E-6 L -0.0427 0.16886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84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27 0.16886 L -0.18454 0.29493 " pathEditMode="relative" rAng="0" ptsTypes="AA">
                                      <p:cBhvr>
                                        <p:cTn id="8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1" y="6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454 0.29493 L -0.01909 0.41013 " pathEditMode="relative" rAng="0" ptsTypes="AA">
                                      <p:cBhvr>
                                        <p:cTn id="8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4" y="5760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12" grpId="0" animBg="1"/>
      <p:bldP spid="13" grpId="0" animBg="1"/>
      <p:bldP spid="15" grpId="0"/>
      <p:bldP spid="16" grpId="0"/>
      <p:bldP spid="17" grpId="0"/>
      <p:bldP spid="18" grpId="0"/>
      <p:bldP spid="19" grpId="0"/>
      <p:bldP spid="20" grpId="0"/>
      <p:bldP spid="21" grpId="0"/>
      <p:bldP spid="21" grpId="1"/>
      <p:bldP spid="21" grpId="2"/>
      <p:bldP spid="21" grpId="3"/>
      <p:bldP spid="2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768" y="332656"/>
            <a:ext cx="9127232" cy="65253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BinarySearchTreeNode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*Insert(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BinarySearchTreeNode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*root,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data) {</a:t>
            </a:r>
          </a:p>
          <a:p>
            <a:pPr marL="0" indent="0">
              <a:buNone/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	if (root==NULL) {</a:t>
            </a:r>
          </a:p>
          <a:p>
            <a:pPr marL="0" indent="0">
              <a:buNone/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		root=(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BinarySearchTreeNode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*)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BinarySearchTreeNode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0" indent="0">
              <a:buNone/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		if (root==NULL) {</a:t>
            </a:r>
          </a:p>
          <a:p>
            <a:pPr marL="0" indent="0">
              <a:buNone/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("Error\n");</a:t>
            </a:r>
          </a:p>
          <a:p>
            <a:pPr marL="0" indent="0">
              <a:buNone/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			exit(-1);</a:t>
            </a:r>
          </a:p>
          <a:p>
            <a:pPr marL="0" indent="0">
              <a:buNone/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altLang="zh-TW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root-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&gt;data=data;</a:t>
            </a:r>
          </a:p>
          <a:p>
            <a:pPr marL="0" indent="0">
              <a:buNone/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root-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&gt;left=NULL;</a:t>
            </a:r>
          </a:p>
          <a:p>
            <a:pPr marL="0" indent="0">
              <a:buNone/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root-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&gt;right=NULL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altLang="zh-TW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	}else{</a:t>
            </a:r>
          </a:p>
          <a:p>
            <a:pPr marL="0" indent="0">
              <a:buNone/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		if (data&lt;root-&gt;data)</a:t>
            </a:r>
          </a:p>
          <a:p>
            <a:pPr marL="0" indent="0">
              <a:buNone/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			root-&gt;left=Insert(root-&gt;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left,data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		else if (data&gt;root-&gt;data)</a:t>
            </a:r>
          </a:p>
          <a:p>
            <a:pPr marL="0" indent="0">
              <a:buNone/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			root-&gt;right=Insert(root-&gt;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right,data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buNone/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	return root;</a:t>
            </a:r>
          </a:p>
          <a:p>
            <a:pPr marL="0" indent="0">
              <a:buNone/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}</a:t>
            </a:r>
            <a:endParaRPr lang="zh-TW" alt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26B6-BF4D-49E4-816D-CC5E0EE58925}" type="slidenum">
              <a:rPr lang="zh-TW" altLang="en-US" smtClean="0"/>
              <a:t>42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907704" y="4293096"/>
            <a:ext cx="5760640" cy="129614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332532" y="3861048"/>
            <a:ext cx="1656184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If larger or smaller, use a recursive call to process.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2897" y="4543172"/>
            <a:ext cx="1740175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Return to prev. level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stCxn id="7" idx="2"/>
          </p:cNvCxnSpPr>
          <p:nvPr/>
        </p:nvCxnSpPr>
        <p:spPr>
          <a:xfrm>
            <a:off x="922985" y="5189503"/>
            <a:ext cx="984719" cy="1837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stCxn id="7" idx="2"/>
          </p:cNvCxnSpPr>
          <p:nvPr/>
        </p:nvCxnSpPr>
        <p:spPr>
          <a:xfrm>
            <a:off x="922985" y="5189503"/>
            <a:ext cx="330674" cy="61576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7" idx="2"/>
          </p:cNvCxnSpPr>
          <p:nvPr/>
        </p:nvCxnSpPr>
        <p:spPr>
          <a:xfrm flipV="1">
            <a:off x="922985" y="4727838"/>
            <a:ext cx="1560783" cy="4616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7" idx="2"/>
          </p:cNvCxnSpPr>
          <p:nvPr/>
        </p:nvCxnSpPr>
        <p:spPr>
          <a:xfrm flipV="1">
            <a:off x="922985" y="1988840"/>
            <a:ext cx="1128735" cy="32006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2896" y="1196751"/>
            <a:ext cx="8695567" cy="259228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7332532" y="1854297"/>
            <a:ext cx="1656184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Finding NULL means we have reached a leaf and the key is not found. </a:t>
            </a:r>
            <a:r>
              <a:rPr lang="en-US" altLang="zh-TW" dirty="0" smtClean="0">
                <a:sym typeface="Wingdings"/>
              </a:rPr>
              <a:t> insert at this location.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6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9" grpId="0" animBg="1"/>
      <p:bldP spid="3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delete a node?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First find the location of the node</a:t>
            </a:r>
            <a:endParaRPr lang="zh-TW" altLang="en-US" dirty="0" smtClean="0"/>
          </a:p>
          <a:p>
            <a:r>
              <a:rPr lang="en-US" altLang="zh-TW" dirty="0" smtClean="0"/>
              <a:t>Then, according to the conditions:</a:t>
            </a:r>
          </a:p>
          <a:p>
            <a:endParaRPr lang="en-US" altLang="zh-TW" dirty="0"/>
          </a:p>
          <a:p>
            <a:r>
              <a:rPr lang="en-US" altLang="zh-TW" dirty="0" smtClean="0"/>
              <a:t>The node with the key</a:t>
            </a:r>
            <a:br>
              <a:rPr lang="en-US" altLang="zh-TW" dirty="0" smtClean="0"/>
            </a:br>
            <a:r>
              <a:rPr lang="en-US" altLang="zh-TW" dirty="0" smtClean="0"/>
              <a:t>has no branch (degree=0)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Remove the node and then</a:t>
            </a:r>
            <a:br>
              <a:rPr lang="en-US" altLang="zh-TW" dirty="0" smtClean="0"/>
            </a:br>
            <a:r>
              <a:rPr lang="en-US" altLang="zh-TW" dirty="0" smtClean="0"/>
              <a:t>done!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6827278" y="1878298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5912974" y="2996111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7736990" y="2970570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4770357" y="3816454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8" name="直線接點 7"/>
          <p:cNvCxnSpPr>
            <a:stCxn id="4" idx="3"/>
            <a:endCxn id="5" idx="7"/>
          </p:cNvCxnSpPr>
          <p:nvPr/>
        </p:nvCxnSpPr>
        <p:spPr>
          <a:xfrm flipH="1">
            <a:off x="6121963" y="2091830"/>
            <a:ext cx="741172" cy="94091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5" idx="3"/>
            <a:endCxn id="7" idx="7"/>
          </p:cNvCxnSpPr>
          <p:nvPr/>
        </p:nvCxnSpPr>
        <p:spPr>
          <a:xfrm flipH="1">
            <a:off x="4979346" y="3209643"/>
            <a:ext cx="969485" cy="64344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4" idx="5"/>
            <a:endCxn id="6" idx="1"/>
          </p:cNvCxnSpPr>
          <p:nvPr/>
        </p:nvCxnSpPr>
        <p:spPr>
          <a:xfrm>
            <a:off x="7036267" y="2091830"/>
            <a:ext cx="736580" cy="91537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5" idx="5"/>
            <a:endCxn id="12" idx="0"/>
          </p:cNvCxnSpPr>
          <p:nvPr/>
        </p:nvCxnSpPr>
        <p:spPr>
          <a:xfrm>
            <a:off x="6121963" y="3209643"/>
            <a:ext cx="286660" cy="57867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6286200" y="3788317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橢圓 12"/>
          <p:cNvSpPr/>
          <p:nvPr/>
        </p:nvSpPr>
        <p:spPr>
          <a:xfrm>
            <a:off x="8253027" y="3876765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4" name="直線接點 13"/>
          <p:cNvCxnSpPr>
            <a:stCxn id="6" idx="5"/>
            <a:endCxn id="13" idx="1"/>
          </p:cNvCxnSpPr>
          <p:nvPr/>
        </p:nvCxnSpPr>
        <p:spPr>
          <a:xfrm>
            <a:off x="7945979" y="3184102"/>
            <a:ext cx="342905" cy="72929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7093335" y="175913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20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211043" y="29365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12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000258" y="29109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22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497873" y="381259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25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990664" y="3757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6652189" y="369209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15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5778995" y="457877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11</a:t>
            </a:r>
            <a:endParaRPr lang="zh-TW" altLang="en-US" dirty="0"/>
          </a:p>
        </p:txBody>
      </p:sp>
      <p:cxnSp>
        <p:nvCxnSpPr>
          <p:cNvPr id="22" name="直線接點 21"/>
          <p:cNvCxnSpPr>
            <a:stCxn id="7" idx="5"/>
            <a:endCxn id="23" idx="1"/>
          </p:cNvCxnSpPr>
          <p:nvPr/>
        </p:nvCxnSpPr>
        <p:spPr>
          <a:xfrm>
            <a:off x="4979346" y="4029986"/>
            <a:ext cx="520599" cy="64500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/>
          <p:cNvSpPr/>
          <p:nvPr/>
        </p:nvSpPr>
        <p:spPr>
          <a:xfrm>
            <a:off x="5464088" y="4638354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筆跡 23"/>
              <p14:cNvContentPartPr/>
              <p14:nvPr/>
            </p14:nvContentPartPr>
            <p14:xfrm>
              <a:off x="7351920" y="5870160"/>
              <a:ext cx="360" cy="360"/>
            </p14:xfrm>
          </p:contentPart>
        </mc:Choice>
        <mc:Fallback xmlns="">
          <p:pic>
            <p:nvPicPr>
              <p:cNvPr id="24" name="筆跡 2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49400" y="5867640"/>
                <a:ext cx="5400" cy="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101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delete a node?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If the node with the key has one branch</a:t>
            </a:r>
            <a:br>
              <a:rPr lang="en-US" altLang="zh-TW" dirty="0" smtClean="0"/>
            </a:br>
            <a:r>
              <a:rPr lang="en-US" altLang="zh-TW" dirty="0" smtClean="0"/>
              <a:t> (degree=1)</a:t>
            </a:r>
          </a:p>
          <a:p>
            <a:r>
              <a:rPr lang="en-US" altLang="zh-TW" dirty="0" smtClean="0"/>
              <a:t>Then get its only child and attach to </a:t>
            </a:r>
            <a:br>
              <a:rPr lang="en-US" altLang="zh-TW" dirty="0" smtClean="0"/>
            </a:br>
            <a:r>
              <a:rPr lang="en-US" altLang="zh-TW" dirty="0" smtClean="0"/>
              <a:t>the parent</a:t>
            </a:r>
          </a:p>
          <a:p>
            <a:endParaRPr lang="en-US" altLang="zh-TW" dirty="0"/>
          </a:p>
          <a:p>
            <a:r>
              <a:rPr lang="en-US" altLang="zh-TW" dirty="0" smtClean="0"/>
              <a:t>Example: remove 22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Q: How to remember the pointer?</a:t>
            </a:r>
          </a:p>
          <a:p>
            <a:r>
              <a:rPr lang="en-US" altLang="zh-TW" dirty="0" smtClean="0"/>
              <a:t>(return to the previous level to process, similar to slide #37)</a:t>
            </a:r>
          </a:p>
          <a:p>
            <a:r>
              <a:rPr lang="en-US" altLang="zh-TW" dirty="0" smtClean="0"/>
              <a:t>(</a:t>
            </a:r>
            <a:r>
              <a:rPr lang="en-US" altLang="zh-TW" dirty="0" err="1" smtClean="0"/>
              <a:t>Karumanchi</a:t>
            </a:r>
            <a:r>
              <a:rPr lang="en-US" altLang="zh-TW" dirty="0" smtClean="0"/>
              <a:t> p.152)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6827278" y="1878298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5912974" y="2996111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7736990" y="2970570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4770357" y="3816454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8" name="直線接點 7"/>
          <p:cNvCxnSpPr>
            <a:stCxn id="4" idx="3"/>
            <a:endCxn id="5" idx="7"/>
          </p:cNvCxnSpPr>
          <p:nvPr/>
        </p:nvCxnSpPr>
        <p:spPr>
          <a:xfrm flipH="1">
            <a:off x="6121963" y="2091830"/>
            <a:ext cx="741172" cy="94091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5" idx="3"/>
            <a:endCxn id="7" idx="7"/>
          </p:cNvCxnSpPr>
          <p:nvPr/>
        </p:nvCxnSpPr>
        <p:spPr>
          <a:xfrm flipH="1">
            <a:off x="4979346" y="3209643"/>
            <a:ext cx="969485" cy="64344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4" idx="5"/>
            <a:endCxn id="6" idx="1"/>
          </p:cNvCxnSpPr>
          <p:nvPr/>
        </p:nvCxnSpPr>
        <p:spPr>
          <a:xfrm>
            <a:off x="7036267" y="2091830"/>
            <a:ext cx="736580" cy="91537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5" idx="5"/>
            <a:endCxn id="12" idx="0"/>
          </p:cNvCxnSpPr>
          <p:nvPr/>
        </p:nvCxnSpPr>
        <p:spPr>
          <a:xfrm>
            <a:off x="6121963" y="3209643"/>
            <a:ext cx="286660" cy="57867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6286200" y="3788317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橢圓 12"/>
          <p:cNvSpPr/>
          <p:nvPr/>
        </p:nvSpPr>
        <p:spPr>
          <a:xfrm>
            <a:off x="8253027" y="3876765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4" name="直線接點 13"/>
          <p:cNvCxnSpPr>
            <a:stCxn id="6" idx="5"/>
            <a:endCxn id="13" idx="1"/>
          </p:cNvCxnSpPr>
          <p:nvPr/>
        </p:nvCxnSpPr>
        <p:spPr>
          <a:xfrm>
            <a:off x="7945979" y="3184102"/>
            <a:ext cx="342905" cy="72929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7093335" y="175913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20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211043" y="293652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12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000258" y="2910988"/>
            <a:ext cx="411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22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497873" y="3812596"/>
            <a:ext cx="40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25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990664" y="3757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6652189" y="3692099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15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5778995" y="457877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11</a:t>
            </a:r>
            <a:endParaRPr lang="zh-TW" altLang="en-US" dirty="0"/>
          </a:p>
        </p:txBody>
      </p:sp>
      <p:cxnSp>
        <p:nvCxnSpPr>
          <p:cNvPr id="22" name="直線接點 21"/>
          <p:cNvCxnSpPr>
            <a:stCxn id="7" idx="5"/>
            <a:endCxn id="23" idx="1"/>
          </p:cNvCxnSpPr>
          <p:nvPr/>
        </p:nvCxnSpPr>
        <p:spPr>
          <a:xfrm>
            <a:off x="4979346" y="4029986"/>
            <a:ext cx="520599" cy="64500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/>
          <p:cNvSpPr/>
          <p:nvPr/>
        </p:nvSpPr>
        <p:spPr>
          <a:xfrm>
            <a:off x="5464088" y="4638354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6" name="手繪多邊形 25"/>
          <p:cNvSpPr/>
          <p:nvPr/>
        </p:nvSpPr>
        <p:spPr>
          <a:xfrm>
            <a:off x="6915804" y="2139885"/>
            <a:ext cx="1342076" cy="1781666"/>
          </a:xfrm>
          <a:custGeom>
            <a:avLst/>
            <a:gdLst>
              <a:gd name="connsiteX0" fmla="*/ 50604 w 1342076"/>
              <a:gd name="connsiteY0" fmla="*/ 0 h 1781666"/>
              <a:gd name="connsiteX1" fmla="*/ 154299 w 1342076"/>
              <a:gd name="connsiteY1" fmla="*/ 1093509 h 1781666"/>
              <a:gd name="connsiteX2" fmla="*/ 1342076 w 1342076"/>
              <a:gd name="connsiteY2" fmla="*/ 1781666 h 178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2076" h="1781666">
                <a:moveTo>
                  <a:pt x="50604" y="0"/>
                </a:moveTo>
                <a:cubicBezTo>
                  <a:pt x="-5171" y="398282"/>
                  <a:pt x="-60946" y="796565"/>
                  <a:pt x="154299" y="1093509"/>
                </a:cubicBezTo>
                <a:cubicBezTo>
                  <a:pt x="369544" y="1390453"/>
                  <a:pt x="855810" y="1586059"/>
                  <a:pt x="1342076" y="1781666"/>
                </a:cubicBezTo>
              </a:path>
            </a:pathLst>
          </a:cu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786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7" grpId="0"/>
      <p:bldP spid="2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How to delete a node?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What if both branches of the node </a:t>
            </a:r>
            <a:br>
              <a:rPr lang="en-US" altLang="zh-TW" dirty="0" smtClean="0"/>
            </a:br>
            <a:r>
              <a:rPr lang="en-US" altLang="zh-TW" dirty="0" smtClean="0"/>
              <a:t>with the key exist (degree=2)?</a:t>
            </a:r>
          </a:p>
          <a:p>
            <a:endParaRPr lang="en-US" altLang="zh-TW" dirty="0"/>
          </a:p>
          <a:p>
            <a:r>
              <a:rPr lang="en-US" altLang="zh-TW" dirty="0" smtClean="0"/>
              <a:t>Example: remove 12</a:t>
            </a:r>
          </a:p>
          <a:p>
            <a:r>
              <a:rPr lang="en-US" altLang="zh-TW" dirty="0" smtClean="0"/>
              <a:t>Find the largest node of the left</a:t>
            </a:r>
            <a:br>
              <a:rPr lang="en-US" altLang="zh-TW" dirty="0" smtClean="0"/>
            </a:br>
            <a:r>
              <a:rPr lang="en-US" altLang="zh-TW" dirty="0" smtClean="0"/>
              <a:t>branch (or the smallest of </a:t>
            </a:r>
            <a:br>
              <a:rPr lang="en-US" altLang="zh-TW" dirty="0" smtClean="0"/>
            </a:br>
            <a:r>
              <a:rPr lang="en-US" altLang="zh-TW" dirty="0" smtClean="0"/>
              <a:t>the right branch)</a:t>
            </a:r>
          </a:p>
          <a:p>
            <a:endParaRPr lang="en-US" altLang="zh-TW" dirty="0"/>
          </a:p>
          <a:p>
            <a:r>
              <a:rPr lang="en-US" altLang="zh-TW" dirty="0" smtClean="0"/>
              <a:t>Remove that node and move it to</a:t>
            </a:r>
            <a:br>
              <a:rPr lang="en-US" altLang="zh-TW" dirty="0" smtClean="0"/>
            </a:br>
            <a:r>
              <a:rPr lang="en-US" altLang="zh-TW" dirty="0" smtClean="0"/>
              <a:t>where the node with the key was.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Q: What if that node still has child node(s)?</a:t>
            </a:r>
            <a:br>
              <a:rPr lang="en-US" altLang="zh-TW" dirty="0" smtClean="0"/>
            </a:b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6827278" y="1878298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5912974" y="2996111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7736990" y="2970570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4770357" y="3816454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8" name="直線接點 7"/>
          <p:cNvCxnSpPr>
            <a:stCxn id="4" idx="3"/>
            <a:endCxn id="5" idx="7"/>
          </p:cNvCxnSpPr>
          <p:nvPr/>
        </p:nvCxnSpPr>
        <p:spPr>
          <a:xfrm flipH="1">
            <a:off x="6121963" y="2091830"/>
            <a:ext cx="741172" cy="94091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5" idx="3"/>
            <a:endCxn id="7" idx="7"/>
          </p:cNvCxnSpPr>
          <p:nvPr/>
        </p:nvCxnSpPr>
        <p:spPr>
          <a:xfrm flipH="1">
            <a:off x="4979346" y="3209643"/>
            <a:ext cx="969485" cy="64344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4" idx="5"/>
            <a:endCxn id="6" idx="1"/>
          </p:cNvCxnSpPr>
          <p:nvPr/>
        </p:nvCxnSpPr>
        <p:spPr>
          <a:xfrm>
            <a:off x="7036267" y="2091830"/>
            <a:ext cx="736580" cy="91537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5" idx="5"/>
            <a:endCxn id="12" idx="0"/>
          </p:cNvCxnSpPr>
          <p:nvPr/>
        </p:nvCxnSpPr>
        <p:spPr>
          <a:xfrm>
            <a:off x="6121963" y="3209643"/>
            <a:ext cx="286660" cy="57867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6286200" y="3788317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橢圓 12"/>
          <p:cNvSpPr/>
          <p:nvPr/>
        </p:nvSpPr>
        <p:spPr>
          <a:xfrm>
            <a:off x="8253027" y="3876765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4" name="直線接點 13"/>
          <p:cNvCxnSpPr>
            <a:stCxn id="6" idx="5"/>
            <a:endCxn id="13" idx="1"/>
          </p:cNvCxnSpPr>
          <p:nvPr/>
        </p:nvCxnSpPr>
        <p:spPr>
          <a:xfrm>
            <a:off x="7945979" y="3184102"/>
            <a:ext cx="342905" cy="72929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7093335" y="175913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20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211043" y="29365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12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000258" y="29109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22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497873" y="381259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25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990664" y="3757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6652189" y="369209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15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5778995" y="457877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11</a:t>
            </a:r>
            <a:endParaRPr lang="zh-TW" altLang="en-US" dirty="0"/>
          </a:p>
        </p:txBody>
      </p:sp>
      <p:cxnSp>
        <p:nvCxnSpPr>
          <p:cNvPr id="22" name="直線接點 21"/>
          <p:cNvCxnSpPr>
            <a:stCxn id="7" idx="5"/>
            <a:endCxn id="23" idx="1"/>
          </p:cNvCxnSpPr>
          <p:nvPr/>
        </p:nvCxnSpPr>
        <p:spPr>
          <a:xfrm>
            <a:off x="4979346" y="4029986"/>
            <a:ext cx="520599" cy="64500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/>
          <p:cNvSpPr/>
          <p:nvPr/>
        </p:nvSpPr>
        <p:spPr>
          <a:xfrm>
            <a:off x="5464088" y="4638354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 rot="10800000">
            <a:off x="5586511" y="6403498"/>
            <a:ext cx="3289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A: there would be only </a:t>
            </a:r>
            <a:r>
              <a:rPr lang="en-US" altLang="zh-TW" smtClean="0"/>
              <a:t>one child.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57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52602E-6 L 0.04132 -0.23618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6" y="-118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/>
      <p:bldP spid="21" grpId="0"/>
      <p:bldP spid="2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6816" y="0"/>
            <a:ext cx="9057184" cy="645333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6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600" dirty="0" err="1" smtClean="0">
                <a:latin typeface="Courier New" pitchFamily="49" charset="0"/>
                <a:cs typeface="Courier New" pitchFamily="49" charset="0"/>
              </a:rPr>
              <a:t>TreeNode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 *delete(</a:t>
            </a:r>
            <a:r>
              <a:rPr lang="en-US" altLang="zh-TW" sz="16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600" dirty="0" err="1" smtClean="0">
                <a:latin typeface="Courier New" pitchFamily="49" charset="0"/>
                <a:cs typeface="Courier New" pitchFamily="49" charset="0"/>
              </a:rPr>
              <a:t>TreeNode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 *root, </a:t>
            </a:r>
            <a:r>
              <a:rPr lang="en-US" altLang="zh-TW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 data)</a:t>
            </a:r>
            <a:r>
              <a:rPr lang="zh-TW" alt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sz="1600" dirty="0" err="1" smtClean="0">
                <a:latin typeface="Courier New" pitchFamily="49" charset="0"/>
                <a:cs typeface="Courier New" pitchFamily="49" charset="0"/>
              </a:rPr>
              <a:t>TreeNode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 * temp;</a:t>
            </a:r>
          </a:p>
          <a:p>
            <a:pPr marL="0" indent="0">
              <a:buNone/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if (root==NULL) {</a:t>
            </a:r>
          </a:p>
          <a:p>
            <a:pPr marL="0" indent="0">
              <a:buNone/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(“error\n”); </a:t>
            </a:r>
          </a:p>
          <a:p>
            <a:pPr marL="0" indent="0">
              <a:buNone/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	return NULL;</a:t>
            </a:r>
          </a:p>
          <a:p>
            <a:pPr marL="0" indent="0">
              <a:buNone/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} else if (data &lt; root-&gt;data)</a:t>
            </a:r>
          </a:p>
          <a:p>
            <a:pPr marL="0" indent="0">
              <a:buNone/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	root-&gt;left=delete(root-&gt;left, data);</a:t>
            </a:r>
          </a:p>
          <a:p>
            <a:pPr marL="0" indent="0">
              <a:buNone/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else if (data &gt; root-&gt;data)</a:t>
            </a:r>
          </a:p>
          <a:p>
            <a:pPr marL="0" indent="0">
              <a:buNone/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	root-&gt;right=delete(root-&gt;right, data);</a:t>
            </a:r>
          </a:p>
          <a:p>
            <a:pPr marL="0" indent="0">
              <a:buNone/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else { // data == root-&gt;data</a:t>
            </a:r>
          </a:p>
          <a:p>
            <a:pPr marL="0" indent="0">
              <a:buNone/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	if (root-&gt;left &amp;&amp; root-&gt;right) { //two children</a:t>
            </a:r>
          </a:p>
          <a:p>
            <a:pPr marL="0" indent="0">
              <a:buNone/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		temp=</a:t>
            </a:r>
            <a:r>
              <a:rPr lang="en-US" altLang="zh-TW" sz="1600" dirty="0" err="1" smtClean="0">
                <a:latin typeface="Courier New" pitchFamily="49" charset="0"/>
                <a:cs typeface="Courier New" pitchFamily="49" charset="0"/>
              </a:rPr>
              <a:t>findmax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(root-&gt;left);</a:t>
            </a:r>
          </a:p>
          <a:p>
            <a:pPr marL="0" indent="0">
              <a:buNone/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		root-&gt;data=temp-&gt;data;</a:t>
            </a:r>
          </a:p>
          <a:p>
            <a:pPr marL="0" indent="0">
              <a:buNone/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		root-&gt;left=delete(root-&gt;</a:t>
            </a:r>
            <a:r>
              <a:rPr lang="en-US" altLang="zh-TW" sz="1600" dirty="0" err="1" smtClean="0">
                <a:latin typeface="Courier New" pitchFamily="49" charset="0"/>
                <a:cs typeface="Courier New" pitchFamily="49" charset="0"/>
              </a:rPr>
              <a:t>left,root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-&gt;data);</a:t>
            </a:r>
          </a:p>
          <a:p>
            <a:pPr marL="0" indent="0">
              <a:buNone/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	}else{ // one child or no child</a:t>
            </a:r>
          </a:p>
          <a:p>
            <a:pPr marL="0" indent="0">
              <a:buNone/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		temp=root;</a:t>
            </a:r>
          </a:p>
          <a:p>
            <a:pPr marL="0" indent="0">
              <a:buNone/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		if (root-&gt;left==NULL)</a:t>
            </a:r>
          </a:p>
          <a:p>
            <a:pPr marL="0" indent="0">
              <a:buNone/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			root=root-&gt;right;</a:t>
            </a:r>
          </a:p>
          <a:p>
            <a:pPr marL="0" indent="0">
              <a:buNone/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		if (root-&gt;right==NULL)</a:t>
            </a:r>
          </a:p>
          <a:p>
            <a:pPr marL="0" indent="0">
              <a:buNone/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			root=root-&gt;left;</a:t>
            </a:r>
          </a:p>
          <a:p>
            <a:pPr marL="0" indent="0">
              <a:buNone/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		free(temp);</a:t>
            </a:r>
          </a:p>
          <a:p>
            <a:pPr marL="0" indent="0">
              <a:buNone/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buNone/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return root;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	</a:t>
            </a:r>
            <a:endParaRPr lang="en-US" altLang="zh-TW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altLang="zh-TW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26B6-BF4D-49E4-816D-CC5E0EE58925}" type="slidenum">
              <a:rPr lang="zh-TW" altLang="en-US" smtClean="0"/>
              <a:t>46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043608" y="1512168"/>
            <a:ext cx="5760640" cy="115212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529489" y="548680"/>
            <a:ext cx="1656184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If larger or smaller, use a recursive call to process.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43608" y="2678950"/>
            <a:ext cx="7272808" cy="377438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073516" y="4854279"/>
            <a:ext cx="165618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If we have found the key, process it here.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86816" y="3274820"/>
            <a:ext cx="1296144" cy="31393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Return to the prev. level. If we delete the current node, we can use this to connect the parent node to a child node.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9" idx="0"/>
          </p:cNvCxnSpPr>
          <p:nvPr/>
        </p:nvCxnSpPr>
        <p:spPr>
          <a:xfrm flipV="1">
            <a:off x="734888" y="2482732"/>
            <a:ext cx="1152128" cy="7920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9" idx="2"/>
          </p:cNvCxnSpPr>
          <p:nvPr/>
        </p:nvCxnSpPr>
        <p:spPr>
          <a:xfrm>
            <a:off x="734888" y="6414141"/>
            <a:ext cx="288032" cy="1713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63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樹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26B6-BF4D-49E4-816D-CC5E0EE58925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764704"/>
            <a:ext cx="7318086" cy="5616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979712" y="434141"/>
            <a:ext cx="6708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The family tree of Sigmund </a:t>
            </a:r>
            <a:r>
              <a:rPr lang="en-US" altLang="zh-TW" dirty="0" err="1" smtClean="0"/>
              <a:t>Christoph</a:t>
            </a:r>
            <a:r>
              <a:rPr lang="en-US" altLang="zh-TW" dirty="0" smtClean="0"/>
              <a:t> von </a:t>
            </a:r>
            <a:r>
              <a:rPr lang="en-US" altLang="zh-TW" dirty="0" err="1" smtClean="0"/>
              <a:t>Waldburg-Zeil-Trauchburg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563888" y="6370765"/>
            <a:ext cx="4627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http://www.ahneninfo.com/de/ahnentafel.htm</a:t>
            </a:r>
            <a:endParaRPr lang="zh-TW" altLang="en-US" dirty="0"/>
          </a:p>
        </p:txBody>
      </p:sp>
      <p:grpSp>
        <p:nvGrpSpPr>
          <p:cNvPr id="1033" name="群組 1032"/>
          <p:cNvGrpSpPr/>
          <p:nvPr/>
        </p:nvGrpSpPr>
        <p:grpSpPr>
          <a:xfrm>
            <a:off x="1802350" y="2636912"/>
            <a:ext cx="6730090" cy="3543754"/>
            <a:chOff x="1802350" y="2636912"/>
            <a:chExt cx="6730090" cy="3543754"/>
          </a:xfrm>
        </p:grpSpPr>
        <p:sp>
          <p:nvSpPr>
            <p:cNvPr id="3" name="橢圓 2"/>
            <p:cNvSpPr/>
            <p:nvPr/>
          </p:nvSpPr>
          <p:spPr>
            <a:xfrm>
              <a:off x="5090080" y="5748618"/>
              <a:ext cx="432048" cy="4320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3131840" y="4869160"/>
              <a:ext cx="432048" cy="4320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6732240" y="4869160"/>
              <a:ext cx="432048" cy="4320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2195736" y="3717032"/>
              <a:ext cx="432048" cy="4320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3851920" y="3717032"/>
              <a:ext cx="432048" cy="4320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>
              <a:off x="6012160" y="3717032"/>
              <a:ext cx="432048" cy="4320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/>
          </p:nvSpPr>
          <p:spPr>
            <a:xfrm>
              <a:off x="7668344" y="3717032"/>
              <a:ext cx="432048" cy="4320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/>
            <p:cNvSpPr/>
            <p:nvPr/>
          </p:nvSpPr>
          <p:spPr>
            <a:xfrm>
              <a:off x="1802350" y="2636912"/>
              <a:ext cx="432048" cy="4320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2555776" y="2636912"/>
              <a:ext cx="432048" cy="4320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3419872" y="2636912"/>
              <a:ext cx="432048" cy="4320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4283968" y="2642476"/>
              <a:ext cx="432048" cy="4320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/>
            <p:cNvSpPr/>
            <p:nvPr/>
          </p:nvSpPr>
          <p:spPr>
            <a:xfrm>
              <a:off x="5591056" y="2678682"/>
              <a:ext cx="432048" cy="4320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6300192" y="2678682"/>
              <a:ext cx="432048" cy="4320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7284193" y="2664321"/>
              <a:ext cx="432048" cy="4320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/>
            <p:cNvSpPr/>
            <p:nvPr/>
          </p:nvSpPr>
          <p:spPr>
            <a:xfrm>
              <a:off x="8100392" y="2678682"/>
              <a:ext cx="432048" cy="4320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" name="直線接點 21"/>
            <p:cNvCxnSpPr>
              <a:stCxn id="14" idx="4"/>
              <a:endCxn id="10" idx="0"/>
            </p:cNvCxnSpPr>
            <p:nvPr/>
          </p:nvCxnSpPr>
          <p:spPr>
            <a:xfrm>
              <a:off x="2018374" y="3068960"/>
              <a:ext cx="393386" cy="648072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4" name="直線接點 23"/>
            <p:cNvCxnSpPr>
              <a:stCxn id="15" idx="4"/>
            </p:cNvCxnSpPr>
            <p:nvPr/>
          </p:nvCxnSpPr>
          <p:spPr>
            <a:xfrm flipH="1">
              <a:off x="2411760" y="3068960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7" name="直線接點 26"/>
            <p:cNvCxnSpPr>
              <a:stCxn id="16" idx="4"/>
              <a:endCxn id="11" idx="0"/>
            </p:cNvCxnSpPr>
            <p:nvPr/>
          </p:nvCxnSpPr>
          <p:spPr>
            <a:xfrm>
              <a:off x="3635896" y="3068960"/>
              <a:ext cx="432048" cy="648072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" name="直線接點 29"/>
            <p:cNvCxnSpPr>
              <a:stCxn id="17" idx="4"/>
              <a:endCxn id="11" idx="0"/>
            </p:cNvCxnSpPr>
            <p:nvPr/>
          </p:nvCxnSpPr>
          <p:spPr>
            <a:xfrm flipH="1">
              <a:off x="4067944" y="3074524"/>
              <a:ext cx="432048" cy="64250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5829709" y="3074524"/>
              <a:ext cx="393386" cy="648072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直線接點 33"/>
            <p:cNvCxnSpPr/>
            <p:nvPr/>
          </p:nvCxnSpPr>
          <p:spPr>
            <a:xfrm flipH="1">
              <a:off x="6223095" y="307452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7447231" y="3074524"/>
              <a:ext cx="432048" cy="648072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6" name="直線接點 35"/>
            <p:cNvCxnSpPr/>
            <p:nvPr/>
          </p:nvCxnSpPr>
          <p:spPr>
            <a:xfrm flipH="1">
              <a:off x="7879279" y="3080088"/>
              <a:ext cx="432048" cy="64250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7" name="直線接點 36"/>
            <p:cNvCxnSpPr>
              <a:endCxn id="9" idx="0"/>
            </p:cNvCxnSpPr>
            <p:nvPr/>
          </p:nvCxnSpPr>
          <p:spPr>
            <a:xfrm flipH="1">
              <a:off x="6948264" y="4149080"/>
              <a:ext cx="931015" cy="72008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0" name="直線接點 39"/>
            <p:cNvCxnSpPr>
              <a:stCxn id="12" idx="4"/>
              <a:endCxn id="9" idx="0"/>
            </p:cNvCxnSpPr>
            <p:nvPr/>
          </p:nvCxnSpPr>
          <p:spPr>
            <a:xfrm>
              <a:off x="6228184" y="4149080"/>
              <a:ext cx="720080" cy="72008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直線接點 42"/>
            <p:cNvCxnSpPr>
              <a:stCxn id="10" idx="4"/>
              <a:endCxn id="8" idx="0"/>
            </p:cNvCxnSpPr>
            <p:nvPr/>
          </p:nvCxnSpPr>
          <p:spPr>
            <a:xfrm>
              <a:off x="2411760" y="4149080"/>
              <a:ext cx="936104" cy="72008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6" name="直線接點 45"/>
            <p:cNvCxnSpPr>
              <a:stCxn id="11" idx="4"/>
              <a:endCxn id="8" idx="0"/>
            </p:cNvCxnSpPr>
            <p:nvPr/>
          </p:nvCxnSpPr>
          <p:spPr>
            <a:xfrm flipH="1">
              <a:off x="3347864" y="4149080"/>
              <a:ext cx="720080" cy="72008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9" name="直線接點 48"/>
            <p:cNvCxnSpPr>
              <a:stCxn id="9" idx="4"/>
              <a:endCxn id="3" idx="7"/>
            </p:cNvCxnSpPr>
            <p:nvPr/>
          </p:nvCxnSpPr>
          <p:spPr>
            <a:xfrm flipH="1">
              <a:off x="5458856" y="5301208"/>
              <a:ext cx="1489408" cy="510682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直線接點 51"/>
            <p:cNvCxnSpPr>
              <a:stCxn id="8" idx="5"/>
              <a:endCxn id="3" idx="1"/>
            </p:cNvCxnSpPr>
            <p:nvPr/>
          </p:nvCxnSpPr>
          <p:spPr>
            <a:xfrm>
              <a:off x="3500616" y="5237936"/>
              <a:ext cx="1652736" cy="57395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89829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26B6-BF4D-49E4-816D-CC5E0EE58925}" type="slidenum">
              <a:rPr lang="zh-TW" altLang="en-US" smtClean="0"/>
              <a:t>6</a:t>
            </a:fld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 rot="10800000">
            <a:off x="1522702" y="2112917"/>
            <a:ext cx="6730090" cy="3543754"/>
            <a:chOff x="1802350" y="2636912"/>
            <a:chExt cx="6730090" cy="3543754"/>
          </a:xfrm>
        </p:grpSpPr>
        <p:sp>
          <p:nvSpPr>
            <p:cNvPr id="6" name="橢圓 5"/>
            <p:cNvSpPr/>
            <p:nvPr/>
          </p:nvSpPr>
          <p:spPr>
            <a:xfrm>
              <a:off x="5090080" y="5748618"/>
              <a:ext cx="432048" cy="4320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3131840" y="4869160"/>
              <a:ext cx="432048" cy="4320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6732240" y="4869160"/>
              <a:ext cx="432048" cy="4320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2195736" y="3717032"/>
              <a:ext cx="432048" cy="4320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3851920" y="3717032"/>
              <a:ext cx="432048" cy="4320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6012160" y="3717032"/>
              <a:ext cx="432048" cy="4320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>
              <a:off x="7668344" y="3717032"/>
              <a:ext cx="432048" cy="4320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/>
          </p:nvSpPr>
          <p:spPr>
            <a:xfrm>
              <a:off x="1802350" y="2636912"/>
              <a:ext cx="432048" cy="4320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/>
            <p:cNvSpPr/>
            <p:nvPr/>
          </p:nvSpPr>
          <p:spPr>
            <a:xfrm>
              <a:off x="2555776" y="2636912"/>
              <a:ext cx="432048" cy="4320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3419872" y="2636912"/>
              <a:ext cx="432048" cy="4320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4283968" y="2642476"/>
              <a:ext cx="432048" cy="4320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5591056" y="2678682"/>
              <a:ext cx="432048" cy="4320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/>
            <p:cNvSpPr/>
            <p:nvPr/>
          </p:nvSpPr>
          <p:spPr>
            <a:xfrm>
              <a:off x="6300192" y="2678682"/>
              <a:ext cx="432048" cy="4320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7284193" y="2664321"/>
              <a:ext cx="432048" cy="4320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8100392" y="2678682"/>
              <a:ext cx="432048" cy="4320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" name="直線接點 20"/>
            <p:cNvCxnSpPr>
              <a:stCxn id="13" idx="4"/>
              <a:endCxn id="9" idx="0"/>
            </p:cNvCxnSpPr>
            <p:nvPr/>
          </p:nvCxnSpPr>
          <p:spPr>
            <a:xfrm>
              <a:off x="2018374" y="3068960"/>
              <a:ext cx="393386" cy="648072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2" name="直線接點 21"/>
            <p:cNvCxnSpPr>
              <a:stCxn id="14" idx="4"/>
            </p:cNvCxnSpPr>
            <p:nvPr/>
          </p:nvCxnSpPr>
          <p:spPr>
            <a:xfrm flipH="1">
              <a:off x="2411760" y="3068960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3" name="直線接點 22"/>
            <p:cNvCxnSpPr>
              <a:stCxn id="15" idx="4"/>
              <a:endCxn id="10" idx="0"/>
            </p:cNvCxnSpPr>
            <p:nvPr/>
          </p:nvCxnSpPr>
          <p:spPr>
            <a:xfrm>
              <a:off x="3635896" y="3068960"/>
              <a:ext cx="432048" cy="648072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4" name="直線接點 23"/>
            <p:cNvCxnSpPr>
              <a:stCxn id="16" idx="4"/>
              <a:endCxn id="10" idx="0"/>
            </p:cNvCxnSpPr>
            <p:nvPr/>
          </p:nvCxnSpPr>
          <p:spPr>
            <a:xfrm flipH="1">
              <a:off x="4067944" y="3074524"/>
              <a:ext cx="432048" cy="64250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5" name="直線接點 24"/>
            <p:cNvCxnSpPr/>
            <p:nvPr/>
          </p:nvCxnSpPr>
          <p:spPr>
            <a:xfrm>
              <a:off x="5829709" y="3074524"/>
              <a:ext cx="393386" cy="648072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6" name="直線接點 25"/>
            <p:cNvCxnSpPr/>
            <p:nvPr/>
          </p:nvCxnSpPr>
          <p:spPr>
            <a:xfrm flipH="1">
              <a:off x="6223095" y="307452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7" name="直線接點 26"/>
            <p:cNvCxnSpPr/>
            <p:nvPr/>
          </p:nvCxnSpPr>
          <p:spPr>
            <a:xfrm>
              <a:off x="7447231" y="3074524"/>
              <a:ext cx="432048" cy="648072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8" name="直線接點 27"/>
            <p:cNvCxnSpPr/>
            <p:nvPr/>
          </p:nvCxnSpPr>
          <p:spPr>
            <a:xfrm flipH="1">
              <a:off x="7879279" y="3080088"/>
              <a:ext cx="432048" cy="64250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9" name="直線接點 28"/>
            <p:cNvCxnSpPr>
              <a:endCxn id="8" idx="0"/>
            </p:cNvCxnSpPr>
            <p:nvPr/>
          </p:nvCxnSpPr>
          <p:spPr>
            <a:xfrm flipH="1">
              <a:off x="6948264" y="4149080"/>
              <a:ext cx="931015" cy="72008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" name="直線接點 29"/>
            <p:cNvCxnSpPr>
              <a:stCxn id="11" idx="4"/>
              <a:endCxn id="8" idx="0"/>
            </p:cNvCxnSpPr>
            <p:nvPr/>
          </p:nvCxnSpPr>
          <p:spPr>
            <a:xfrm>
              <a:off x="6228184" y="4149080"/>
              <a:ext cx="720080" cy="72008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" name="直線接點 30"/>
            <p:cNvCxnSpPr>
              <a:stCxn id="9" idx="4"/>
              <a:endCxn id="7" idx="0"/>
            </p:cNvCxnSpPr>
            <p:nvPr/>
          </p:nvCxnSpPr>
          <p:spPr>
            <a:xfrm>
              <a:off x="2411760" y="4149080"/>
              <a:ext cx="936104" cy="72008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直線接點 31"/>
            <p:cNvCxnSpPr>
              <a:stCxn id="10" idx="4"/>
              <a:endCxn id="7" idx="0"/>
            </p:cNvCxnSpPr>
            <p:nvPr/>
          </p:nvCxnSpPr>
          <p:spPr>
            <a:xfrm flipH="1">
              <a:off x="3347864" y="4149080"/>
              <a:ext cx="720080" cy="72008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直線接點 32"/>
            <p:cNvCxnSpPr>
              <a:stCxn id="8" idx="4"/>
              <a:endCxn id="6" idx="7"/>
            </p:cNvCxnSpPr>
            <p:nvPr/>
          </p:nvCxnSpPr>
          <p:spPr>
            <a:xfrm flipH="1">
              <a:off x="5458856" y="5301208"/>
              <a:ext cx="1489408" cy="510682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直線接點 33"/>
            <p:cNvCxnSpPr>
              <a:stCxn id="7" idx="5"/>
              <a:endCxn id="6" idx="1"/>
            </p:cNvCxnSpPr>
            <p:nvPr/>
          </p:nvCxnSpPr>
          <p:spPr>
            <a:xfrm>
              <a:off x="3500616" y="5237936"/>
              <a:ext cx="1652736" cy="57395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35" name="文字方塊 34"/>
          <p:cNvSpPr txBox="1"/>
          <p:nvPr/>
        </p:nvSpPr>
        <p:spPr>
          <a:xfrm>
            <a:off x="283778" y="923647"/>
            <a:ext cx="5490903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/>
              <a:t>In the CS world, we usually draw </a:t>
            </a:r>
            <a:r>
              <a:rPr lang="en-US" altLang="zh-TW" sz="2400" smtClean="0"/>
              <a:t>the tree upside-down.</a:t>
            </a:r>
            <a:endParaRPr lang="zh-TW" altLang="en-US" sz="2400" dirty="0"/>
          </a:p>
        </p:txBody>
      </p:sp>
      <p:sp>
        <p:nvSpPr>
          <p:cNvPr id="38" name="圓角矩形圖說文字 37"/>
          <p:cNvSpPr/>
          <p:nvPr/>
        </p:nvSpPr>
        <p:spPr>
          <a:xfrm>
            <a:off x="6491254" y="1287113"/>
            <a:ext cx="2257210" cy="1140924"/>
          </a:xfrm>
          <a:prstGeom prst="wedgeRoundRectCallout">
            <a:avLst>
              <a:gd name="adj1" fmla="val -110058"/>
              <a:gd name="adj2" fmla="val 3713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Root</a:t>
            </a:r>
            <a:endParaRPr lang="zh-TW" altLang="en-US" dirty="0"/>
          </a:p>
        </p:txBody>
      </p:sp>
      <p:sp>
        <p:nvSpPr>
          <p:cNvPr id="39" name="圓角矩形圖說文字 38"/>
          <p:cNvSpPr/>
          <p:nvPr/>
        </p:nvSpPr>
        <p:spPr>
          <a:xfrm>
            <a:off x="6842210" y="5751609"/>
            <a:ext cx="1920694" cy="836712"/>
          </a:xfrm>
          <a:prstGeom prst="wedgeRoundRectCallout">
            <a:avLst>
              <a:gd name="adj1" fmla="val -68522"/>
              <a:gd name="adj2" fmla="val -4808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Leaves</a:t>
            </a:r>
            <a:endParaRPr lang="zh-TW" altLang="en-US" dirty="0"/>
          </a:p>
        </p:txBody>
      </p:sp>
      <p:sp>
        <p:nvSpPr>
          <p:cNvPr id="40" name="圓角矩形圖說文字 39"/>
          <p:cNvSpPr/>
          <p:nvPr/>
        </p:nvSpPr>
        <p:spPr>
          <a:xfrm>
            <a:off x="134676" y="2112917"/>
            <a:ext cx="2257210" cy="1140924"/>
          </a:xfrm>
          <a:prstGeom prst="wedgeRoundRectCallout">
            <a:avLst>
              <a:gd name="adj1" fmla="val 30939"/>
              <a:gd name="adj2" fmla="val 10375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What are the properties of a tree?</a:t>
            </a:r>
            <a:endParaRPr lang="zh-TW" altLang="en-US" dirty="0"/>
          </a:p>
        </p:txBody>
      </p:sp>
      <p:sp>
        <p:nvSpPr>
          <p:cNvPr id="37" name="圓角矩形圖說文字 36"/>
          <p:cNvSpPr/>
          <p:nvPr/>
        </p:nvSpPr>
        <p:spPr>
          <a:xfrm>
            <a:off x="1493771" y="5916401"/>
            <a:ext cx="3395200" cy="842751"/>
          </a:xfrm>
          <a:prstGeom prst="wedgeRoundRectCallout">
            <a:avLst>
              <a:gd name="adj1" fmla="val -2738"/>
              <a:gd name="adj2" fmla="val -8454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 nonlinear, hierarchical way to represent data.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34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Definition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Definition: A </a:t>
                </a:r>
                <a:r>
                  <a:rPr lang="en-US" altLang="zh-TW" b="1" u="sng" dirty="0" smtClean="0"/>
                  <a:t>tree</a:t>
                </a:r>
                <a:r>
                  <a:rPr lang="en-US" altLang="zh-TW" dirty="0" smtClean="0"/>
                  <a:t> is a finite set of </a:t>
                </a:r>
                <a:r>
                  <a:rPr lang="en-US" altLang="zh-TW" b="1" u="sng" dirty="0" smtClean="0"/>
                  <a:t>one or more nodes</a:t>
                </a:r>
                <a:r>
                  <a:rPr lang="en-US" altLang="zh-TW" dirty="0" smtClean="0"/>
                  <a:t> such that</a:t>
                </a:r>
              </a:p>
              <a:p>
                <a:r>
                  <a:rPr lang="en-US" altLang="zh-TW" dirty="0" smtClean="0"/>
                  <a:t>(1) There is a specially designated node called the </a:t>
                </a:r>
                <a:r>
                  <a:rPr lang="en-US" altLang="zh-TW" b="1" u="sng" dirty="0" smtClean="0"/>
                  <a:t>root</a:t>
                </a:r>
                <a:r>
                  <a:rPr lang="en-US" altLang="zh-TW" dirty="0" smtClean="0"/>
                  <a:t>.</a:t>
                </a:r>
              </a:p>
              <a:p>
                <a:r>
                  <a:rPr lang="en-US" altLang="zh-TW" dirty="0" smtClean="0"/>
                  <a:t>(2) The remaining nodes are partitioned into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</a:rPr>
                      <m:t>≥0</m:t>
                    </m:r>
                  </m:oMath>
                </a14:m>
                <a:r>
                  <a:rPr lang="en-US" altLang="zh-TW" dirty="0" smtClean="0"/>
                  <a:t> disjoint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 smtClean="0"/>
                  <a:t>, where each of these sets is a tree.</a:t>
                </a:r>
              </a:p>
              <a:p>
                <a:r>
                  <a:rPr lang="en-US" altLang="zh-TW" dirty="0" smtClean="0"/>
                  <a:t>(3)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TW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TW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 smtClean="0"/>
                  <a:t>are called the </a:t>
                </a:r>
                <a:r>
                  <a:rPr lang="en-US" altLang="zh-TW" b="1" u="sng" dirty="0" err="1" smtClean="0"/>
                  <a:t>subtrees</a:t>
                </a:r>
                <a:r>
                  <a:rPr lang="en-US" altLang="zh-TW" dirty="0" smtClean="0"/>
                  <a:t> of the root.</a:t>
                </a:r>
              </a:p>
              <a:p>
                <a:endParaRPr lang="en-US" altLang="zh-TW" dirty="0"/>
              </a:p>
              <a:p>
                <a:r>
                  <a:rPr lang="en-US" altLang="zh-TW" dirty="0" smtClean="0"/>
                  <a:t>Note that the above is a recursive definition.</a:t>
                </a:r>
              </a:p>
              <a:p>
                <a:r>
                  <a:rPr lang="en-US" altLang="zh-TW" dirty="0" smtClean="0"/>
                  <a:t>A node with no </a:t>
                </a:r>
                <a:r>
                  <a:rPr lang="en-US" altLang="zh-TW" dirty="0" err="1" smtClean="0"/>
                  <a:t>subtree</a:t>
                </a:r>
                <a:r>
                  <a:rPr lang="en-US" altLang="zh-TW" dirty="0" smtClean="0"/>
                  <a:t>, is it a tree?</a:t>
                </a:r>
              </a:p>
              <a:p>
                <a:r>
                  <a:rPr lang="en-US" altLang="zh-TW" dirty="0" smtClean="0"/>
                  <a:t>Is “No node” (null) a tree?</a:t>
                </a:r>
                <a:endParaRPr lang="en-US" altLang="zh-TW" dirty="0"/>
              </a:p>
              <a:p>
                <a:r>
                  <a:rPr lang="en-US" altLang="zh-TW" dirty="0" smtClean="0"/>
                  <a:t>Is the “graph” on the right a tree?</a:t>
                </a:r>
              </a:p>
              <a:p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67" t="-875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26B6-BF4D-49E4-816D-CC5E0EE58925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6804248" y="422108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084168" y="515719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7164288" y="516761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7956376" y="5115293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5652120" y="587727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/>
          <p:cNvCxnSpPr>
            <a:stCxn id="5" idx="3"/>
            <a:endCxn id="6" idx="7"/>
          </p:cNvCxnSpPr>
          <p:nvPr/>
        </p:nvCxnSpPr>
        <p:spPr>
          <a:xfrm flipH="1">
            <a:off x="6268556" y="4405476"/>
            <a:ext cx="567328" cy="78335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6" idx="3"/>
            <a:endCxn id="9" idx="7"/>
          </p:cNvCxnSpPr>
          <p:nvPr/>
        </p:nvCxnSpPr>
        <p:spPr>
          <a:xfrm flipH="1">
            <a:off x="5836508" y="5341580"/>
            <a:ext cx="279296" cy="56732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5" idx="5"/>
            <a:endCxn id="7" idx="1"/>
          </p:cNvCxnSpPr>
          <p:nvPr/>
        </p:nvCxnSpPr>
        <p:spPr>
          <a:xfrm>
            <a:off x="6988636" y="4405476"/>
            <a:ext cx="207288" cy="79377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endCxn id="8" idx="1"/>
          </p:cNvCxnSpPr>
          <p:nvPr/>
        </p:nvCxnSpPr>
        <p:spPr>
          <a:xfrm>
            <a:off x="7020272" y="4437112"/>
            <a:ext cx="967740" cy="70981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7" idx="2"/>
            <a:endCxn id="6" idx="6"/>
          </p:cNvCxnSpPr>
          <p:nvPr/>
        </p:nvCxnSpPr>
        <p:spPr>
          <a:xfrm flipH="1" flipV="1">
            <a:off x="6300192" y="5265204"/>
            <a:ext cx="864096" cy="1042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21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Tree Dictionary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Root</a:t>
            </a:r>
          </a:p>
          <a:p>
            <a:r>
              <a:rPr lang="en-US" altLang="zh-TW" b="1" dirty="0" smtClean="0"/>
              <a:t>Node/Edge (branch)</a:t>
            </a:r>
          </a:p>
          <a:p>
            <a:r>
              <a:rPr lang="en-US" altLang="zh-TW" b="1" dirty="0" smtClean="0"/>
              <a:t>Degree (of a node):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The number of </a:t>
            </a:r>
            <a:r>
              <a:rPr lang="en-US" altLang="zh-TW" dirty="0" err="1" smtClean="0"/>
              <a:t>subtrees</a:t>
            </a:r>
            <a:r>
              <a:rPr lang="en-US" altLang="zh-TW" dirty="0" smtClean="0"/>
              <a:t> of a node</a:t>
            </a:r>
          </a:p>
          <a:p>
            <a:r>
              <a:rPr lang="en-US" altLang="zh-TW" b="1" dirty="0" smtClean="0"/>
              <a:t>Leaf/Terminal node:</a:t>
            </a:r>
            <a:br>
              <a:rPr lang="en-US" altLang="zh-TW" b="1" dirty="0" smtClean="0"/>
            </a:br>
            <a:r>
              <a:rPr lang="en-US" altLang="zh-TW" dirty="0" smtClean="0"/>
              <a:t>	its degree=0</a:t>
            </a:r>
          </a:p>
          <a:p>
            <a:r>
              <a:rPr lang="en-US" altLang="zh-TW" b="1" dirty="0" smtClean="0"/>
              <a:t>Parent/Children</a:t>
            </a:r>
          </a:p>
          <a:p>
            <a:r>
              <a:rPr lang="en-US" altLang="zh-TW" b="1" dirty="0" smtClean="0"/>
              <a:t>Siblings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they have the same parent.</a:t>
            </a:r>
          </a:p>
          <a:p>
            <a:r>
              <a:rPr lang="en-US" altLang="zh-TW" b="1" dirty="0" smtClean="0"/>
              <a:t>Ancestors/Descendants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26B6-BF4D-49E4-816D-CC5E0EE58925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6737493" y="2076725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5921338" y="3160785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7145570" y="3172859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8043340" y="3112264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5431645" y="3994677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</a:t>
            </a:r>
            <a:endParaRPr lang="zh-TW" altLang="en-US" dirty="0"/>
          </a:p>
        </p:txBody>
      </p:sp>
      <p:cxnSp>
        <p:nvCxnSpPr>
          <p:cNvPr id="10" name="直線接點 9"/>
          <p:cNvCxnSpPr>
            <a:stCxn id="5" idx="3"/>
            <a:endCxn id="6" idx="7"/>
          </p:cNvCxnSpPr>
          <p:nvPr/>
        </p:nvCxnSpPr>
        <p:spPr>
          <a:xfrm flipH="1">
            <a:off x="6130328" y="2290256"/>
            <a:ext cx="643022" cy="90716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6" idx="3"/>
            <a:endCxn id="9" idx="7"/>
          </p:cNvCxnSpPr>
          <p:nvPr/>
        </p:nvCxnSpPr>
        <p:spPr>
          <a:xfrm flipH="1">
            <a:off x="5640635" y="3374316"/>
            <a:ext cx="316560" cy="65699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5" idx="5"/>
            <a:endCxn id="7" idx="1"/>
          </p:cNvCxnSpPr>
          <p:nvPr/>
        </p:nvCxnSpPr>
        <p:spPr>
          <a:xfrm>
            <a:off x="6946482" y="2290256"/>
            <a:ext cx="234945" cy="91923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endCxn id="8" idx="1"/>
          </p:cNvCxnSpPr>
          <p:nvPr/>
        </p:nvCxnSpPr>
        <p:spPr>
          <a:xfrm>
            <a:off x="6982339" y="2326893"/>
            <a:ext cx="1096858" cy="82200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6" idx="5"/>
            <a:endCxn id="20" idx="1"/>
          </p:cNvCxnSpPr>
          <p:nvPr/>
        </p:nvCxnSpPr>
        <p:spPr>
          <a:xfrm>
            <a:off x="6130328" y="3374316"/>
            <a:ext cx="194798" cy="71627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6289269" y="4053958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</a:t>
            </a:r>
            <a:endParaRPr lang="zh-TW" altLang="en-US" dirty="0"/>
          </a:p>
        </p:txBody>
      </p:sp>
      <p:sp>
        <p:nvSpPr>
          <p:cNvPr id="22" name="橢圓 21"/>
          <p:cNvSpPr/>
          <p:nvPr/>
        </p:nvSpPr>
        <p:spPr>
          <a:xfrm>
            <a:off x="7146891" y="4053958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</a:t>
            </a:r>
            <a:endParaRPr lang="zh-TW" altLang="en-US" dirty="0"/>
          </a:p>
        </p:txBody>
      </p:sp>
      <p:sp>
        <p:nvSpPr>
          <p:cNvPr id="23" name="橢圓 22"/>
          <p:cNvSpPr/>
          <p:nvPr/>
        </p:nvSpPr>
        <p:spPr>
          <a:xfrm>
            <a:off x="7834351" y="4053958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</a:t>
            </a:r>
            <a:endParaRPr lang="zh-TW" altLang="en-US" dirty="0"/>
          </a:p>
        </p:txBody>
      </p:sp>
      <p:sp>
        <p:nvSpPr>
          <p:cNvPr id="24" name="橢圓 23"/>
          <p:cNvSpPr/>
          <p:nvPr/>
        </p:nvSpPr>
        <p:spPr>
          <a:xfrm>
            <a:off x="8291567" y="4041665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</a:t>
            </a:r>
            <a:endParaRPr lang="zh-TW" altLang="en-US" dirty="0"/>
          </a:p>
        </p:txBody>
      </p:sp>
      <p:sp>
        <p:nvSpPr>
          <p:cNvPr id="25" name="橢圓 24"/>
          <p:cNvSpPr/>
          <p:nvPr/>
        </p:nvSpPr>
        <p:spPr>
          <a:xfrm>
            <a:off x="8777880" y="4029373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J</a:t>
            </a:r>
            <a:endParaRPr lang="zh-TW" altLang="en-US" dirty="0"/>
          </a:p>
        </p:txBody>
      </p:sp>
      <p:sp>
        <p:nvSpPr>
          <p:cNvPr id="26" name="橢圓 25"/>
          <p:cNvSpPr/>
          <p:nvPr/>
        </p:nvSpPr>
        <p:spPr>
          <a:xfrm>
            <a:off x="7834351" y="4735361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</a:t>
            </a:r>
            <a:endParaRPr lang="zh-TW" altLang="en-US" dirty="0"/>
          </a:p>
        </p:txBody>
      </p:sp>
      <p:sp>
        <p:nvSpPr>
          <p:cNvPr id="27" name="橢圓 26"/>
          <p:cNvSpPr/>
          <p:nvPr/>
        </p:nvSpPr>
        <p:spPr>
          <a:xfrm>
            <a:off x="5023568" y="4677741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K</a:t>
            </a:r>
            <a:endParaRPr lang="zh-TW" altLang="en-US" dirty="0"/>
          </a:p>
        </p:txBody>
      </p:sp>
      <p:sp>
        <p:nvSpPr>
          <p:cNvPr id="28" name="橢圓 27"/>
          <p:cNvSpPr/>
          <p:nvPr/>
        </p:nvSpPr>
        <p:spPr>
          <a:xfrm>
            <a:off x="5712349" y="4686606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</a:t>
            </a:r>
            <a:endParaRPr lang="zh-TW" altLang="en-US" dirty="0"/>
          </a:p>
        </p:txBody>
      </p:sp>
      <p:cxnSp>
        <p:nvCxnSpPr>
          <p:cNvPr id="29" name="直線接點 28"/>
          <p:cNvCxnSpPr>
            <a:stCxn id="7" idx="4"/>
            <a:endCxn id="22" idx="0"/>
          </p:cNvCxnSpPr>
          <p:nvPr/>
        </p:nvCxnSpPr>
        <p:spPr>
          <a:xfrm>
            <a:off x="7267993" y="3423027"/>
            <a:ext cx="1320" cy="63093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8" idx="3"/>
            <a:endCxn id="23" idx="0"/>
          </p:cNvCxnSpPr>
          <p:nvPr/>
        </p:nvCxnSpPr>
        <p:spPr>
          <a:xfrm flipH="1">
            <a:off x="7956774" y="3325795"/>
            <a:ext cx="122423" cy="72816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>
            <a:stCxn id="8" idx="4"/>
            <a:endCxn id="24" idx="1"/>
          </p:cNvCxnSpPr>
          <p:nvPr/>
        </p:nvCxnSpPr>
        <p:spPr>
          <a:xfrm>
            <a:off x="8165764" y="3362431"/>
            <a:ext cx="161660" cy="71587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8" idx="5"/>
            <a:endCxn id="25" idx="1"/>
          </p:cNvCxnSpPr>
          <p:nvPr/>
        </p:nvCxnSpPr>
        <p:spPr>
          <a:xfrm>
            <a:off x="8252330" y="3325795"/>
            <a:ext cx="561407" cy="74021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stCxn id="23" idx="4"/>
            <a:endCxn id="26" idx="0"/>
          </p:cNvCxnSpPr>
          <p:nvPr/>
        </p:nvCxnSpPr>
        <p:spPr>
          <a:xfrm>
            <a:off x="7956774" y="4304126"/>
            <a:ext cx="0" cy="43123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>
            <a:stCxn id="9" idx="3"/>
            <a:endCxn id="27" idx="7"/>
          </p:cNvCxnSpPr>
          <p:nvPr/>
        </p:nvCxnSpPr>
        <p:spPr>
          <a:xfrm flipH="1">
            <a:off x="5232557" y="4208209"/>
            <a:ext cx="234945" cy="50616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>
            <a:stCxn id="9" idx="5"/>
            <a:endCxn id="28" idx="1"/>
          </p:cNvCxnSpPr>
          <p:nvPr/>
        </p:nvCxnSpPr>
        <p:spPr>
          <a:xfrm>
            <a:off x="5640635" y="4208209"/>
            <a:ext cx="107571" cy="51503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09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Tree Dictionary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5327047" cy="4876800"/>
          </a:xfrm>
        </p:spPr>
        <p:txBody>
          <a:bodyPr>
            <a:normAutofit fontScale="92500"/>
          </a:bodyPr>
          <a:lstStyle/>
          <a:p>
            <a:r>
              <a:rPr lang="en-US" altLang="zh-TW" b="1" dirty="0" smtClean="0"/>
              <a:t>Level/depth (of a node):</a:t>
            </a:r>
            <a:br>
              <a:rPr lang="en-US" altLang="zh-TW" b="1" dirty="0" smtClean="0"/>
            </a:br>
            <a:r>
              <a:rPr lang="en-US" altLang="zh-TW" b="1" dirty="0" smtClean="0"/>
              <a:t>	</a:t>
            </a:r>
            <a:r>
              <a:rPr lang="en-US" altLang="zh-TW" dirty="0" smtClean="0"/>
              <a:t> The number of branch to reach that node from the root node.</a:t>
            </a:r>
            <a:br>
              <a:rPr lang="en-US" altLang="zh-TW" dirty="0" smtClean="0"/>
            </a:br>
            <a:r>
              <a:rPr lang="en-US" altLang="zh-TW" dirty="0" smtClean="0"/>
              <a:t> (i.e., root is at level 0)</a:t>
            </a:r>
            <a:endParaRPr lang="en-US" altLang="zh-TW" b="1" dirty="0"/>
          </a:p>
          <a:p>
            <a:r>
              <a:rPr lang="en-US" altLang="zh-TW" b="1" dirty="0" smtClean="0"/>
              <a:t>Height (of a tree):</a:t>
            </a:r>
          </a:p>
          <a:p>
            <a:pPr marL="0" indent="0">
              <a:buNone/>
            </a:pPr>
            <a:r>
              <a:rPr lang="en-US" altLang="zh-TW" b="1" dirty="0" smtClean="0"/>
              <a:t>    </a:t>
            </a:r>
            <a:r>
              <a:rPr lang="en-US" altLang="zh-TW" dirty="0" smtClean="0"/>
              <a:t>The number of levels in a tree</a:t>
            </a:r>
            <a:br>
              <a:rPr lang="en-US" altLang="zh-TW" dirty="0" smtClean="0"/>
            </a:br>
            <a:r>
              <a:rPr lang="en-US" altLang="zh-TW" b="1" dirty="0" smtClean="0"/>
              <a:t> </a:t>
            </a:r>
            <a:r>
              <a:rPr lang="en-US" altLang="zh-TW" sz="1800" dirty="0" smtClean="0"/>
              <a:t>(</a:t>
            </a:r>
            <a:r>
              <a:rPr lang="en-US" altLang="zh-TW" sz="1800" u="sng" dirty="0" smtClean="0"/>
              <a:t>Note that some definitions start from level 1</a:t>
            </a:r>
            <a:r>
              <a:rPr lang="en-US" altLang="zh-TW" sz="1800" dirty="0" smtClean="0"/>
              <a:t>)</a:t>
            </a:r>
          </a:p>
          <a:p>
            <a:r>
              <a:rPr lang="en-US" altLang="zh-TW" b="1" dirty="0" smtClean="0"/>
              <a:t>Size (of a tree):</a:t>
            </a:r>
            <a:br>
              <a:rPr lang="en-US" altLang="zh-TW" b="1" dirty="0" smtClean="0"/>
            </a:br>
            <a:r>
              <a:rPr lang="en-US" altLang="zh-TW" dirty="0" smtClean="0"/>
              <a:t>The number of nodes in a tree</a:t>
            </a:r>
          </a:p>
          <a:p>
            <a:r>
              <a:rPr lang="en-US" altLang="zh-TW" b="1" dirty="0" smtClean="0"/>
              <a:t>Weight (of a tree)</a:t>
            </a:r>
            <a:r>
              <a:rPr lang="en-US" altLang="zh-TW" dirty="0" smtClean="0"/>
              <a:t>:</a:t>
            </a:r>
            <a:br>
              <a:rPr lang="en-US" altLang="zh-TW" dirty="0" smtClean="0"/>
            </a:br>
            <a:r>
              <a:rPr lang="en-US" altLang="zh-TW" dirty="0" smtClean="0"/>
              <a:t>The number of leaves in a tree</a:t>
            </a:r>
          </a:p>
          <a:p>
            <a:r>
              <a:rPr lang="en-US" altLang="zh-TW" b="1" dirty="0" smtClean="0"/>
              <a:t>Degree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(of a tree):</a:t>
            </a:r>
            <a:br>
              <a:rPr lang="en-US" altLang="zh-TW" b="1" dirty="0" smtClean="0"/>
            </a:br>
            <a:r>
              <a:rPr lang="en-US" altLang="zh-TW" dirty="0" smtClean="0"/>
              <a:t>The maximum degree of any node in a tree</a:t>
            </a:r>
            <a:endParaRPr lang="en-US" altLang="zh-TW" b="1" dirty="0" smtClean="0"/>
          </a:p>
          <a:p>
            <a:endParaRPr lang="en-US" altLang="zh-TW" sz="2800" b="1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26B6-BF4D-49E4-816D-CC5E0EE58925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6069901" y="2118614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5253746" y="3202674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6477978" y="3214748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7375748" y="3154153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4764053" y="4036566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</a:t>
            </a:r>
            <a:endParaRPr lang="zh-TW" altLang="en-US" dirty="0"/>
          </a:p>
        </p:txBody>
      </p:sp>
      <p:cxnSp>
        <p:nvCxnSpPr>
          <p:cNvPr id="10" name="直線接點 9"/>
          <p:cNvCxnSpPr>
            <a:stCxn id="5" idx="3"/>
            <a:endCxn id="6" idx="7"/>
          </p:cNvCxnSpPr>
          <p:nvPr/>
        </p:nvCxnSpPr>
        <p:spPr>
          <a:xfrm flipH="1">
            <a:off x="5462736" y="2332145"/>
            <a:ext cx="643022" cy="90716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6" idx="3"/>
            <a:endCxn id="9" idx="7"/>
          </p:cNvCxnSpPr>
          <p:nvPr/>
        </p:nvCxnSpPr>
        <p:spPr>
          <a:xfrm flipH="1">
            <a:off x="4973043" y="3416205"/>
            <a:ext cx="316560" cy="65699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5" idx="5"/>
            <a:endCxn id="7" idx="1"/>
          </p:cNvCxnSpPr>
          <p:nvPr/>
        </p:nvCxnSpPr>
        <p:spPr>
          <a:xfrm>
            <a:off x="6278890" y="2332145"/>
            <a:ext cx="234945" cy="91923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endCxn id="8" idx="1"/>
          </p:cNvCxnSpPr>
          <p:nvPr/>
        </p:nvCxnSpPr>
        <p:spPr>
          <a:xfrm>
            <a:off x="6314747" y="2368782"/>
            <a:ext cx="1096858" cy="82200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6" idx="5"/>
            <a:endCxn id="15" idx="1"/>
          </p:cNvCxnSpPr>
          <p:nvPr/>
        </p:nvCxnSpPr>
        <p:spPr>
          <a:xfrm>
            <a:off x="5462736" y="3416205"/>
            <a:ext cx="194798" cy="71627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5621677" y="4095847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</a:t>
            </a:r>
            <a:endParaRPr lang="zh-TW" altLang="en-US" dirty="0"/>
          </a:p>
        </p:txBody>
      </p:sp>
      <p:sp>
        <p:nvSpPr>
          <p:cNvPr id="16" name="橢圓 15"/>
          <p:cNvSpPr/>
          <p:nvPr/>
        </p:nvSpPr>
        <p:spPr>
          <a:xfrm>
            <a:off x="6479299" y="4095847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</a:t>
            </a:r>
            <a:endParaRPr lang="zh-TW" altLang="en-US" dirty="0"/>
          </a:p>
        </p:txBody>
      </p:sp>
      <p:sp>
        <p:nvSpPr>
          <p:cNvPr id="17" name="橢圓 16"/>
          <p:cNvSpPr/>
          <p:nvPr/>
        </p:nvSpPr>
        <p:spPr>
          <a:xfrm>
            <a:off x="7166759" y="4095847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</a:t>
            </a:r>
            <a:endParaRPr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7623975" y="4083554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8110288" y="4071262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J</a:t>
            </a:r>
            <a:endParaRPr lang="zh-TW" altLang="en-US" dirty="0"/>
          </a:p>
        </p:txBody>
      </p:sp>
      <p:sp>
        <p:nvSpPr>
          <p:cNvPr id="20" name="橢圓 19"/>
          <p:cNvSpPr/>
          <p:nvPr/>
        </p:nvSpPr>
        <p:spPr>
          <a:xfrm>
            <a:off x="7166759" y="4777250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</a:t>
            </a:r>
            <a:endParaRPr lang="zh-TW" altLang="en-US" dirty="0"/>
          </a:p>
        </p:txBody>
      </p:sp>
      <p:sp>
        <p:nvSpPr>
          <p:cNvPr id="21" name="橢圓 20"/>
          <p:cNvSpPr/>
          <p:nvPr/>
        </p:nvSpPr>
        <p:spPr>
          <a:xfrm>
            <a:off x="4355976" y="4719630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K</a:t>
            </a:r>
            <a:endParaRPr lang="zh-TW" altLang="en-US" dirty="0"/>
          </a:p>
        </p:txBody>
      </p:sp>
      <p:sp>
        <p:nvSpPr>
          <p:cNvPr id="22" name="橢圓 21"/>
          <p:cNvSpPr/>
          <p:nvPr/>
        </p:nvSpPr>
        <p:spPr>
          <a:xfrm>
            <a:off x="5044757" y="4728495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</a:t>
            </a:r>
            <a:endParaRPr lang="zh-TW" altLang="en-US" dirty="0"/>
          </a:p>
        </p:txBody>
      </p:sp>
      <p:cxnSp>
        <p:nvCxnSpPr>
          <p:cNvPr id="23" name="直線接點 22"/>
          <p:cNvCxnSpPr>
            <a:stCxn id="7" idx="4"/>
            <a:endCxn id="16" idx="0"/>
          </p:cNvCxnSpPr>
          <p:nvPr/>
        </p:nvCxnSpPr>
        <p:spPr>
          <a:xfrm>
            <a:off x="6600401" y="3464916"/>
            <a:ext cx="1320" cy="63093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8" idx="3"/>
            <a:endCxn id="17" idx="0"/>
          </p:cNvCxnSpPr>
          <p:nvPr/>
        </p:nvCxnSpPr>
        <p:spPr>
          <a:xfrm flipH="1">
            <a:off x="7289182" y="3367684"/>
            <a:ext cx="122423" cy="72816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8" idx="4"/>
            <a:endCxn id="18" idx="1"/>
          </p:cNvCxnSpPr>
          <p:nvPr/>
        </p:nvCxnSpPr>
        <p:spPr>
          <a:xfrm>
            <a:off x="7498172" y="3404320"/>
            <a:ext cx="161660" cy="71587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8" idx="5"/>
            <a:endCxn id="19" idx="1"/>
          </p:cNvCxnSpPr>
          <p:nvPr/>
        </p:nvCxnSpPr>
        <p:spPr>
          <a:xfrm>
            <a:off x="7584738" y="3367684"/>
            <a:ext cx="561407" cy="74021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17" idx="4"/>
            <a:endCxn id="20" idx="0"/>
          </p:cNvCxnSpPr>
          <p:nvPr/>
        </p:nvCxnSpPr>
        <p:spPr>
          <a:xfrm>
            <a:off x="7289182" y="4346015"/>
            <a:ext cx="0" cy="43123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9" idx="3"/>
            <a:endCxn id="21" idx="7"/>
          </p:cNvCxnSpPr>
          <p:nvPr/>
        </p:nvCxnSpPr>
        <p:spPr>
          <a:xfrm flipH="1">
            <a:off x="4564965" y="4250098"/>
            <a:ext cx="234945" cy="50616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9" idx="5"/>
            <a:endCxn id="22" idx="1"/>
          </p:cNvCxnSpPr>
          <p:nvPr/>
        </p:nvCxnSpPr>
        <p:spPr>
          <a:xfrm>
            <a:off x="4973043" y="4250098"/>
            <a:ext cx="107571" cy="51503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6786914" y="199945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Level 0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8141598" y="3046873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Level 1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8351912" y="3968613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Level 2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7623975" y="4668913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Level 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033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/>
      <p:bldP spid="31" grpId="0"/>
      <p:bldP spid="32" grpId="0"/>
      <p:bldP spid="3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度">
  <a:themeElements>
    <a:clrScheme name="清晰度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dsa1">
      <a:majorFont>
        <a:latin typeface="Consolas"/>
        <a:ea typeface="微軟正黑體"/>
        <a:cs typeface=""/>
      </a:majorFont>
      <a:minorFont>
        <a:latin typeface="Corbel"/>
        <a:ea typeface="微軟正黑體"/>
        <a:cs typeface="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3774</TotalTime>
  <Words>2523</Words>
  <Application>Microsoft Macintosh PowerPoint</Application>
  <PresentationFormat>On-screen Show (4:3)</PresentationFormat>
  <Paragraphs>797</Paragraphs>
  <Slides>46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Calibri</vt:lpstr>
      <vt:lpstr>Cambria Math</vt:lpstr>
      <vt:lpstr>Consolas</vt:lpstr>
      <vt:lpstr>Corbel</vt:lpstr>
      <vt:lpstr>Courier New</vt:lpstr>
      <vt:lpstr>Wingdings</vt:lpstr>
      <vt:lpstr>微軟正黑體</vt:lpstr>
      <vt:lpstr>新細明體</vt:lpstr>
      <vt:lpstr>Arial</vt:lpstr>
      <vt:lpstr>清晰度</vt:lpstr>
      <vt:lpstr>TreE</vt:lpstr>
      <vt:lpstr>Reference</vt:lpstr>
      <vt:lpstr>Reference</vt:lpstr>
      <vt:lpstr>BASICS</vt:lpstr>
      <vt:lpstr>樹</vt:lpstr>
      <vt:lpstr>PowerPoint Presentation</vt:lpstr>
      <vt:lpstr>Definition</vt:lpstr>
      <vt:lpstr>Tree Dictionary</vt:lpstr>
      <vt:lpstr>Tree Dictionary</vt:lpstr>
      <vt:lpstr>Representing a tree with array</vt:lpstr>
      <vt:lpstr>Representing a tree with array</vt:lpstr>
      <vt:lpstr>Representing a tree with array</vt:lpstr>
      <vt:lpstr>Representing a tree with  linked structure</vt:lpstr>
      <vt:lpstr>Representing a tree with  linked structure</vt:lpstr>
      <vt:lpstr>左小孩-右兄弟姊妹 表示法</vt:lpstr>
      <vt:lpstr>Converting to LCRS tree</vt:lpstr>
      <vt:lpstr>LCRS tree</vt:lpstr>
      <vt:lpstr>Binary Tree</vt:lpstr>
      <vt:lpstr>一些證明</vt:lpstr>
      <vt:lpstr>兩些證明(誤)</vt:lpstr>
      <vt:lpstr>三些證明(誤)</vt:lpstr>
      <vt:lpstr>Full binary tree</vt:lpstr>
      <vt:lpstr>Complete binary tree</vt:lpstr>
      <vt:lpstr>Height of a complete binary tree</vt:lpstr>
      <vt:lpstr>TREE Traversal</vt:lpstr>
      <vt:lpstr>Binary Tree Traversal</vt:lpstr>
      <vt:lpstr>Binary Tree Traversal</vt:lpstr>
      <vt:lpstr>Recursive traversal</vt:lpstr>
      <vt:lpstr>How about non-recursive? (iterative)</vt:lpstr>
      <vt:lpstr>Arithmetic Expression</vt:lpstr>
      <vt:lpstr>Alternative expressions</vt:lpstr>
      <vt:lpstr>Binary tree with arithmetic expression</vt:lpstr>
      <vt:lpstr>Level-order traversal</vt:lpstr>
      <vt:lpstr>Binary Search Tree</vt:lpstr>
      <vt:lpstr>Binary search tree</vt:lpstr>
      <vt:lpstr>Binary search tree</vt:lpstr>
      <vt:lpstr>Binary search tree</vt:lpstr>
      <vt:lpstr>BST struct definition</vt:lpstr>
      <vt:lpstr>Search</vt:lpstr>
      <vt:lpstr>Other operations</vt:lpstr>
      <vt:lpstr>How to insert a new node?</vt:lpstr>
      <vt:lpstr>PowerPoint Presentation</vt:lpstr>
      <vt:lpstr>How to delete a node?</vt:lpstr>
      <vt:lpstr>How to delete a node?</vt:lpstr>
      <vt:lpstr>How to delete a node?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樹</dc:title>
  <dc:creator>Hsin-Mu Tsai</dc:creator>
  <cp:lastModifiedBy>Hsin-Mu Tsai</cp:lastModifiedBy>
  <cp:revision>108</cp:revision>
  <dcterms:created xsi:type="dcterms:W3CDTF">2010-10-20T02:04:59Z</dcterms:created>
  <dcterms:modified xsi:type="dcterms:W3CDTF">2018-04-19T01:13:02Z</dcterms:modified>
</cp:coreProperties>
</file>