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ontserrat"/>
      <p:regular r:id="rId33"/>
      <p:bold r:id="rId34"/>
      <p:italic r:id="rId35"/>
      <p:boldItalic r:id="rId36"/>
    </p:embeddedFont>
    <p:embeddedFont>
      <p:font typeface="Maven Pro"/>
      <p:regular r:id="rId37"/>
      <p:bold r:id="rId38"/>
    </p:embeddedFont>
    <p:embeddedFont>
      <p:font typeface="Comforta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Comfortaa-regular.fntdata"/><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016ed78ef4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016ed78ef4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Abraar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016ed78ef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016ed78ef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16ed78ef4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16ed78ef4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16ed78ef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016ed78ef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16ed78ef4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016ed78ef4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016ed78ef4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016ed78ef4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16ed78ef4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016ed78ef4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Aadarsh: the blue signifies that these states are expected to have the greatest percent growth and are targets for future investment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016ed78ef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016ed78ef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016ed78ef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016ed78ef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016ed78ef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016ed78ef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16ed78ef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16ed78ef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016ed78ef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016ed78ef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016ed78ef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016ed78ef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016ed78ef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016ed78ef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016ed78ef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016ed78ef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16ed78e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16ed78e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Karthik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016ed78ef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016ed78ef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Karthik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16ed78ef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16ed78ef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Karthik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16ed78ef4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016ed78ef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Karthik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16ed78ef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16ed78ef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Aadarsh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16ed78ef4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016ed78ef4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Aadarsh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016ed78ef4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016ed78ef4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Aadarsh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66500" y="15181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Beginners Track Challenge</a:t>
            </a:r>
            <a:endParaRPr/>
          </a:p>
        </p:txBody>
      </p:sp>
      <p:sp>
        <p:nvSpPr>
          <p:cNvPr id="278" name="Google Shape;278;p13"/>
          <p:cNvSpPr txBox="1"/>
          <p:nvPr>
            <p:ph idx="1" type="subTitle"/>
          </p:nvPr>
        </p:nvSpPr>
        <p:spPr>
          <a:xfrm>
            <a:off x="919650" y="3287000"/>
            <a:ext cx="69339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Karthik Kallakuri, </a:t>
            </a:r>
            <a:r>
              <a:rPr lang="en"/>
              <a:t>Michael</a:t>
            </a:r>
            <a:r>
              <a:rPr lang="en"/>
              <a:t> Moorman, Abraar Patel, Aadarsh Srivatsav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455025" y="181800"/>
            <a:ext cx="8248500" cy="74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Visualization - Facilities Per State</a:t>
            </a:r>
            <a:endParaRPr/>
          </a:p>
          <a:p>
            <a:pPr indent="0" lvl="0" marL="0" rtl="0" algn="l">
              <a:spcBef>
                <a:spcPts val="0"/>
              </a:spcBef>
              <a:spcAft>
                <a:spcPts val="0"/>
              </a:spcAft>
              <a:buNone/>
            </a:pPr>
            <a:r>
              <a:t/>
            </a:r>
            <a:endParaRPr/>
          </a:p>
        </p:txBody>
      </p:sp>
      <p:pic>
        <p:nvPicPr>
          <p:cNvPr id="333" name="Google Shape;333;p22"/>
          <p:cNvPicPr preferRelativeResize="0"/>
          <p:nvPr/>
        </p:nvPicPr>
        <p:blipFill>
          <a:blip r:embed="rId3">
            <a:alphaModFix/>
          </a:blip>
          <a:stretch>
            <a:fillRect/>
          </a:stretch>
        </p:blipFill>
        <p:spPr>
          <a:xfrm>
            <a:off x="297550" y="754525"/>
            <a:ext cx="8491025" cy="4388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86600" y="116500"/>
            <a:ext cx="8770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Visualization - Estimated Population </a:t>
            </a:r>
            <a:endParaRPr/>
          </a:p>
          <a:p>
            <a:pPr indent="0" lvl="0" marL="0" rtl="0" algn="l">
              <a:spcBef>
                <a:spcPts val="0"/>
              </a:spcBef>
              <a:spcAft>
                <a:spcPts val="0"/>
              </a:spcAft>
              <a:buNone/>
            </a:pPr>
            <a:r>
              <a:rPr lang="en"/>
              <a:t>of 2010 Choropleth</a:t>
            </a:r>
            <a:endParaRPr/>
          </a:p>
          <a:p>
            <a:pPr indent="0" lvl="0" marL="0" rtl="0" algn="l">
              <a:spcBef>
                <a:spcPts val="0"/>
              </a:spcBef>
              <a:spcAft>
                <a:spcPts val="0"/>
              </a:spcAft>
              <a:buNone/>
            </a:pPr>
            <a:r>
              <a:t/>
            </a:r>
            <a:endParaRPr/>
          </a:p>
        </p:txBody>
      </p:sp>
      <p:pic>
        <p:nvPicPr>
          <p:cNvPr id="339" name="Google Shape;339;p23"/>
          <p:cNvPicPr preferRelativeResize="0"/>
          <p:nvPr/>
        </p:nvPicPr>
        <p:blipFill>
          <a:blip r:embed="rId3">
            <a:alphaModFix/>
          </a:blip>
          <a:stretch>
            <a:fillRect/>
          </a:stretch>
        </p:blipFill>
        <p:spPr>
          <a:xfrm>
            <a:off x="152400" y="1030600"/>
            <a:ext cx="8157975" cy="3960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86600" y="105875"/>
            <a:ext cx="8770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Visualization - Number of Facilities in each State </a:t>
            </a:r>
            <a:r>
              <a:rPr lang="en"/>
              <a:t>Choropleth</a:t>
            </a:r>
            <a:endParaRPr/>
          </a:p>
          <a:p>
            <a:pPr indent="0" lvl="0" marL="0" rtl="0" algn="l">
              <a:spcBef>
                <a:spcPts val="0"/>
              </a:spcBef>
              <a:spcAft>
                <a:spcPts val="0"/>
              </a:spcAft>
              <a:buNone/>
            </a:pPr>
            <a:r>
              <a:t/>
            </a:r>
            <a:endParaRPr/>
          </a:p>
        </p:txBody>
      </p:sp>
      <p:pic>
        <p:nvPicPr>
          <p:cNvPr id="345" name="Google Shape;345;p24"/>
          <p:cNvPicPr preferRelativeResize="0"/>
          <p:nvPr/>
        </p:nvPicPr>
        <p:blipFill>
          <a:blip r:embed="rId3">
            <a:alphaModFix/>
          </a:blip>
          <a:stretch>
            <a:fillRect/>
          </a:stretch>
        </p:blipFill>
        <p:spPr>
          <a:xfrm>
            <a:off x="282250" y="1019975"/>
            <a:ext cx="8516952" cy="4027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389875" y="99050"/>
            <a:ext cx="85050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Visualization - Percent Change from 2010-2019 Choropleth</a:t>
            </a:r>
            <a:endParaRPr/>
          </a:p>
          <a:p>
            <a:pPr indent="0" lvl="0" marL="0" rtl="0" algn="l">
              <a:spcBef>
                <a:spcPts val="0"/>
              </a:spcBef>
              <a:spcAft>
                <a:spcPts val="0"/>
              </a:spcAft>
              <a:buNone/>
            </a:pPr>
            <a:r>
              <a:t/>
            </a:r>
            <a:endParaRPr/>
          </a:p>
        </p:txBody>
      </p:sp>
      <p:pic>
        <p:nvPicPr>
          <p:cNvPr id="351" name="Google Shape;351;p25"/>
          <p:cNvPicPr preferRelativeResize="0"/>
          <p:nvPr/>
        </p:nvPicPr>
        <p:blipFill>
          <a:blip r:embed="rId3">
            <a:alphaModFix/>
          </a:blip>
          <a:stretch>
            <a:fillRect/>
          </a:stretch>
        </p:blipFill>
        <p:spPr>
          <a:xfrm>
            <a:off x="559900" y="1009575"/>
            <a:ext cx="7994900" cy="4070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52400" y="120300"/>
            <a:ext cx="8505000" cy="65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Visualization - 2019 Persons per site</a:t>
            </a:r>
            <a:endParaRPr/>
          </a:p>
          <a:p>
            <a:pPr indent="0" lvl="0" marL="0" rtl="0" algn="l">
              <a:spcBef>
                <a:spcPts val="0"/>
              </a:spcBef>
              <a:spcAft>
                <a:spcPts val="0"/>
              </a:spcAft>
              <a:buNone/>
            </a:pPr>
            <a:r>
              <a:rPr lang="en"/>
              <a:t>Choropleth</a:t>
            </a:r>
            <a:endParaRPr/>
          </a:p>
          <a:p>
            <a:pPr indent="0" lvl="0" marL="0" rtl="0" algn="l">
              <a:spcBef>
                <a:spcPts val="0"/>
              </a:spcBef>
              <a:spcAft>
                <a:spcPts val="0"/>
              </a:spcAft>
              <a:buNone/>
            </a:pPr>
            <a:r>
              <a:t/>
            </a:r>
            <a:endParaRPr/>
          </a:p>
        </p:txBody>
      </p:sp>
      <p:pic>
        <p:nvPicPr>
          <p:cNvPr id="357" name="Google Shape;357;p26"/>
          <p:cNvPicPr preferRelativeResize="0"/>
          <p:nvPr/>
        </p:nvPicPr>
        <p:blipFill>
          <a:blip r:embed="rId3">
            <a:alphaModFix/>
          </a:blip>
          <a:stretch>
            <a:fillRect/>
          </a:stretch>
        </p:blipFill>
        <p:spPr>
          <a:xfrm>
            <a:off x="205550" y="1020200"/>
            <a:ext cx="8614925" cy="394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379250" y="301025"/>
            <a:ext cx="8271300" cy="8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 </a:t>
            </a:r>
            <a:endParaRPr/>
          </a:p>
        </p:txBody>
      </p:sp>
      <p:sp>
        <p:nvSpPr>
          <p:cNvPr id="363" name="Google Shape;363;p27"/>
          <p:cNvSpPr txBox="1"/>
          <p:nvPr/>
        </p:nvSpPr>
        <p:spPr>
          <a:xfrm>
            <a:off x="456975" y="1254000"/>
            <a:ext cx="8193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Given the data from previous years, we decided to investigate what the population </a:t>
            </a:r>
            <a:r>
              <a:rPr lang="en" sz="1800">
                <a:latin typeface="Nunito"/>
                <a:ea typeface="Nunito"/>
                <a:cs typeface="Nunito"/>
                <a:sym typeface="Nunito"/>
              </a:rPr>
              <a:t>of women with risk of breast cancer </a:t>
            </a:r>
            <a:r>
              <a:rPr lang="en" sz="1800">
                <a:latin typeface="Nunito"/>
                <a:ea typeface="Nunito"/>
                <a:cs typeface="Nunito"/>
                <a:sym typeface="Nunito"/>
              </a:rPr>
              <a:t>would be in the future within each state.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Linear regression was implemented in order to predict the future population requiring facility sites in each state</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To train the model, we split the data with 30% testing for each year from 2010-2019.</a:t>
            </a:r>
            <a:endParaRPr sz="18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219850" y="184125"/>
            <a:ext cx="83667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Plot - Percent Change from 2010 to 2025 Choropleth</a:t>
            </a:r>
            <a:endParaRPr/>
          </a:p>
          <a:p>
            <a:pPr indent="0" lvl="0" marL="0" rtl="0" algn="l">
              <a:spcBef>
                <a:spcPts val="0"/>
              </a:spcBef>
              <a:spcAft>
                <a:spcPts val="0"/>
              </a:spcAft>
              <a:buNone/>
            </a:pPr>
            <a:r>
              <a:t/>
            </a:r>
            <a:endParaRPr/>
          </a:p>
        </p:txBody>
      </p:sp>
      <p:pic>
        <p:nvPicPr>
          <p:cNvPr id="369" name="Google Shape;369;p28"/>
          <p:cNvPicPr preferRelativeResize="0"/>
          <p:nvPr/>
        </p:nvPicPr>
        <p:blipFill>
          <a:blip r:embed="rId3">
            <a:alphaModFix/>
          </a:blip>
          <a:stretch>
            <a:fillRect/>
          </a:stretch>
        </p:blipFill>
        <p:spPr>
          <a:xfrm>
            <a:off x="666000" y="1229550"/>
            <a:ext cx="7479301" cy="3722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485525" y="301025"/>
            <a:ext cx="7030500" cy="6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375" name="Google Shape;375;p29"/>
          <p:cNvSpPr txBox="1"/>
          <p:nvPr>
            <p:ph idx="1" type="body"/>
          </p:nvPr>
        </p:nvSpPr>
        <p:spPr>
          <a:xfrm>
            <a:off x="485525" y="1065500"/>
            <a:ext cx="8122500" cy="38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According to data collected from all our plots, it is apparent that certain states such as Texas, California, and Florida seem to contain the highest population of women with potential risk of breast cancer as well as greatest amount of facility sites required.</a:t>
            </a:r>
            <a:endParaRPr sz="1800"/>
          </a:p>
          <a:p>
            <a:pPr indent="-342900" lvl="0" marL="457200" rtl="0" algn="l">
              <a:spcBef>
                <a:spcPts val="0"/>
              </a:spcBef>
              <a:spcAft>
                <a:spcPts val="0"/>
              </a:spcAft>
              <a:buSzPts val="1800"/>
              <a:buChar char="●"/>
            </a:pPr>
            <a:r>
              <a:rPr lang="en" sz="1800"/>
              <a:t>Particular states – Texas, Florida, Nevada, Colorado, Arizona, Idaho, and Washington seem to display the largest estimated population increase in women with potential risk of breast cancer from 2010-2025. </a:t>
            </a:r>
            <a:endParaRPr sz="1800"/>
          </a:p>
          <a:p>
            <a:pPr indent="-342900" lvl="0" marL="457200" rtl="0" algn="l">
              <a:spcBef>
                <a:spcPts val="0"/>
              </a:spcBef>
              <a:spcAft>
                <a:spcPts val="0"/>
              </a:spcAft>
              <a:buSzPts val="1800"/>
              <a:buChar char="●"/>
            </a:pPr>
            <a:r>
              <a:rPr lang="en" sz="1800"/>
              <a:t>Thus, such states are great targets for future investment.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txBox="1"/>
          <p:nvPr>
            <p:ph type="title"/>
          </p:nvPr>
        </p:nvSpPr>
        <p:spPr>
          <a:xfrm>
            <a:off x="1315600" y="20721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Members and Contributions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Karthik Kallakuri</a:t>
            </a:r>
            <a:endParaRPr/>
          </a:p>
        </p:txBody>
      </p:sp>
      <p:sp>
        <p:nvSpPr>
          <p:cNvPr id="386" name="Google Shape;386;p31"/>
          <p:cNvSpPr txBox="1"/>
          <p:nvPr>
            <p:ph idx="1" type="subTitle"/>
          </p:nvPr>
        </p:nvSpPr>
        <p:spPr>
          <a:xfrm>
            <a:off x="1228800" y="1555450"/>
            <a:ext cx="3505500" cy="72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88"/>
              <a:buNone/>
            </a:pPr>
            <a:r>
              <a:rPr lang="en" sz="1300"/>
              <a:t>Contributions:</a:t>
            </a:r>
            <a:endParaRPr sz="1300"/>
          </a:p>
          <a:p>
            <a:pPr indent="-311150" lvl="0" marL="457200" rtl="0" algn="l">
              <a:lnSpc>
                <a:spcPct val="150000"/>
              </a:lnSpc>
              <a:spcBef>
                <a:spcPts val="0"/>
              </a:spcBef>
              <a:spcAft>
                <a:spcPts val="0"/>
              </a:spcAft>
              <a:buSzPts val="1300"/>
              <a:buChar char="●"/>
            </a:pPr>
            <a:r>
              <a:rPr lang="en" sz="1300"/>
              <a:t>Cleaned and Processed data</a:t>
            </a:r>
            <a:endParaRPr sz="1300"/>
          </a:p>
          <a:p>
            <a:pPr indent="-311150" lvl="0" marL="457200" rtl="0" algn="l">
              <a:lnSpc>
                <a:spcPct val="150000"/>
              </a:lnSpc>
              <a:spcBef>
                <a:spcPts val="0"/>
              </a:spcBef>
              <a:spcAft>
                <a:spcPts val="0"/>
              </a:spcAft>
              <a:buSzPts val="1300"/>
              <a:buChar char="●"/>
            </a:pPr>
            <a:r>
              <a:rPr lang="en" sz="1300"/>
              <a:t>Assisted with Linear Regression Model</a:t>
            </a:r>
            <a:endParaRPr sz="1300"/>
          </a:p>
          <a:p>
            <a:pPr indent="-311150" lvl="0" marL="457200" rtl="0" algn="l">
              <a:lnSpc>
                <a:spcPct val="150000"/>
              </a:lnSpc>
              <a:spcBef>
                <a:spcPts val="0"/>
              </a:spcBef>
              <a:spcAft>
                <a:spcPts val="0"/>
              </a:spcAft>
              <a:buSzPts val="1300"/>
              <a:buChar char="●"/>
            </a:pPr>
            <a:r>
              <a:rPr lang="en" sz="1300"/>
              <a:t>Initiated and</a:t>
            </a:r>
            <a:r>
              <a:rPr lang="en" sz="1300"/>
              <a:t> worked on </a:t>
            </a:r>
            <a:r>
              <a:rPr lang="en" sz="1300"/>
              <a:t>Powerpoint</a:t>
            </a:r>
            <a:endParaRPr sz="1300"/>
          </a:p>
        </p:txBody>
      </p:sp>
      <p:pic>
        <p:nvPicPr>
          <p:cNvPr id="387" name="Google Shape;387;p31"/>
          <p:cNvPicPr preferRelativeResize="0"/>
          <p:nvPr/>
        </p:nvPicPr>
        <p:blipFill>
          <a:blip r:embed="rId3">
            <a:alphaModFix/>
          </a:blip>
          <a:stretch>
            <a:fillRect/>
          </a:stretch>
        </p:blipFill>
        <p:spPr>
          <a:xfrm>
            <a:off x="4734300" y="426975"/>
            <a:ext cx="4279024" cy="429905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and Solution </a:t>
            </a:r>
            <a:endParaRPr/>
          </a:p>
        </p:txBody>
      </p:sp>
      <p:sp>
        <p:nvSpPr>
          <p:cNvPr id="284" name="Google Shape;284;p14"/>
          <p:cNvSpPr txBox="1"/>
          <p:nvPr>
            <p:ph idx="1" type="body"/>
          </p:nvPr>
        </p:nvSpPr>
        <p:spPr>
          <a:xfrm>
            <a:off x="347375" y="1375350"/>
            <a:ext cx="6289500" cy="2960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t/>
            </a:r>
            <a:endParaRPr sz="1200">
              <a:solidFill>
                <a:srgbClr val="0D1117"/>
              </a:solidFill>
              <a:latin typeface="Arial"/>
              <a:ea typeface="Arial"/>
              <a:cs typeface="Arial"/>
              <a:sym typeface="Arial"/>
            </a:endParaRPr>
          </a:p>
          <a:p>
            <a:pPr indent="-301432" lvl="0" marL="457200" rtl="0" algn="l">
              <a:spcBef>
                <a:spcPts val="0"/>
              </a:spcBef>
              <a:spcAft>
                <a:spcPts val="0"/>
              </a:spcAft>
              <a:buClr>
                <a:srgbClr val="0D1117"/>
              </a:buClr>
              <a:buSzPct val="100000"/>
              <a:buFont typeface="Comfortaa"/>
              <a:buChar char="●"/>
            </a:pPr>
            <a:r>
              <a:rPr lang="en" sz="3529">
                <a:solidFill>
                  <a:srgbClr val="0D1117"/>
                </a:solidFill>
                <a:latin typeface="Comfortaa"/>
                <a:ea typeface="Comfortaa"/>
                <a:cs typeface="Comfortaa"/>
                <a:sym typeface="Comfortaa"/>
              </a:rPr>
              <a:t>Identify </a:t>
            </a:r>
            <a:r>
              <a:rPr lang="en" sz="3529">
                <a:solidFill>
                  <a:srgbClr val="0D1117"/>
                </a:solidFill>
                <a:latin typeface="Comfortaa"/>
                <a:ea typeface="Comfortaa"/>
                <a:cs typeface="Comfortaa"/>
                <a:sym typeface="Comfortaa"/>
              </a:rPr>
              <a:t>characteristics</a:t>
            </a:r>
            <a:r>
              <a:rPr lang="en" sz="3529">
                <a:solidFill>
                  <a:srgbClr val="0D1117"/>
                </a:solidFill>
                <a:latin typeface="Comfortaa"/>
                <a:ea typeface="Comfortaa"/>
                <a:cs typeface="Comfortaa"/>
                <a:sym typeface="Comfortaa"/>
              </a:rPr>
              <a:t> of facilities where putting funds would make the most impact</a:t>
            </a:r>
            <a:endParaRPr sz="3529">
              <a:solidFill>
                <a:srgbClr val="0D1117"/>
              </a:solidFill>
              <a:latin typeface="Comfortaa"/>
              <a:ea typeface="Comfortaa"/>
              <a:cs typeface="Comfortaa"/>
              <a:sym typeface="Comfortaa"/>
            </a:endParaRPr>
          </a:p>
          <a:p>
            <a:pPr indent="0" lvl="0" marL="457200" rtl="0" algn="l">
              <a:spcBef>
                <a:spcPts val="0"/>
              </a:spcBef>
              <a:spcAft>
                <a:spcPts val="0"/>
              </a:spcAft>
              <a:buNone/>
            </a:pPr>
            <a:r>
              <a:t/>
            </a:r>
            <a:endParaRPr sz="3529">
              <a:solidFill>
                <a:srgbClr val="0D1117"/>
              </a:solidFill>
              <a:latin typeface="Comfortaa"/>
              <a:ea typeface="Comfortaa"/>
              <a:cs typeface="Comfortaa"/>
              <a:sym typeface="Comfortaa"/>
            </a:endParaRPr>
          </a:p>
          <a:p>
            <a:pPr indent="0" lvl="0" marL="457200" rtl="0" algn="l">
              <a:spcBef>
                <a:spcPts val="0"/>
              </a:spcBef>
              <a:spcAft>
                <a:spcPts val="0"/>
              </a:spcAft>
              <a:buNone/>
            </a:pPr>
            <a:r>
              <a:t/>
            </a:r>
            <a:endParaRPr sz="3529">
              <a:solidFill>
                <a:srgbClr val="0D1117"/>
              </a:solidFill>
              <a:latin typeface="Comfortaa"/>
              <a:ea typeface="Comfortaa"/>
              <a:cs typeface="Comfortaa"/>
              <a:sym typeface="Comfortaa"/>
            </a:endParaRPr>
          </a:p>
          <a:p>
            <a:pPr indent="0" lvl="0" marL="457200" rtl="0" algn="l">
              <a:spcBef>
                <a:spcPts val="0"/>
              </a:spcBef>
              <a:spcAft>
                <a:spcPts val="0"/>
              </a:spcAft>
              <a:buNone/>
            </a:pPr>
            <a:r>
              <a:t/>
            </a:r>
            <a:endParaRPr sz="3529">
              <a:solidFill>
                <a:srgbClr val="0D1117"/>
              </a:solidFill>
              <a:latin typeface="Comfortaa"/>
              <a:ea typeface="Comfortaa"/>
              <a:cs typeface="Comfortaa"/>
              <a:sym typeface="Comfortaa"/>
            </a:endParaRPr>
          </a:p>
          <a:p>
            <a:pPr indent="-301432" lvl="0" marL="457200" rtl="0" algn="l">
              <a:spcBef>
                <a:spcPts val="0"/>
              </a:spcBef>
              <a:spcAft>
                <a:spcPts val="0"/>
              </a:spcAft>
              <a:buClr>
                <a:srgbClr val="0D1117"/>
              </a:buClr>
              <a:buSzPct val="100000"/>
              <a:buFont typeface="Comfortaa"/>
              <a:buChar char="●"/>
            </a:pPr>
            <a:r>
              <a:rPr lang="en" sz="3529">
                <a:solidFill>
                  <a:srgbClr val="0D1117"/>
                </a:solidFill>
                <a:latin typeface="Comfortaa"/>
                <a:ea typeface="Comfortaa"/>
                <a:cs typeface="Comfortaa"/>
                <a:sym typeface="Comfortaa"/>
              </a:rPr>
              <a:t>Use census and facilities data that contains </a:t>
            </a:r>
            <a:r>
              <a:rPr lang="en" sz="3529">
                <a:solidFill>
                  <a:srgbClr val="0D1117"/>
                </a:solidFill>
                <a:latin typeface="Comfortaa"/>
                <a:ea typeface="Comfortaa"/>
                <a:cs typeface="Comfortaa"/>
                <a:sym typeface="Comfortaa"/>
              </a:rPr>
              <a:t>age, sex, and race to identify the locations where opening facilities would make the most sense</a:t>
            </a:r>
            <a:endParaRPr sz="3529">
              <a:solidFill>
                <a:srgbClr val="0D1117"/>
              </a:solidFill>
              <a:latin typeface="Comfortaa"/>
              <a:ea typeface="Comfortaa"/>
              <a:cs typeface="Comfortaa"/>
              <a:sym typeface="Comfortaa"/>
            </a:endParaRPr>
          </a:p>
          <a:p>
            <a:pPr indent="0" lvl="0" marL="0" rtl="0" algn="l">
              <a:spcBef>
                <a:spcPts val="0"/>
              </a:spcBef>
              <a:spcAft>
                <a:spcPts val="0"/>
              </a:spcAft>
              <a:buNone/>
            </a:pPr>
            <a:r>
              <a:t/>
            </a:r>
            <a:endParaRPr sz="3529">
              <a:solidFill>
                <a:srgbClr val="0D1117"/>
              </a:solidFill>
              <a:latin typeface="Comfortaa"/>
              <a:ea typeface="Comfortaa"/>
              <a:cs typeface="Comfortaa"/>
              <a:sym typeface="Comfortaa"/>
            </a:endParaRPr>
          </a:p>
          <a:p>
            <a:pPr indent="-301432" lvl="0" marL="457200" rtl="0" algn="l">
              <a:spcBef>
                <a:spcPts val="0"/>
              </a:spcBef>
              <a:spcAft>
                <a:spcPts val="0"/>
              </a:spcAft>
              <a:buClr>
                <a:srgbClr val="0D1117"/>
              </a:buClr>
              <a:buSzPct val="100000"/>
              <a:buFont typeface="Comfortaa"/>
              <a:buChar char="●"/>
            </a:pPr>
            <a:r>
              <a:rPr lang="en" sz="3529">
                <a:solidFill>
                  <a:srgbClr val="000000"/>
                </a:solidFill>
                <a:latin typeface="Comfortaa"/>
                <a:ea typeface="Comfortaa"/>
                <a:cs typeface="Comfortaa"/>
                <a:sym typeface="Comfortaa"/>
              </a:rPr>
              <a:t>Maximizing impact of expanded medical access:</a:t>
            </a:r>
            <a:endParaRPr sz="3529">
              <a:solidFill>
                <a:srgbClr val="000000"/>
              </a:solidFill>
              <a:latin typeface="Comfortaa"/>
              <a:ea typeface="Comfortaa"/>
              <a:cs typeface="Comfortaa"/>
              <a:sym typeface="Comfortaa"/>
            </a:endParaRPr>
          </a:p>
          <a:p>
            <a:pPr indent="-301432" lvl="0" marL="914400" rtl="0" algn="l">
              <a:spcBef>
                <a:spcPts val="0"/>
              </a:spcBef>
              <a:spcAft>
                <a:spcPts val="0"/>
              </a:spcAft>
              <a:buClr>
                <a:srgbClr val="000000"/>
              </a:buClr>
              <a:buSzPct val="100000"/>
              <a:buFont typeface="Comfortaa"/>
              <a:buChar char="●"/>
            </a:pPr>
            <a:r>
              <a:rPr lang="en" sz="3529">
                <a:solidFill>
                  <a:srgbClr val="000000"/>
                </a:solidFill>
                <a:latin typeface="Comfortaa"/>
                <a:ea typeface="Comfortaa"/>
                <a:cs typeface="Comfortaa"/>
                <a:sym typeface="Comfortaa"/>
              </a:rPr>
              <a:t>Utilizing a dataset of FDA certified facilities: expand medical access</a:t>
            </a:r>
            <a:endParaRPr sz="3529">
              <a:solidFill>
                <a:srgbClr val="000000"/>
              </a:solidFill>
              <a:latin typeface="Comfortaa"/>
              <a:ea typeface="Comfortaa"/>
              <a:cs typeface="Comfortaa"/>
              <a:sym typeface="Comfortaa"/>
            </a:endParaRPr>
          </a:p>
          <a:p>
            <a:pPr indent="-301432" lvl="0" marL="914400" rtl="0" algn="l">
              <a:spcBef>
                <a:spcPts val="0"/>
              </a:spcBef>
              <a:spcAft>
                <a:spcPts val="0"/>
              </a:spcAft>
              <a:buClr>
                <a:srgbClr val="000000"/>
              </a:buClr>
              <a:buSzPct val="100000"/>
              <a:buFont typeface="Comfortaa"/>
              <a:buChar char="●"/>
            </a:pPr>
            <a:r>
              <a:rPr lang="en" sz="3529">
                <a:solidFill>
                  <a:srgbClr val="000000"/>
                </a:solidFill>
                <a:latin typeface="Comfortaa"/>
                <a:ea typeface="Comfortaa"/>
                <a:cs typeface="Comfortaa"/>
                <a:sym typeface="Comfortaa"/>
              </a:rPr>
              <a:t>Supplemented by census dataset, demographic data that correlates to facilities</a:t>
            </a:r>
            <a:endParaRPr sz="3529">
              <a:solidFill>
                <a:srgbClr val="0D1117"/>
              </a:solidFill>
              <a:latin typeface="Comfortaa"/>
              <a:ea typeface="Comfortaa"/>
              <a:cs typeface="Comfortaa"/>
              <a:sym typeface="Comfortaa"/>
            </a:endParaRPr>
          </a:p>
          <a:p>
            <a:pPr indent="0" lvl="0" marL="0" rtl="0" algn="l">
              <a:spcBef>
                <a:spcPts val="500"/>
              </a:spcBef>
              <a:spcAft>
                <a:spcPts val="0"/>
              </a:spcAft>
              <a:buNone/>
            </a:pPr>
            <a:r>
              <a:t/>
            </a:r>
            <a:endParaRPr sz="1200">
              <a:solidFill>
                <a:srgbClr val="0D1117"/>
              </a:solidFill>
              <a:latin typeface="Arial"/>
              <a:ea typeface="Arial"/>
              <a:cs typeface="Arial"/>
              <a:sym typeface="Arial"/>
            </a:endParaRPr>
          </a:p>
          <a:p>
            <a:pPr indent="0" lvl="0" marL="0" rtl="0" algn="l">
              <a:spcBef>
                <a:spcPts val="0"/>
              </a:spcBef>
              <a:spcAft>
                <a:spcPts val="0"/>
              </a:spcAft>
              <a:buNone/>
            </a:pPr>
            <a:r>
              <a:t/>
            </a:r>
            <a:endParaRPr sz="1200">
              <a:solidFill>
                <a:srgbClr val="0D1117"/>
              </a:solidFill>
              <a:latin typeface="Arial"/>
              <a:ea typeface="Arial"/>
              <a:cs typeface="Arial"/>
              <a:sym typeface="Arial"/>
            </a:endParaRPr>
          </a:p>
          <a:p>
            <a:pPr indent="0" lvl="0" marL="0" rtl="0" algn="l">
              <a:spcBef>
                <a:spcPts val="0"/>
              </a:spcBef>
              <a:spcAft>
                <a:spcPts val="0"/>
              </a:spcAft>
              <a:buNone/>
            </a:pPr>
            <a:r>
              <a:t/>
            </a:r>
            <a:endParaRPr sz="1200">
              <a:solidFill>
                <a:srgbClr val="0D1117"/>
              </a:solidFill>
              <a:latin typeface="Arial"/>
              <a:ea typeface="Arial"/>
              <a:cs typeface="Arial"/>
              <a:sym typeface="Arial"/>
            </a:endParaRPr>
          </a:p>
          <a:p>
            <a:pPr indent="0" lvl="0" marL="0" rtl="0" algn="l">
              <a:spcBef>
                <a:spcPts val="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6636850" y="0"/>
            <a:ext cx="2282225" cy="228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Michael</a:t>
            </a:r>
            <a:r>
              <a:rPr lang="en"/>
              <a:t> Moorman</a:t>
            </a:r>
            <a:endParaRPr/>
          </a:p>
        </p:txBody>
      </p:sp>
      <p:sp>
        <p:nvSpPr>
          <p:cNvPr id="393" name="Google Shape;393;p32"/>
          <p:cNvSpPr txBox="1"/>
          <p:nvPr>
            <p:ph idx="1" type="subTitle"/>
          </p:nvPr>
        </p:nvSpPr>
        <p:spPr>
          <a:xfrm>
            <a:off x="1303800" y="1670019"/>
            <a:ext cx="3430500" cy="24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770"/>
              <a:buNone/>
            </a:pPr>
            <a:r>
              <a:rPr lang="en" sz="1321"/>
              <a:t>Contributions:</a:t>
            </a:r>
            <a:endParaRPr sz="1321"/>
          </a:p>
          <a:p>
            <a:pPr indent="-312502" lvl="0" marL="457200" rtl="0" algn="l">
              <a:lnSpc>
                <a:spcPct val="130000"/>
              </a:lnSpc>
              <a:spcBef>
                <a:spcPts val="0"/>
              </a:spcBef>
              <a:spcAft>
                <a:spcPts val="0"/>
              </a:spcAft>
              <a:buSzPts val="1321"/>
              <a:buChar char="●"/>
            </a:pPr>
            <a:r>
              <a:rPr lang="en" sz="1321"/>
              <a:t>Cleaning for sites dataset</a:t>
            </a:r>
            <a:endParaRPr sz="1321"/>
          </a:p>
          <a:p>
            <a:pPr indent="-312502" lvl="0" marL="457200" rtl="0" algn="l">
              <a:lnSpc>
                <a:spcPct val="130000"/>
              </a:lnSpc>
              <a:spcBef>
                <a:spcPts val="0"/>
              </a:spcBef>
              <a:spcAft>
                <a:spcPts val="0"/>
              </a:spcAft>
              <a:buSzPts val="1321"/>
              <a:buChar char="●"/>
            </a:pPr>
            <a:r>
              <a:rPr lang="en" sz="1321"/>
              <a:t>Implemented FIPS lookup</a:t>
            </a:r>
            <a:endParaRPr sz="1321"/>
          </a:p>
          <a:p>
            <a:pPr indent="-312502" lvl="0" marL="457200" rtl="0" algn="l">
              <a:lnSpc>
                <a:spcPct val="130000"/>
              </a:lnSpc>
              <a:spcBef>
                <a:spcPts val="0"/>
              </a:spcBef>
              <a:spcAft>
                <a:spcPts val="0"/>
              </a:spcAft>
              <a:buSzPts val="1321"/>
              <a:buChar char="●"/>
            </a:pPr>
            <a:r>
              <a:rPr lang="en" sz="1321"/>
              <a:t>Assisted with Linear Regression Model</a:t>
            </a:r>
            <a:endParaRPr sz="1321"/>
          </a:p>
          <a:p>
            <a:pPr indent="-312502" lvl="0" marL="457200" rtl="0" algn="l">
              <a:lnSpc>
                <a:spcPct val="130000"/>
              </a:lnSpc>
              <a:spcBef>
                <a:spcPts val="0"/>
              </a:spcBef>
              <a:spcAft>
                <a:spcPts val="0"/>
              </a:spcAft>
              <a:buSzPts val="1321"/>
              <a:buChar char="●"/>
            </a:pPr>
            <a:r>
              <a:rPr lang="en" sz="1321"/>
              <a:t>Helped create choropleth charts</a:t>
            </a:r>
            <a:endParaRPr sz="1321"/>
          </a:p>
          <a:p>
            <a:pPr indent="0" lvl="0" marL="0" rtl="0" algn="l">
              <a:lnSpc>
                <a:spcPct val="80000"/>
              </a:lnSpc>
              <a:spcBef>
                <a:spcPts val="0"/>
              </a:spcBef>
              <a:spcAft>
                <a:spcPts val="0"/>
              </a:spcAft>
              <a:buSzPts val="770"/>
              <a:buNone/>
            </a:pPr>
            <a:r>
              <a:t/>
            </a:r>
            <a:endParaRPr sz="1120"/>
          </a:p>
        </p:txBody>
      </p:sp>
      <p:pic>
        <p:nvPicPr>
          <p:cNvPr id="394" name="Google Shape;394;p32"/>
          <p:cNvPicPr preferRelativeResize="0"/>
          <p:nvPr/>
        </p:nvPicPr>
        <p:blipFill>
          <a:blip r:embed="rId3">
            <a:alphaModFix/>
          </a:blip>
          <a:stretch>
            <a:fillRect/>
          </a:stretch>
        </p:blipFill>
        <p:spPr>
          <a:xfrm>
            <a:off x="4886700" y="152400"/>
            <a:ext cx="3636115" cy="4838702"/>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1303800" y="581550"/>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Abraar Patel</a:t>
            </a:r>
            <a:endParaRPr/>
          </a:p>
        </p:txBody>
      </p:sp>
      <p:sp>
        <p:nvSpPr>
          <p:cNvPr id="400" name="Google Shape;400;p33"/>
          <p:cNvSpPr txBox="1"/>
          <p:nvPr>
            <p:ph idx="2" type="body"/>
          </p:nvPr>
        </p:nvSpPr>
        <p:spPr>
          <a:xfrm>
            <a:off x="4903700" y="661000"/>
            <a:ext cx="3430500" cy="387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1" name="Google Shape;401;p33"/>
          <p:cNvSpPr txBox="1"/>
          <p:nvPr>
            <p:ph idx="1" type="subTitle"/>
          </p:nvPr>
        </p:nvSpPr>
        <p:spPr>
          <a:xfrm>
            <a:off x="1233025" y="1528103"/>
            <a:ext cx="3430500" cy="7260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5200"/>
              <a:t>Contributions:</a:t>
            </a:r>
            <a:endParaRPr sz="5200"/>
          </a:p>
          <a:p>
            <a:pPr indent="-311150" lvl="0" marL="457200" rtl="0" algn="l">
              <a:lnSpc>
                <a:spcPct val="150000"/>
              </a:lnSpc>
              <a:spcBef>
                <a:spcPts val="0"/>
              </a:spcBef>
              <a:spcAft>
                <a:spcPts val="0"/>
              </a:spcAft>
              <a:buSzPct val="100000"/>
              <a:buChar char="●"/>
            </a:pPr>
            <a:r>
              <a:rPr lang="en" sz="5200"/>
              <a:t>Created the README file of GitHUB</a:t>
            </a:r>
            <a:endParaRPr sz="5200"/>
          </a:p>
          <a:p>
            <a:pPr indent="-311150" lvl="0" marL="457200" rtl="0" algn="l">
              <a:lnSpc>
                <a:spcPct val="150000"/>
              </a:lnSpc>
              <a:spcBef>
                <a:spcPts val="0"/>
              </a:spcBef>
              <a:spcAft>
                <a:spcPts val="0"/>
              </a:spcAft>
              <a:buSzPct val="100000"/>
              <a:buChar char="●"/>
            </a:pPr>
            <a:r>
              <a:rPr lang="en" sz="5200"/>
              <a:t>Created Google colab for better working environment</a:t>
            </a:r>
            <a:endParaRPr sz="5200"/>
          </a:p>
          <a:p>
            <a:pPr indent="-311150" lvl="0" marL="457200" rtl="0" algn="l">
              <a:lnSpc>
                <a:spcPct val="150000"/>
              </a:lnSpc>
              <a:spcBef>
                <a:spcPts val="0"/>
              </a:spcBef>
              <a:spcAft>
                <a:spcPts val="0"/>
              </a:spcAft>
              <a:buSzPct val="100000"/>
              <a:buChar char="●"/>
            </a:pPr>
            <a:r>
              <a:rPr lang="en" sz="5200"/>
              <a:t>Generated the choropleth plots</a:t>
            </a:r>
            <a:endParaRPr sz="5200"/>
          </a:p>
          <a:p>
            <a:pPr indent="-311150" lvl="0" marL="457200" rtl="0" algn="l">
              <a:lnSpc>
                <a:spcPct val="150000"/>
              </a:lnSpc>
              <a:spcBef>
                <a:spcPts val="0"/>
              </a:spcBef>
              <a:spcAft>
                <a:spcPts val="0"/>
              </a:spcAft>
              <a:buSzPct val="100000"/>
              <a:buChar char="●"/>
            </a:pPr>
            <a:r>
              <a:rPr lang="en" sz="5200"/>
              <a:t>Created a function which converts plotly graphs to PNG files</a:t>
            </a:r>
            <a:endParaRPr sz="5200"/>
          </a:p>
          <a:p>
            <a:pPr indent="-311150" lvl="0" marL="457200" rtl="0" algn="l">
              <a:lnSpc>
                <a:spcPct val="150000"/>
              </a:lnSpc>
              <a:spcBef>
                <a:spcPts val="0"/>
              </a:spcBef>
              <a:spcAft>
                <a:spcPts val="0"/>
              </a:spcAft>
              <a:buSzPct val="100000"/>
              <a:buChar char="●"/>
            </a:pPr>
            <a:r>
              <a:rPr lang="en" sz="5200"/>
              <a:t>Generated bar plots by adding various colors</a:t>
            </a:r>
            <a:endParaRPr sz="5200"/>
          </a:p>
          <a:p>
            <a:pPr indent="-311150" lvl="0" marL="457200" rtl="0" algn="l">
              <a:lnSpc>
                <a:spcPct val="150000"/>
              </a:lnSpc>
              <a:spcBef>
                <a:spcPts val="0"/>
              </a:spcBef>
              <a:spcAft>
                <a:spcPts val="0"/>
              </a:spcAft>
              <a:buSzPct val="100000"/>
              <a:buChar char="●"/>
            </a:pPr>
            <a:r>
              <a:rPr lang="en" sz="5200"/>
              <a:t>Pushed changes to GitHub for plotly.py file and pushed all png files for the plotly graphs</a:t>
            </a:r>
            <a:endParaRPr sz="5200"/>
          </a:p>
          <a:p>
            <a:pPr indent="0" lvl="0" marL="457200" rtl="0" algn="l">
              <a:lnSpc>
                <a:spcPct val="150000"/>
              </a:lnSpc>
              <a:spcBef>
                <a:spcPts val="0"/>
              </a:spcBef>
              <a:spcAft>
                <a:spcPts val="0"/>
              </a:spcAft>
              <a:buNone/>
            </a:pPr>
            <a:r>
              <a:t/>
            </a:r>
            <a:endParaRPr sz="5200"/>
          </a:p>
          <a:p>
            <a:pPr indent="0" lvl="0" marL="0" rtl="0" algn="l">
              <a:spcBef>
                <a:spcPts val="0"/>
              </a:spcBef>
              <a:spcAft>
                <a:spcPts val="0"/>
              </a:spcAft>
              <a:buNone/>
            </a:pPr>
            <a:r>
              <a:t/>
            </a:r>
            <a:endParaRPr/>
          </a:p>
        </p:txBody>
      </p:sp>
      <p:pic>
        <p:nvPicPr>
          <p:cNvPr id="402" name="Google Shape;402;p33"/>
          <p:cNvPicPr preferRelativeResize="0"/>
          <p:nvPr/>
        </p:nvPicPr>
        <p:blipFill>
          <a:blip r:embed="rId3">
            <a:alphaModFix/>
          </a:blip>
          <a:stretch>
            <a:fillRect/>
          </a:stretch>
        </p:blipFill>
        <p:spPr>
          <a:xfrm>
            <a:off x="5021350" y="141825"/>
            <a:ext cx="3929748" cy="473775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Aadarsh Srivatsav</a:t>
            </a:r>
            <a:endParaRPr/>
          </a:p>
        </p:txBody>
      </p:sp>
      <p:sp>
        <p:nvSpPr>
          <p:cNvPr id="408" name="Google Shape;408;p34"/>
          <p:cNvSpPr txBox="1"/>
          <p:nvPr>
            <p:ph idx="1" type="subTitle"/>
          </p:nvPr>
        </p:nvSpPr>
        <p:spPr>
          <a:xfrm>
            <a:off x="1220900" y="1616700"/>
            <a:ext cx="3430500" cy="35268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Clr>
                <a:srgbClr val="000000"/>
              </a:buClr>
              <a:buSzPts val="935"/>
              <a:buFont typeface="Arial"/>
              <a:buNone/>
            </a:pPr>
            <a:r>
              <a:rPr lang="en" sz="1300"/>
              <a:t>Contributions:</a:t>
            </a:r>
            <a:endParaRPr sz="1300"/>
          </a:p>
          <a:p>
            <a:pPr indent="0" lvl="0" marL="0" rtl="0" algn="l">
              <a:lnSpc>
                <a:spcPct val="70000"/>
              </a:lnSpc>
              <a:spcBef>
                <a:spcPts val="0"/>
              </a:spcBef>
              <a:spcAft>
                <a:spcPts val="0"/>
              </a:spcAft>
              <a:buClr>
                <a:srgbClr val="000000"/>
              </a:buClr>
              <a:buSzPts val="935"/>
              <a:buFont typeface="Arial"/>
              <a:buNone/>
            </a:pPr>
            <a:r>
              <a:t/>
            </a:r>
            <a:endParaRPr sz="1300"/>
          </a:p>
          <a:p>
            <a:pPr indent="-311150" lvl="0" marL="457200" rtl="0" algn="l">
              <a:lnSpc>
                <a:spcPct val="100000"/>
              </a:lnSpc>
              <a:spcBef>
                <a:spcPts val="0"/>
              </a:spcBef>
              <a:spcAft>
                <a:spcPts val="0"/>
              </a:spcAft>
              <a:buSzPts val="1300"/>
              <a:buChar char="●"/>
            </a:pPr>
            <a:r>
              <a:rPr lang="en" sz="1300"/>
              <a:t>Cleaned and processed data for census.csv</a:t>
            </a:r>
            <a:endParaRPr sz="1300"/>
          </a:p>
          <a:p>
            <a:pPr indent="-311150" lvl="0" marL="457200" rtl="0" algn="l">
              <a:lnSpc>
                <a:spcPct val="100000"/>
              </a:lnSpc>
              <a:spcBef>
                <a:spcPts val="0"/>
              </a:spcBef>
              <a:spcAft>
                <a:spcPts val="0"/>
              </a:spcAft>
              <a:buSzPts val="1300"/>
              <a:buChar char="●"/>
            </a:pPr>
            <a:r>
              <a:rPr lang="en" sz="1300"/>
              <a:t>Created bar graphs for 2010, 2015, and 2019 populations per state</a:t>
            </a:r>
            <a:endParaRPr sz="1300"/>
          </a:p>
          <a:p>
            <a:pPr indent="-311150" lvl="0" marL="457200" rtl="0" algn="l">
              <a:lnSpc>
                <a:spcPct val="100000"/>
              </a:lnSpc>
              <a:spcBef>
                <a:spcPts val="0"/>
              </a:spcBef>
              <a:spcAft>
                <a:spcPts val="0"/>
              </a:spcAft>
              <a:buSzPts val="1300"/>
              <a:buChar char="●"/>
            </a:pPr>
            <a:r>
              <a:rPr lang="en" sz="1300"/>
              <a:t>Implemented Linear Regression Model for 2025 predictions</a:t>
            </a:r>
            <a:endParaRPr sz="1300"/>
          </a:p>
          <a:p>
            <a:pPr indent="-311150" lvl="0" marL="457200" rtl="0" algn="l">
              <a:lnSpc>
                <a:spcPct val="100000"/>
              </a:lnSpc>
              <a:spcBef>
                <a:spcPts val="0"/>
              </a:spcBef>
              <a:spcAft>
                <a:spcPts val="0"/>
              </a:spcAft>
              <a:buSzPts val="1300"/>
              <a:buChar char="●"/>
            </a:pPr>
            <a:r>
              <a:rPr lang="en" sz="1300"/>
              <a:t>Initiated and worked on Powerpoint</a:t>
            </a:r>
            <a:endParaRPr sz="1300"/>
          </a:p>
          <a:p>
            <a:pPr indent="-311150" lvl="0" marL="457200" rtl="0" algn="l">
              <a:lnSpc>
                <a:spcPct val="100000"/>
              </a:lnSpc>
              <a:spcBef>
                <a:spcPts val="0"/>
              </a:spcBef>
              <a:spcAft>
                <a:spcPts val="0"/>
              </a:spcAft>
              <a:buSzPts val="1300"/>
              <a:buChar char="●"/>
            </a:pPr>
            <a:r>
              <a:rPr lang="en" sz="1300"/>
              <a:t>Pushed changes to github for plots.py file</a:t>
            </a:r>
            <a:endParaRPr sz="1300"/>
          </a:p>
          <a:p>
            <a:pPr indent="-311150" lvl="0" marL="457200" rtl="0" algn="l">
              <a:lnSpc>
                <a:spcPct val="100000"/>
              </a:lnSpc>
              <a:spcBef>
                <a:spcPts val="0"/>
              </a:spcBef>
              <a:spcAft>
                <a:spcPts val="0"/>
              </a:spcAft>
              <a:buSzPts val="1300"/>
              <a:buChar char="●"/>
            </a:pPr>
            <a:r>
              <a:rPr lang="en" sz="1300"/>
              <a:t>Analyzed and evaluated data from all graphs</a:t>
            </a:r>
            <a:endParaRPr sz="1300"/>
          </a:p>
        </p:txBody>
      </p:sp>
      <p:pic>
        <p:nvPicPr>
          <p:cNvPr id="409" name="Google Shape;409;p34"/>
          <p:cNvPicPr preferRelativeResize="0"/>
          <p:nvPr/>
        </p:nvPicPr>
        <p:blipFill>
          <a:blip r:embed="rId3">
            <a:alphaModFix/>
          </a:blip>
          <a:stretch>
            <a:fillRect/>
          </a:stretch>
        </p:blipFill>
        <p:spPr>
          <a:xfrm>
            <a:off x="5424075" y="152400"/>
            <a:ext cx="3505151" cy="483869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idx="1" type="body"/>
          </p:nvPr>
        </p:nvSpPr>
        <p:spPr>
          <a:xfrm>
            <a:off x="1303800" y="1416175"/>
            <a:ext cx="7030500" cy="3089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8000">
                <a:solidFill>
                  <a:schemeClr val="lt1"/>
                </a:solidFill>
                <a:latin typeface="Montserrat"/>
                <a:ea typeface="Montserrat"/>
                <a:cs typeface="Montserrat"/>
                <a:sym typeface="Montserrat"/>
              </a:rPr>
              <a:t>Thank you for listening</a:t>
            </a:r>
            <a:endParaRPr/>
          </a:p>
        </p:txBody>
      </p:sp>
      <p:pic>
        <p:nvPicPr>
          <p:cNvPr id="415" name="Google Shape;415;p35"/>
          <p:cNvPicPr preferRelativeResize="0"/>
          <p:nvPr/>
        </p:nvPicPr>
        <p:blipFill>
          <a:blip r:embed="rId3">
            <a:alphaModFix/>
          </a:blip>
          <a:stretch>
            <a:fillRect/>
          </a:stretch>
        </p:blipFill>
        <p:spPr>
          <a:xfrm>
            <a:off x="5773875" y="3011650"/>
            <a:ext cx="2428875" cy="1885950"/>
          </a:xfrm>
          <a:prstGeom prst="rect">
            <a:avLst/>
          </a:prstGeom>
          <a:noFill/>
          <a:ln>
            <a:noFill/>
          </a:ln>
        </p:spPr>
      </p:pic>
      <p:sp>
        <p:nvSpPr>
          <p:cNvPr id="416" name="Google Shape;416;p35"/>
          <p:cNvSpPr txBox="1"/>
          <p:nvPr/>
        </p:nvSpPr>
        <p:spPr>
          <a:xfrm>
            <a:off x="1253700" y="414450"/>
            <a:ext cx="71307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0">
                <a:solidFill>
                  <a:srgbClr val="0D1117"/>
                </a:solidFill>
                <a:latin typeface="Montserrat"/>
                <a:ea typeface="Montserrat"/>
                <a:cs typeface="Montserrat"/>
                <a:sym typeface="Montserrat"/>
              </a:rPr>
              <a:t>Thank you for watching</a:t>
            </a:r>
            <a:endParaRPr>
              <a:solidFill>
                <a:srgbClr val="0D1117"/>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a:t>
            </a:r>
            <a:endParaRPr/>
          </a:p>
        </p:txBody>
      </p:sp>
      <p:pic>
        <p:nvPicPr>
          <p:cNvPr id="291" name="Google Shape;291;p15"/>
          <p:cNvPicPr preferRelativeResize="0"/>
          <p:nvPr/>
        </p:nvPicPr>
        <p:blipFill>
          <a:blip r:embed="rId3">
            <a:alphaModFix/>
          </a:blip>
          <a:stretch>
            <a:fillRect/>
          </a:stretch>
        </p:blipFill>
        <p:spPr>
          <a:xfrm>
            <a:off x="629200" y="1597875"/>
            <a:ext cx="7885574" cy="342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and Processing</a:t>
            </a:r>
            <a:endParaRPr/>
          </a:p>
        </p:txBody>
      </p:sp>
      <p:sp>
        <p:nvSpPr>
          <p:cNvPr id="297" name="Google Shape;297;p16"/>
          <p:cNvSpPr txBox="1"/>
          <p:nvPr>
            <p:ph idx="1" type="body"/>
          </p:nvPr>
        </p:nvSpPr>
        <p:spPr>
          <a:xfrm>
            <a:off x="1303800" y="1300950"/>
            <a:ext cx="7030500" cy="3449400"/>
          </a:xfrm>
          <a:prstGeom prst="rect">
            <a:avLst/>
          </a:prstGeom>
        </p:spPr>
        <p:txBody>
          <a:bodyPr anchorCtr="0" anchor="t" bIns="91425" lIns="91425" spcFirstLastPara="1" rIns="91425" wrap="square" tIns="91425">
            <a:normAutofit fontScale="25000"/>
          </a:bodyPr>
          <a:lstStyle/>
          <a:p>
            <a:pPr indent="-317500" lvl="0" marL="457200" rtl="0" algn="l">
              <a:spcBef>
                <a:spcPts val="0"/>
              </a:spcBef>
              <a:spcAft>
                <a:spcPts val="0"/>
              </a:spcAft>
              <a:buSzPct val="100000"/>
              <a:buFont typeface="Maven Pro"/>
              <a:buChar char="●"/>
            </a:pPr>
            <a:r>
              <a:rPr lang="en" sz="5600">
                <a:latin typeface="Maven Pro"/>
                <a:ea typeface="Maven Pro"/>
                <a:cs typeface="Maven Pro"/>
                <a:sym typeface="Maven Pro"/>
              </a:rPr>
              <a:t>Organize the dataset that contains the facilities location; make it more it more </a:t>
            </a:r>
            <a:r>
              <a:rPr lang="en" sz="5600">
                <a:latin typeface="Maven Pro"/>
                <a:ea typeface="Maven Pro"/>
                <a:cs typeface="Maven Pro"/>
                <a:sym typeface="Maven Pro"/>
              </a:rPr>
              <a:t>organized</a:t>
            </a:r>
            <a:r>
              <a:rPr lang="en" sz="5600">
                <a:latin typeface="Maven Pro"/>
                <a:ea typeface="Maven Pro"/>
                <a:cs typeface="Maven Pro"/>
                <a:sym typeface="Maven Pro"/>
              </a:rPr>
              <a:t> and format it so it can be used by python to analyze, Model and Visualize</a:t>
            </a:r>
            <a:endParaRPr sz="5600">
              <a:latin typeface="Maven Pro"/>
              <a:ea typeface="Maven Pro"/>
              <a:cs typeface="Maven Pro"/>
              <a:sym typeface="Maven Pro"/>
            </a:endParaRPr>
          </a:p>
          <a:p>
            <a:pPr indent="-317500" lvl="0" marL="457200" rtl="0" algn="l">
              <a:spcBef>
                <a:spcPts val="0"/>
              </a:spcBef>
              <a:spcAft>
                <a:spcPts val="0"/>
              </a:spcAft>
              <a:buSzPct val="100000"/>
              <a:buFont typeface="Maven Pro"/>
              <a:buChar char="●"/>
            </a:pPr>
            <a:r>
              <a:rPr lang="en" sz="5600">
                <a:latin typeface="Maven Pro"/>
                <a:ea typeface="Maven Pro"/>
                <a:cs typeface="Maven Pro"/>
                <a:sym typeface="Maven Pro"/>
              </a:rPr>
              <a:t>Sort and Filter the census data to only include </a:t>
            </a:r>
            <a:r>
              <a:rPr lang="en" sz="5600">
                <a:latin typeface="Maven Pro"/>
                <a:ea typeface="Maven Pro"/>
                <a:cs typeface="Maven Pro"/>
                <a:sym typeface="Maven Pro"/>
              </a:rPr>
              <a:t>relevant</a:t>
            </a:r>
            <a:r>
              <a:rPr lang="en" sz="5600">
                <a:latin typeface="Maven Pro"/>
                <a:ea typeface="Maven Pro"/>
                <a:cs typeface="Maven Pro"/>
                <a:sym typeface="Maven Pro"/>
              </a:rPr>
              <a:t> information</a:t>
            </a:r>
            <a:endParaRPr sz="5600">
              <a:latin typeface="Maven Pro"/>
              <a:ea typeface="Maven Pro"/>
              <a:cs typeface="Maven Pro"/>
              <a:sym typeface="Maven Pro"/>
            </a:endParaRPr>
          </a:p>
          <a:p>
            <a:pPr indent="-317500" lvl="1" marL="914400" rtl="0" algn="l">
              <a:spcBef>
                <a:spcPts val="0"/>
              </a:spcBef>
              <a:spcAft>
                <a:spcPts val="0"/>
              </a:spcAft>
              <a:buSzPct val="100000"/>
              <a:buFont typeface="Maven Pro"/>
              <a:buChar char="○"/>
            </a:pPr>
            <a:r>
              <a:rPr lang="en" sz="5600">
                <a:latin typeface="Maven Pro"/>
                <a:ea typeface="Maven Pro"/>
                <a:cs typeface="Maven Pro"/>
                <a:sym typeface="Maven Pro"/>
              </a:rPr>
              <a:t>Remove spurious </a:t>
            </a:r>
            <a:r>
              <a:rPr lang="en" sz="5600">
                <a:latin typeface="Maven Pro"/>
                <a:ea typeface="Maven Pro"/>
                <a:cs typeface="Maven Pro"/>
                <a:sym typeface="Maven Pro"/>
              </a:rPr>
              <a:t>column like SUMLEV, Division and Region</a:t>
            </a:r>
            <a:endParaRPr sz="5600">
              <a:latin typeface="Maven Pro"/>
              <a:ea typeface="Maven Pro"/>
              <a:cs typeface="Maven Pro"/>
              <a:sym typeface="Maven Pro"/>
            </a:endParaRPr>
          </a:p>
          <a:p>
            <a:pPr indent="-317500" lvl="1" marL="914400" rtl="0" algn="l">
              <a:spcBef>
                <a:spcPts val="0"/>
              </a:spcBef>
              <a:spcAft>
                <a:spcPts val="0"/>
              </a:spcAft>
              <a:buSzPct val="100000"/>
              <a:buFont typeface="Maven Pro"/>
              <a:buChar char="○"/>
            </a:pPr>
            <a:r>
              <a:rPr lang="en" sz="5600">
                <a:latin typeface="Maven Pro"/>
                <a:ea typeface="Maven Pro"/>
                <a:cs typeface="Maven Pro"/>
                <a:sym typeface="Maven Pro"/>
              </a:rPr>
              <a:t>Remove all male data because it is not apply to our analysis</a:t>
            </a:r>
            <a:endParaRPr sz="5600">
              <a:latin typeface="Maven Pro"/>
              <a:ea typeface="Maven Pro"/>
              <a:cs typeface="Maven Pro"/>
              <a:sym typeface="Maven Pro"/>
            </a:endParaRPr>
          </a:p>
          <a:p>
            <a:pPr indent="-317500" lvl="1" marL="914400" rtl="0" algn="l">
              <a:spcBef>
                <a:spcPts val="0"/>
              </a:spcBef>
              <a:spcAft>
                <a:spcPts val="0"/>
              </a:spcAft>
              <a:buSzPct val="100000"/>
              <a:buFont typeface="Maven Pro"/>
              <a:buChar char="○"/>
            </a:pPr>
            <a:r>
              <a:rPr lang="en" sz="5600">
                <a:latin typeface="Maven Pro"/>
                <a:ea typeface="Maven Pro"/>
                <a:cs typeface="Maven Pro"/>
                <a:sym typeface="Maven Pro"/>
              </a:rPr>
              <a:t>Remove data of ages that are not applicable for mammography or breast cancer</a:t>
            </a:r>
            <a:endParaRPr sz="5600">
              <a:latin typeface="Maven Pro"/>
              <a:ea typeface="Maven Pro"/>
              <a:cs typeface="Maven Pro"/>
              <a:sym typeface="Maven Pro"/>
            </a:endParaRPr>
          </a:p>
          <a:p>
            <a:pPr indent="-317500" lvl="0" marL="457200" rtl="0" algn="l">
              <a:spcBef>
                <a:spcPts val="0"/>
              </a:spcBef>
              <a:spcAft>
                <a:spcPts val="0"/>
              </a:spcAft>
              <a:buSzPct val="100000"/>
              <a:buFont typeface="Maven Pro"/>
              <a:buChar char="●"/>
            </a:pPr>
            <a:r>
              <a:rPr lang="en" sz="5600">
                <a:latin typeface="Maven Pro"/>
                <a:ea typeface="Maven Pro"/>
                <a:cs typeface="Maven Pro"/>
                <a:sym typeface="Maven Pro"/>
              </a:rPr>
              <a:t>Sort the FDA data about the facilities</a:t>
            </a:r>
            <a:endParaRPr sz="5600">
              <a:latin typeface="Maven Pro"/>
              <a:ea typeface="Maven Pro"/>
              <a:cs typeface="Maven Pro"/>
              <a:sym typeface="Maven Pro"/>
            </a:endParaRPr>
          </a:p>
          <a:p>
            <a:pPr indent="-317500" lvl="1" marL="914400" rtl="0" algn="l">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write a manual csv parser to get the columns</a:t>
            </a:r>
            <a:endParaRPr sz="5600">
              <a:solidFill>
                <a:srgbClr val="000000"/>
              </a:solidFill>
              <a:latin typeface="Maven Pro"/>
              <a:ea typeface="Maven Pro"/>
              <a:cs typeface="Maven Pro"/>
              <a:sym typeface="Maven Pro"/>
            </a:endParaRPr>
          </a:p>
          <a:p>
            <a:pPr indent="-317500" lvl="1" marL="914400" rtl="0" algn="l">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ignore AE and other state codes not in our selection of 52</a:t>
            </a:r>
            <a:endParaRPr sz="5600">
              <a:solidFill>
                <a:srgbClr val="000000"/>
              </a:solidFill>
              <a:latin typeface="Maven Pro"/>
              <a:ea typeface="Maven Pro"/>
              <a:cs typeface="Maven Pro"/>
              <a:sym typeface="Maven Pro"/>
            </a:endParaRPr>
          </a:p>
          <a:p>
            <a:pPr indent="-317500" lvl="1" marL="914400" rtl="0" algn="l">
              <a:spcBef>
                <a:spcPts val="0"/>
              </a:spcBef>
              <a:spcAft>
                <a:spcPts val="0"/>
              </a:spcAft>
              <a:buClr>
                <a:srgbClr val="000000"/>
              </a:buClr>
              <a:buSzPct val="100000"/>
              <a:buFont typeface="Maven Pro"/>
              <a:buChar char="○"/>
            </a:pPr>
            <a:r>
              <a:rPr lang="en" sz="5600">
                <a:solidFill>
                  <a:srgbClr val="000000"/>
                </a:solidFill>
                <a:latin typeface="Maven Pro"/>
                <a:ea typeface="Maven Pro"/>
                <a:cs typeface="Maven Pro"/>
                <a:sym typeface="Maven Pro"/>
              </a:rPr>
              <a:t>ignore Facility Name column and Address</a:t>
            </a:r>
            <a:endParaRPr sz="5600">
              <a:latin typeface="Maven Pro"/>
              <a:ea typeface="Maven Pro"/>
              <a:cs typeface="Maven Pro"/>
              <a:sym typeface="Maven Pro"/>
            </a:endParaRPr>
          </a:p>
          <a:p>
            <a:pPr indent="-317500" lvl="0" marL="457200" rtl="0" algn="l">
              <a:spcBef>
                <a:spcPts val="0"/>
              </a:spcBef>
              <a:spcAft>
                <a:spcPts val="0"/>
              </a:spcAft>
              <a:buSzPct val="100000"/>
              <a:buFont typeface="Maven Pro"/>
              <a:buChar char="●"/>
            </a:pPr>
            <a:r>
              <a:rPr lang="en" sz="5600">
                <a:latin typeface="Maven Pro"/>
                <a:ea typeface="Maven Pro"/>
                <a:cs typeface="Maven Pro"/>
                <a:sym typeface="Maven Pro"/>
              </a:rPr>
              <a:t>Getting rid of other unnecessary data like duplicates and Nulls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283600" y="279750"/>
            <a:ext cx="7030500" cy="7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Agesex.csv datafile</a:t>
            </a:r>
            <a:endParaRPr/>
          </a:p>
        </p:txBody>
      </p:sp>
      <p:pic>
        <p:nvPicPr>
          <p:cNvPr id="303" name="Google Shape;303;p17"/>
          <p:cNvPicPr preferRelativeResize="0"/>
          <p:nvPr/>
        </p:nvPicPr>
        <p:blipFill>
          <a:blip r:embed="rId3">
            <a:alphaModFix/>
          </a:blip>
          <a:stretch>
            <a:fillRect/>
          </a:stretch>
        </p:blipFill>
        <p:spPr>
          <a:xfrm>
            <a:off x="347375" y="1081200"/>
            <a:ext cx="8477551" cy="390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464250" y="1020075"/>
            <a:ext cx="8402299" cy="3857751"/>
          </a:xfrm>
          <a:prstGeom prst="rect">
            <a:avLst/>
          </a:prstGeom>
          <a:noFill/>
          <a:ln>
            <a:noFill/>
          </a:ln>
        </p:spPr>
      </p:pic>
      <p:sp>
        <p:nvSpPr>
          <p:cNvPr id="309" name="Google Shape;309;p18"/>
          <p:cNvSpPr txBox="1"/>
          <p:nvPr>
            <p:ph type="title"/>
          </p:nvPr>
        </p:nvSpPr>
        <p:spPr>
          <a:xfrm>
            <a:off x="464250" y="247875"/>
            <a:ext cx="7030500" cy="7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Beginner</a:t>
            </a:r>
            <a:r>
              <a:rPr lang="en"/>
              <a:t>.csv datafile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690150" y="145525"/>
            <a:ext cx="7491600" cy="60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Visualization - 2010 Population</a:t>
            </a:r>
            <a:endParaRPr/>
          </a:p>
        </p:txBody>
      </p:sp>
      <p:pic>
        <p:nvPicPr>
          <p:cNvPr id="315" name="Google Shape;315;p19"/>
          <p:cNvPicPr preferRelativeResize="0"/>
          <p:nvPr/>
        </p:nvPicPr>
        <p:blipFill>
          <a:blip r:embed="rId3">
            <a:alphaModFix/>
          </a:blip>
          <a:stretch>
            <a:fillRect/>
          </a:stretch>
        </p:blipFill>
        <p:spPr>
          <a:xfrm>
            <a:off x="309125" y="750025"/>
            <a:ext cx="8521000" cy="4393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690150" y="145525"/>
            <a:ext cx="7491600" cy="60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Visualization - 2015 Population</a:t>
            </a:r>
            <a:endParaRPr/>
          </a:p>
        </p:txBody>
      </p:sp>
      <p:pic>
        <p:nvPicPr>
          <p:cNvPr id="321" name="Google Shape;321;p20"/>
          <p:cNvPicPr preferRelativeResize="0"/>
          <p:nvPr/>
        </p:nvPicPr>
        <p:blipFill>
          <a:blip r:embed="rId3">
            <a:alphaModFix/>
          </a:blip>
          <a:stretch>
            <a:fillRect/>
          </a:stretch>
        </p:blipFill>
        <p:spPr>
          <a:xfrm>
            <a:off x="294550" y="750025"/>
            <a:ext cx="8420075" cy="429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690150" y="145525"/>
            <a:ext cx="7491600" cy="60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Visualization - 2019 Population</a:t>
            </a:r>
            <a:endParaRPr/>
          </a:p>
        </p:txBody>
      </p:sp>
      <p:pic>
        <p:nvPicPr>
          <p:cNvPr id="327" name="Google Shape;327;p21"/>
          <p:cNvPicPr preferRelativeResize="0"/>
          <p:nvPr/>
        </p:nvPicPr>
        <p:blipFill>
          <a:blip r:embed="rId3">
            <a:alphaModFix/>
          </a:blip>
          <a:stretch>
            <a:fillRect/>
          </a:stretch>
        </p:blipFill>
        <p:spPr>
          <a:xfrm>
            <a:off x="161275" y="635925"/>
            <a:ext cx="8828750" cy="4443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