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0" r:id="rId1"/>
  </p:sldMasterIdLst>
  <p:notesMasterIdLst>
    <p:notesMasterId r:id="rId25"/>
  </p:notes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Century Gothic" panose="020B0502020202020204" pitchFamily="34" charset="0"/>
      <p:regular r:id="rId26"/>
      <p:bold r:id="rId27"/>
      <p:italic r:id="rId28"/>
      <p:boldItalic r:id="rId29"/>
    </p:embeddedFont>
    <p:embeddedFont>
      <p:font typeface="Comfortaa" pitchFamily="2" charset="0"/>
      <p:regular r:id="rId30"/>
      <p:bold r:id="rId31"/>
    </p:embeddedFont>
    <p:embeddedFont>
      <p:font typeface="Maven Pro" pitchFamily="2" charset="77"/>
      <p:regular r:id="rId32"/>
      <p:bold r:id="rId33"/>
    </p:embeddedFont>
    <p:embeddedFont>
      <p:font typeface="Montserrat" pitchFamily="2" charset="77"/>
      <p:regular r:id="rId34"/>
      <p:bold r:id="rId35"/>
      <p:italic r:id="rId36"/>
      <p:boldItalic r:id="rId37"/>
    </p:embeddedFont>
    <p:embeddedFont>
      <p:font typeface="Nunito" pitchFamily="2" charset="77"/>
      <p:regular r:id="rId38"/>
      <p:bold r:id="rId39"/>
      <p:italic r:id="rId40"/>
      <p:boldItalic r:id="rId41"/>
    </p:embeddedFont>
    <p:embeddedFont>
      <p:font typeface="Wingdings 3" pitchFamily="2" charset="2"/>
      <p:regular r:id="rId4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0"/>
  </p:normalViewPr>
  <p:slideViewPr>
    <p:cSldViewPr snapToGrid="0">
      <p:cViewPr varScale="1">
        <p:scale>
          <a:sx n="148" d="100"/>
          <a:sy n="148" d="100"/>
        </p:scale>
        <p:origin x="60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Michael</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016ed78ef4_1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016ed78ef4_1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Abraar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016ed78ef4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016ed78ef4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Michael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016ed78ef4_1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2016ed78ef4_1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Michael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016ed78ef4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016ed78ef4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Michael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016ed78ef4_1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016ed78ef4_1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Michael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016ed78ef4_1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016ed78ef4_1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016ed78ef4_1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016ed78ef4_1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Aadarsh: the blue signifies that these states are expected to have the greatest percent growth and are targets for future investment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016ed78ef4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016ed78ef4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016ed78ef4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2016ed78ef4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016ed78ef4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016ed78ef4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016ed78ef4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016ed78ef4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Michael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016ed78ef4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2016ed78ef4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016ed78ef4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016ed78ef4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2016ed78ef4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2016ed78ef4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016ed78ef4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016ed78ef4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016ed78ef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016ed78ef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Karthik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016ed78ef4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016ed78ef4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Karthik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016ed78ef4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016ed78ef4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Karthik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016ed78ef4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016ed78ef4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Karthik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016ed78ef4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016ed78ef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Aadarsh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016ed78ef4_1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016ed78ef4_1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Aadarsh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016ed78ef4_1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016ed78ef4_1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Aadarsh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7445673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837069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369422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884427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179931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531133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851160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8354376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21230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7"/>
        <p:cNvGrpSpPr/>
        <p:nvPr/>
      </p:nvGrpSpPr>
      <p:grpSpPr>
        <a:xfrm>
          <a:off x="0" y="0"/>
          <a:ext cx="0" cy="0"/>
          <a:chOff x="0" y="0"/>
          <a:chExt cx="0" cy="0"/>
        </a:xfrm>
      </p:grpSpPr>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62773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6214988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2421848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084947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852768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676689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8356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0805899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2211169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4AAD347D-5ACD-4C99-B74B-A9C85AD731AF}" type="datetimeFigureOut">
              <a:rPr lang="en-US" smtClean="0"/>
              <a:t>1/29/23</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2237467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66499" y="1518163"/>
            <a:ext cx="6258919" cy="18729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b="1" dirty="0"/>
              <a:t>Rice </a:t>
            </a:r>
            <a:r>
              <a:rPr lang="en" b="1" dirty="0" err="1"/>
              <a:t>Datathon</a:t>
            </a:r>
            <a:r>
              <a:rPr lang="en" b="1" dirty="0"/>
              <a:t> 2023: Beginners Track Challenge</a:t>
            </a:r>
            <a:endParaRPr b="1" dirty="0"/>
          </a:p>
        </p:txBody>
      </p:sp>
      <p:sp>
        <p:nvSpPr>
          <p:cNvPr id="278" name="Google Shape;278;p13"/>
          <p:cNvSpPr txBox="1">
            <a:spLocks noGrp="1"/>
          </p:cNvSpPr>
          <p:nvPr>
            <p:ph type="subTitle" idx="1"/>
          </p:nvPr>
        </p:nvSpPr>
        <p:spPr>
          <a:xfrm>
            <a:off x="1230201" y="3261120"/>
            <a:ext cx="69339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By: Karthik </a:t>
            </a:r>
            <a:r>
              <a:rPr lang="en" b="1" dirty="0" err="1"/>
              <a:t>Kallakuri</a:t>
            </a:r>
            <a:r>
              <a:rPr lang="en" b="1" dirty="0"/>
              <a:t>, Michael Moorman, </a:t>
            </a:r>
            <a:r>
              <a:rPr lang="en" b="1" dirty="0" err="1"/>
              <a:t>Abraar</a:t>
            </a:r>
            <a:r>
              <a:rPr lang="en" b="1" dirty="0"/>
              <a:t> Patel, </a:t>
            </a:r>
            <a:r>
              <a:rPr lang="en" b="1" dirty="0" err="1"/>
              <a:t>Aadarsh</a:t>
            </a:r>
            <a:r>
              <a:rPr lang="en" b="1" dirty="0"/>
              <a:t> </a:t>
            </a:r>
            <a:r>
              <a:rPr lang="en" b="1" dirty="0" err="1"/>
              <a:t>Srivatsav</a:t>
            </a:r>
            <a:r>
              <a:rPr lang="en" b="1" dirty="0"/>
              <a:t> </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2"/>
          <p:cNvSpPr txBox="1">
            <a:spLocks noGrp="1"/>
          </p:cNvSpPr>
          <p:nvPr>
            <p:ph type="title"/>
          </p:nvPr>
        </p:nvSpPr>
        <p:spPr>
          <a:xfrm>
            <a:off x="455025" y="181800"/>
            <a:ext cx="8248500" cy="74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Modeling and Visualization - Facilities Per State</a:t>
            </a:r>
            <a:endParaRPr dirty="0"/>
          </a:p>
          <a:p>
            <a:pPr marL="0" lvl="0" indent="0" algn="l" rtl="0">
              <a:spcBef>
                <a:spcPts val="0"/>
              </a:spcBef>
              <a:spcAft>
                <a:spcPts val="0"/>
              </a:spcAft>
              <a:buNone/>
            </a:pPr>
            <a:endParaRPr dirty="0"/>
          </a:p>
        </p:txBody>
      </p:sp>
      <p:pic>
        <p:nvPicPr>
          <p:cNvPr id="333" name="Google Shape;333;p22"/>
          <p:cNvPicPr preferRelativeResize="0"/>
          <p:nvPr/>
        </p:nvPicPr>
        <p:blipFill>
          <a:blip r:embed="rId3">
            <a:alphaModFix/>
          </a:blip>
          <a:stretch>
            <a:fillRect/>
          </a:stretch>
        </p:blipFill>
        <p:spPr>
          <a:xfrm>
            <a:off x="297550" y="754525"/>
            <a:ext cx="8491025" cy="4388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3"/>
          <p:cNvSpPr txBox="1">
            <a:spLocks noGrp="1"/>
          </p:cNvSpPr>
          <p:nvPr>
            <p:ph type="title"/>
          </p:nvPr>
        </p:nvSpPr>
        <p:spPr>
          <a:xfrm>
            <a:off x="186600" y="116500"/>
            <a:ext cx="8770800" cy="914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Modeling and Visualization - Estimated Population </a:t>
            </a:r>
            <a:endParaRPr dirty="0"/>
          </a:p>
          <a:p>
            <a:pPr marL="0" lvl="0" indent="0" algn="ctr" rtl="0">
              <a:spcBef>
                <a:spcPts val="0"/>
              </a:spcBef>
              <a:spcAft>
                <a:spcPts val="0"/>
              </a:spcAft>
              <a:buNone/>
            </a:pPr>
            <a:r>
              <a:rPr lang="en" dirty="0"/>
              <a:t>of 2010 Choropleth</a:t>
            </a:r>
            <a:endParaRPr dirty="0"/>
          </a:p>
          <a:p>
            <a:pPr marL="0" lvl="0" indent="0" algn="ctr" rtl="0">
              <a:spcBef>
                <a:spcPts val="0"/>
              </a:spcBef>
              <a:spcAft>
                <a:spcPts val="0"/>
              </a:spcAft>
              <a:buNone/>
            </a:pPr>
            <a:endParaRPr dirty="0"/>
          </a:p>
        </p:txBody>
      </p:sp>
      <p:pic>
        <p:nvPicPr>
          <p:cNvPr id="339" name="Google Shape;339;p23"/>
          <p:cNvPicPr preferRelativeResize="0"/>
          <p:nvPr/>
        </p:nvPicPr>
        <p:blipFill>
          <a:blip r:embed="rId3">
            <a:alphaModFix/>
          </a:blip>
          <a:stretch>
            <a:fillRect/>
          </a:stretch>
        </p:blipFill>
        <p:spPr>
          <a:xfrm>
            <a:off x="294604" y="1030600"/>
            <a:ext cx="8662796" cy="399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4"/>
          <p:cNvSpPr txBox="1">
            <a:spLocks noGrp="1"/>
          </p:cNvSpPr>
          <p:nvPr>
            <p:ph type="title"/>
          </p:nvPr>
        </p:nvSpPr>
        <p:spPr>
          <a:xfrm>
            <a:off x="186600" y="105875"/>
            <a:ext cx="8770800" cy="914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Modeling and Visualization - Number of Facilities in each State Choropleth</a:t>
            </a:r>
            <a:endParaRPr dirty="0"/>
          </a:p>
          <a:p>
            <a:pPr marL="0" lvl="0" indent="0" algn="ctr" rtl="0">
              <a:spcBef>
                <a:spcPts val="0"/>
              </a:spcBef>
              <a:spcAft>
                <a:spcPts val="0"/>
              </a:spcAft>
              <a:buNone/>
            </a:pPr>
            <a:endParaRPr dirty="0"/>
          </a:p>
        </p:txBody>
      </p:sp>
      <p:pic>
        <p:nvPicPr>
          <p:cNvPr id="345" name="Google Shape;345;p24"/>
          <p:cNvPicPr preferRelativeResize="0"/>
          <p:nvPr/>
        </p:nvPicPr>
        <p:blipFill>
          <a:blip r:embed="rId3">
            <a:alphaModFix/>
          </a:blip>
          <a:stretch>
            <a:fillRect/>
          </a:stretch>
        </p:blipFill>
        <p:spPr>
          <a:xfrm>
            <a:off x="282250" y="1019975"/>
            <a:ext cx="8516952" cy="40278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5"/>
          <p:cNvSpPr txBox="1">
            <a:spLocks noGrp="1"/>
          </p:cNvSpPr>
          <p:nvPr>
            <p:ph type="title"/>
          </p:nvPr>
        </p:nvSpPr>
        <p:spPr>
          <a:xfrm>
            <a:off x="389875" y="99050"/>
            <a:ext cx="8505000" cy="85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Modeling and Visualization - Percent Change from 2010-2019 Choropleth</a:t>
            </a:r>
            <a:endParaRPr dirty="0"/>
          </a:p>
          <a:p>
            <a:pPr marL="0" lvl="0" indent="0" algn="ctr" rtl="0">
              <a:spcBef>
                <a:spcPts val="0"/>
              </a:spcBef>
              <a:spcAft>
                <a:spcPts val="0"/>
              </a:spcAft>
              <a:buNone/>
            </a:pPr>
            <a:endParaRPr dirty="0"/>
          </a:p>
        </p:txBody>
      </p:sp>
      <p:pic>
        <p:nvPicPr>
          <p:cNvPr id="351" name="Google Shape;351;p25"/>
          <p:cNvPicPr preferRelativeResize="0"/>
          <p:nvPr/>
        </p:nvPicPr>
        <p:blipFill>
          <a:blip r:embed="rId3">
            <a:alphaModFix/>
          </a:blip>
          <a:stretch>
            <a:fillRect/>
          </a:stretch>
        </p:blipFill>
        <p:spPr>
          <a:xfrm>
            <a:off x="283853" y="974274"/>
            <a:ext cx="8611021" cy="40701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6"/>
          <p:cNvSpPr txBox="1">
            <a:spLocks noGrp="1"/>
          </p:cNvSpPr>
          <p:nvPr>
            <p:ph type="title"/>
          </p:nvPr>
        </p:nvSpPr>
        <p:spPr>
          <a:xfrm>
            <a:off x="152400" y="120300"/>
            <a:ext cx="8505000" cy="6555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Modeling and Visualization - 2019 Persons per site</a:t>
            </a:r>
            <a:endParaRPr dirty="0"/>
          </a:p>
          <a:p>
            <a:pPr marL="0" lvl="0" indent="0" algn="ctr" rtl="0">
              <a:spcBef>
                <a:spcPts val="0"/>
              </a:spcBef>
              <a:spcAft>
                <a:spcPts val="0"/>
              </a:spcAft>
              <a:buNone/>
            </a:pPr>
            <a:r>
              <a:rPr lang="en" dirty="0"/>
              <a:t>Choropleth</a:t>
            </a:r>
            <a:endParaRPr dirty="0"/>
          </a:p>
          <a:p>
            <a:pPr marL="0" lvl="0" indent="0" algn="ctr" rtl="0">
              <a:spcBef>
                <a:spcPts val="0"/>
              </a:spcBef>
              <a:spcAft>
                <a:spcPts val="0"/>
              </a:spcAft>
              <a:buNone/>
            </a:pPr>
            <a:endParaRPr dirty="0"/>
          </a:p>
        </p:txBody>
      </p:sp>
      <p:pic>
        <p:nvPicPr>
          <p:cNvPr id="357" name="Google Shape;357;p26"/>
          <p:cNvPicPr preferRelativeResize="0"/>
          <p:nvPr/>
        </p:nvPicPr>
        <p:blipFill>
          <a:blip r:embed="rId3">
            <a:alphaModFix/>
          </a:blip>
          <a:stretch>
            <a:fillRect/>
          </a:stretch>
        </p:blipFill>
        <p:spPr>
          <a:xfrm>
            <a:off x="205550" y="1020200"/>
            <a:ext cx="8679658" cy="3948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7"/>
          <p:cNvSpPr txBox="1">
            <a:spLocks noGrp="1"/>
          </p:cNvSpPr>
          <p:nvPr>
            <p:ph type="title"/>
          </p:nvPr>
        </p:nvSpPr>
        <p:spPr>
          <a:xfrm>
            <a:off x="379250" y="301025"/>
            <a:ext cx="8271300" cy="814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Linear Regression Model </a:t>
            </a:r>
            <a:endParaRPr dirty="0"/>
          </a:p>
        </p:txBody>
      </p:sp>
      <p:sp>
        <p:nvSpPr>
          <p:cNvPr id="363" name="Google Shape;363;p27"/>
          <p:cNvSpPr txBox="1"/>
          <p:nvPr/>
        </p:nvSpPr>
        <p:spPr>
          <a:xfrm>
            <a:off x="456975" y="1254000"/>
            <a:ext cx="81936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Nunito"/>
              <a:buChar char="●"/>
            </a:pPr>
            <a:r>
              <a:rPr lang="en" sz="1800">
                <a:latin typeface="Nunito"/>
                <a:ea typeface="Nunito"/>
                <a:cs typeface="Nunito"/>
                <a:sym typeface="Nunito"/>
              </a:rPr>
              <a:t>Given the data from previous years, we decided to investigate what the population of women with risk of breast cancer would be in the future within each state.</a:t>
            </a:r>
            <a:endParaRPr sz="1800">
              <a:latin typeface="Nunito"/>
              <a:ea typeface="Nunito"/>
              <a:cs typeface="Nunito"/>
              <a:sym typeface="Nunito"/>
            </a:endParaRPr>
          </a:p>
          <a:p>
            <a:pPr marL="457200" lvl="0" indent="-342900" algn="l" rtl="0">
              <a:spcBef>
                <a:spcPts val="0"/>
              </a:spcBef>
              <a:spcAft>
                <a:spcPts val="0"/>
              </a:spcAft>
              <a:buSzPts val="1800"/>
              <a:buFont typeface="Nunito"/>
              <a:buChar char="●"/>
            </a:pPr>
            <a:r>
              <a:rPr lang="en" sz="1800">
                <a:latin typeface="Nunito"/>
                <a:ea typeface="Nunito"/>
                <a:cs typeface="Nunito"/>
                <a:sym typeface="Nunito"/>
              </a:rPr>
              <a:t>Linear regression was implemented in order to predict the future population requiring facility sites in each state</a:t>
            </a:r>
            <a:endParaRPr sz="1800">
              <a:latin typeface="Nunito"/>
              <a:ea typeface="Nunito"/>
              <a:cs typeface="Nunito"/>
              <a:sym typeface="Nunito"/>
            </a:endParaRPr>
          </a:p>
          <a:p>
            <a:pPr marL="457200" lvl="0" indent="-342900" algn="l" rtl="0">
              <a:spcBef>
                <a:spcPts val="0"/>
              </a:spcBef>
              <a:spcAft>
                <a:spcPts val="0"/>
              </a:spcAft>
              <a:buSzPts val="1800"/>
              <a:buFont typeface="Nunito"/>
              <a:buChar char="●"/>
            </a:pPr>
            <a:r>
              <a:rPr lang="en" sz="1800">
                <a:latin typeface="Nunito"/>
                <a:ea typeface="Nunito"/>
                <a:cs typeface="Nunito"/>
                <a:sym typeface="Nunito"/>
              </a:rPr>
              <a:t>To train the model, we split the data with 30% testing for each year from 2010-2019.</a:t>
            </a:r>
            <a:endParaRPr sz="1800">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8"/>
          <p:cNvSpPr txBox="1">
            <a:spLocks noGrp="1"/>
          </p:cNvSpPr>
          <p:nvPr>
            <p:ph type="title"/>
          </p:nvPr>
        </p:nvSpPr>
        <p:spPr>
          <a:xfrm>
            <a:off x="219850" y="184125"/>
            <a:ext cx="8366700" cy="999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Linear Regression Plot - Percent Change from 2010 to 2025 Choropleth</a:t>
            </a:r>
            <a:endParaRPr dirty="0"/>
          </a:p>
          <a:p>
            <a:pPr marL="0" lvl="0" indent="0" algn="ctr" rtl="0">
              <a:spcBef>
                <a:spcPts val="0"/>
              </a:spcBef>
              <a:spcAft>
                <a:spcPts val="0"/>
              </a:spcAft>
              <a:buNone/>
            </a:pPr>
            <a:endParaRPr dirty="0"/>
          </a:p>
        </p:txBody>
      </p:sp>
      <p:pic>
        <p:nvPicPr>
          <p:cNvPr id="369" name="Google Shape;369;p28"/>
          <p:cNvPicPr preferRelativeResize="0"/>
          <p:nvPr/>
        </p:nvPicPr>
        <p:blipFill>
          <a:blip r:embed="rId3">
            <a:alphaModFix/>
          </a:blip>
          <a:stretch>
            <a:fillRect/>
          </a:stretch>
        </p:blipFill>
        <p:spPr>
          <a:xfrm>
            <a:off x="219850" y="1183425"/>
            <a:ext cx="8704300" cy="3775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9"/>
          <p:cNvSpPr txBox="1">
            <a:spLocks noGrp="1"/>
          </p:cNvSpPr>
          <p:nvPr>
            <p:ph type="title"/>
          </p:nvPr>
        </p:nvSpPr>
        <p:spPr>
          <a:xfrm>
            <a:off x="485525" y="301025"/>
            <a:ext cx="7030500" cy="697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Evaluation</a:t>
            </a:r>
            <a:endParaRPr dirty="0"/>
          </a:p>
        </p:txBody>
      </p:sp>
      <p:sp>
        <p:nvSpPr>
          <p:cNvPr id="375" name="Google Shape;375;p29"/>
          <p:cNvSpPr txBox="1">
            <a:spLocks noGrp="1"/>
          </p:cNvSpPr>
          <p:nvPr>
            <p:ph type="body" idx="1"/>
          </p:nvPr>
        </p:nvSpPr>
        <p:spPr>
          <a:xfrm>
            <a:off x="485525" y="1065500"/>
            <a:ext cx="8122500" cy="3833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According to data collected from all our plots, it is apparent that certain states such as Texas, California, and Florida seem to contain the highest population of women with potential risk of breast cancer as well as greatest amount of facility sites required.</a:t>
            </a:r>
            <a:endParaRPr sz="1800"/>
          </a:p>
          <a:p>
            <a:pPr marL="457200" lvl="0" indent="-342900" algn="l" rtl="0">
              <a:spcBef>
                <a:spcPts val="0"/>
              </a:spcBef>
              <a:spcAft>
                <a:spcPts val="0"/>
              </a:spcAft>
              <a:buSzPts val="1800"/>
              <a:buChar char="●"/>
            </a:pPr>
            <a:r>
              <a:rPr lang="en" sz="1800"/>
              <a:t>Particular states – Texas, Florida, Nevada, Colorado, Arizona, Idaho, and Washington seem to display the largest estimated population increase in women with potential risk of breast cancer from 2010-2025. </a:t>
            </a:r>
            <a:endParaRPr sz="1800"/>
          </a:p>
          <a:p>
            <a:pPr marL="457200" lvl="0" indent="-342900" algn="l" rtl="0">
              <a:spcBef>
                <a:spcPts val="0"/>
              </a:spcBef>
              <a:spcAft>
                <a:spcPts val="0"/>
              </a:spcAft>
              <a:buSzPts val="1800"/>
              <a:buChar char="●"/>
            </a:pPr>
            <a:r>
              <a:rPr lang="en" sz="1800"/>
              <a:t>Thus, such states are great targets for future investment.</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0"/>
          <p:cNvSpPr txBox="1">
            <a:spLocks noGrp="1"/>
          </p:cNvSpPr>
          <p:nvPr>
            <p:ph type="title"/>
          </p:nvPr>
        </p:nvSpPr>
        <p:spPr>
          <a:xfrm>
            <a:off x="1315600" y="2072100"/>
            <a:ext cx="7030500" cy="999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Members and Contributions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Karthik Kallakuri</a:t>
            </a:r>
            <a:endParaRPr/>
          </a:p>
        </p:txBody>
      </p:sp>
      <p:sp>
        <p:nvSpPr>
          <p:cNvPr id="386" name="Google Shape;386;p31"/>
          <p:cNvSpPr txBox="1">
            <a:spLocks noGrp="1"/>
          </p:cNvSpPr>
          <p:nvPr>
            <p:ph type="subTitle" idx="1"/>
          </p:nvPr>
        </p:nvSpPr>
        <p:spPr>
          <a:xfrm>
            <a:off x="1228800" y="1555450"/>
            <a:ext cx="3505500" cy="726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688"/>
              <a:buNone/>
            </a:pPr>
            <a:r>
              <a:rPr lang="en" sz="1300"/>
              <a:t>Contributions:</a:t>
            </a:r>
            <a:endParaRPr sz="1300"/>
          </a:p>
          <a:p>
            <a:pPr marL="457200" lvl="0" indent="-311150" algn="l" rtl="0">
              <a:lnSpc>
                <a:spcPct val="150000"/>
              </a:lnSpc>
              <a:spcBef>
                <a:spcPts val="0"/>
              </a:spcBef>
              <a:spcAft>
                <a:spcPts val="0"/>
              </a:spcAft>
              <a:buSzPts val="1300"/>
              <a:buChar char="●"/>
            </a:pPr>
            <a:r>
              <a:rPr lang="en" sz="1300"/>
              <a:t>Cleaned and Processed data</a:t>
            </a:r>
            <a:endParaRPr sz="1300"/>
          </a:p>
          <a:p>
            <a:pPr marL="457200" lvl="0" indent="-311150" algn="l" rtl="0">
              <a:lnSpc>
                <a:spcPct val="150000"/>
              </a:lnSpc>
              <a:spcBef>
                <a:spcPts val="0"/>
              </a:spcBef>
              <a:spcAft>
                <a:spcPts val="0"/>
              </a:spcAft>
              <a:buSzPts val="1300"/>
              <a:buChar char="●"/>
            </a:pPr>
            <a:r>
              <a:rPr lang="en" sz="1300"/>
              <a:t>Assisted with Linear Regression Model</a:t>
            </a:r>
            <a:endParaRPr sz="1300"/>
          </a:p>
          <a:p>
            <a:pPr marL="457200" lvl="0" indent="-311150" algn="l" rtl="0">
              <a:lnSpc>
                <a:spcPct val="150000"/>
              </a:lnSpc>
              <a:spcBef>
                <a:spcPts val="0"/>
              </a:spcBef>
              <a:spcAft>
                <a:spcPts val="0"/>
              </a:spcAft>
              <a:buSzPts val="1300"/>
              <a:buChar char="●"/>
            </a:pPr>
            <a:r>
              <a:rPr lang="en" sz="1300"/>
              <a:t>Initiated and worked on Powerpoint</a:t>
            </a:r>
            <a:endParaRPr sz="1300"/>
          </a:p>
        </p:txBody>
      </p:sp>
      <p:pic>
        <p:nvPicPr>
          <p:cNvPr id="387" name="Google Shape;387;p31"/>
          <p:cNvPicPr preferRelativeResize="0"/>
          <p:nvPr/>
        </p:nvPicPr>
        <p:blipFill>
          <a:blip r:embed="rId3">
            <a:alphaModFix/>
          </a:blip>
          <a:stretch>
            <a:fillRect/>
          </a:stretch>
        </p:blipFill>
        <p:spPr>
          <a:xfrm>
            <a:off x="4734300" y="426975"/>
            <a:ext cx="4279024" cy="4299051"/>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and Solution </a:t>
            </a:r>
            <a:endParaRPr/>
          </a:p>
        </p:txBody>
      </p:sp>
      <p:sp>
        <p:nvSpPr>
          <p:cNvPr id="284" name="Google Shape;284;p14"/>
          <p:cNvSpPr txBox="1">
            <a:spLocks noGrp="1"/>
          </p:cNvSpPr>
          <p:nvPr>
            <p:ph type="body" idx="1"/>
          </p:nvPr>
        </p:nvSpPr>
        <p:spPr>
          <a:xfrm>
            <a:off x="347375" y="1375350"/>
            <a:ext cx="6289500" cy="2960400"/>
          </a:xfrm>
          <a:prstGeom prst="rect">
            <a:avLst/>
          </a:prstGeom>
        </p:spPr>
        <p:txBody>
          <a:bodyPr spcFirstLastPara="1" wrap="square" lIns="91425" tIns="91425" rIns="91425" bIns="91425" anchor="t" anchorCtr="0">
            <a:normAutofit fontScale="40000" lnSpcReduction="20000"/>
          </a:bodyPr>
          <a:lstStyle/>
          <a:p>
            <a:pPr marL="0" lvl="0" indent="0" algn="l" rtl="0">
              <a:spcBef>
                <a:spcPts val="0"/>
              </a:spcBef>
              <a:spcAft>
                <a:spcPts val="0"/>
              </a:spcAft>
              <a:buNone/>
            </a:pPr>
            <a:endParaRPr sz="1200">
              <a:solidFill>
                <a:srgbClr val="0D1117"/>
              </a:solidFill>
              <a:latin typeface="Arial"/>
              <a:ea typeface="Arial"/>
              <a:cs typeface="Arial"/>
              <a:sym typeface="Arial"/>
            </a:endParaRPr>
          </a:p>
          <a:p>
            <a:pPr marL="457200" lvl="0" indent="-301432" algn="l" rtl="0">
              <a:spcBef>
                <a:spcPts val="0"/>
              </a:spcBef>
              <a:spcAft>
                <a:spcPts val="0"/>
              </a:spcAft>
              <a:buClr>
                <a:srgbClr val="0D1117"/>
              </a:buClr>
              <a:buSzPct val="100000"/>
              <a:buFont typeface="Comfortaa"/>
              <a:buChar char="●"/>
            </a:pPr>
            <a:r>
              <a:rPr lang="en" sz="3529">
                <a:solidFill>
                  <a:srgbClr val="0D1117"/>
                </a:solidFill>
                <a:latin typeface="Comfortaa"/>
                <a:ea typeface="Comfortaa"/>
                <a:cs typeface="Comfortaa"/>
                <a:sym typeface="Comfortaa"/>
              </a:rPr>
              <a:t>Identify characteristics of facilities where putting funds would make the most impact</a:t>
            </a:r>
            <a:endParaRPr sz="3529">
              <a:solidFill>
                <a:srgbClr val="0D1117"/>
              </a:solidFill>
              <a:latin typeface="Comfortaa"/>
              <a:ea typeface="Comfortaa"/>
              <a:cs typeface="Comfortaa"/>
              <a:sym typeface="Comfortaa"/>
            </a:endParaRPr>
          </a:p>
          <a:p>
            <a:pPr marL="457200" lvl="0" indent="0" algn="l" rtl="0">
              <a:spcBef>
                <a:spcPts val="0"/>
              </a:spcBef>
              <a:spcAft>
                <a:spcPts val="0"/>
              </a:spcAft>
              <a:buNone/>
            </a:pPr>
            <a:endParaRPr sz="3529">
              <a:solidFill>
                <a:srgbClr val="0D1117"/>
              </a:solidFill>
              <a:latin typeface="Comfortaa"/>
              <a:ea typeface="Comfortaa"/>
              <a:cs typeface="Comfortaa"/>
              <a:sym typeface="Comfortaa"/>
            </a:endParaRPr>
          </a:p>
          <a:p>
            <a:pPr marL="457200" lvl="0" indent="0" algn="l" rtl="0">
              <a:spcBef>
                <a:spcPts val="0"/>
              </a:spcBef>
              <a:spcAft>
                <a:spcPts val="0"/>
              </a:spcAft>
              <a:buNone/>
            </a:pPr>
            <a:endParaRPr sz="3529">
              <a:solidFill>
                <a:srgbClr val="0D1117"/>
              </a:solidFill>
              <a:latin typeface="Comfortaa"/>
              <a:ea typeface="Comfortaa"/>
              <a:cs typeface="Comfortaa"/>
              <a:sym typeface="Comfortaa"/>
            </a:endParaRPr>
          </a:p>
          <a:p>
            <a:pPr marL="457200" lvl="0" indent="0" algn="l" rtl="0">
              <a:spcBef>
                <a:spcPts val="0"/>
              </a:spcBef>
              <a:spcAft>
                <a:spcPts val="0"/>
              </a:spcAft>
              <a:buNone/>
            </a:pPr>
            <a:endParaRPr sz="3529">
              <a:solidFill>
                <a:srgbClr val="0D1117"/>
              </a:solidFill>
              <a:latin typeface="Comfortaa"/>
              <a:ea typeface="Comfortaa"/>
              <a:cs typeface="Comfortaa"/>
              <a:sym typeface="Comfortaa"/>
            </a:endParaRPr>
          </a:p>
          <a:p>
            <a:pPr marL="457200" lvl="0" indent="-301432" algn="l" rtl="0">
              <a:spcBef>
                <a:spcPts val="0"/>
              </a:spcBef>
              <a:spcAft>
                <a:spcPts val="0"/>
              </a:spcAft>
              <a:buClr>
                <a:srgbClr val="0D1117"/>
              </a:buClr>
              <a:buSzPct val="100000"/>
              <a:buFont typeface="Comfortaa"/>
              <a:buChar char="●"/>
            </a:pPr>
            <a:r>
              <a:rPr lang="en" sz="3529">
                <a:solidFill>
                  <a:srgbClr val="0D1117"/>
                </a:solidFill>
                <a:latin typeface="Comfortaa"/>
                <a:ea typeface="Comfortaa"/>
                <a:cs typeface="Comfortaa"/>
                <a:sym typeface="Comfortaa"/>
              </a:rPr>
              <a:t>Use census and facilities data that contains age, sex, and race to identify the locations where opening facilities would make the most sense</a:t>
            </a:r>
            <a:endParaRPr sz="3529">
              <a:solidFill>
                <a:srgbClr val="0D1117"/>
              </a:solidFill>
              <a:latin typeface="Comfortaa"/>
              <a:ea typeface="Comfortaa"/>
              <a:cs typeface="Comfortaa"/>
              <a:sym typeface="Comfortaa"/>
            </a:endParaRPr>
          </a:p>
          <a:p>
            <a:pPr marL="0" lvl="0" indent="0" algn="l" rtl="0">
              <a:spcBef>
                <a:spcPts val="0"/>
              </a:spcBef>
              <a:spcAft>
                <a:spcPts val="0"/>
              </a:spcAft>
              <a:buNone/>
            </a:pPr>
            <a:endParaRPr sz="3529">
              <a:solidFill>
                <a:srgbClr val="0D1117"/>
              </a:solidFill>
              <a:latin typeface="Comfortaa"/>
              <a:ea typeface="Comfortaa"/>
              <a:cs typeface="Comfortaa"/>
              <a:sym typeface="Comfortaa"/>
            </a:endParaRPr>
          </a:p>
          <a:p>
            <a:pPr marL="457200" lvl="0" indent="-301432" algn="l" rtl="0">
              <a:spcBef>
                <a:spcPts val="0"/>
              </a:spcBef>
              <a:spcAft>
                <a:spcPts val="0"/>
              </a:spcAft>
              <a:buClr>
                <a:srgbClr val="0D1117"/>
              </a:buClr>
              <a:buSzPct val="100000"/>
              <a:buFont typeface="Comfortaa"/>
              <a:buChar char="●"/>
            </a:pPr>
            <a:r>
              <a:rPr lang="en" sz="3529">
                <a:solidFill>
                  <a:srgbClr val="000000"/>
                </a:solidFill>
                <a:latin typeface="Comfortaa"/>
                <a:ea typeface="Comfortaa"/>
                <a:cs typeface="Comfortaa"/>
                <a:sym typeface="Comfortaa"/>
              </a:rPr>
              <a:t>Maximizing impact of expanded medical access:</a:t>
            </a:r>
            <a:endParaRPr sz="3529">
              <a:solidFill>
                <a:srgbClr val="000000"/>
              </a:solidFill>
              <a:latin typeface="Comfortaa"/>
              <a:ea typeface="Comfortaa"/>
              <a:cs typeface="Comfortaa"/>
              <a:sym typeface="Comfortaa"/>
            </a:endParaRPr>
          </a:p>
          <a:p>
            <a:pPr marL="914400" lvl="0" indent="-301432" algn="l" rtl="0">
              <a:spcBef>
                <a:spcPts val="0"/>
              </a:spcBef>
              <a:spcAft>
                <a:spcPts val="0"/>
              </a:spcAft>
              <a:buClr>
                <a:srgbClr val="000000"/>
              </a:buClr>
              <a:buSzPct val="100000"/>
              <a:buFont typeface="Comfortaa"/>
              <a:buChar char="●"/>
            </a:pPr>
            <a:r>
              <a:rPr lang="en" sz="3529">
                <a:solidFill>
                  <a:srgbClr val="000000"/>
                </a:solidFill>
                <a:latin typeface="Comfortaa"/>
                <a:ea typeface="Comfortaa"/>
                <a:cs typeface="Comfortaa"/>
                <a:sym typeface="Comfortaa"/>
              </a:rPr>
              <a:t>Utilizing a dataset of FDA certified facilities: expand medical access</a:t>
            </a:r>
            <a:endParaRPr sz="3529">
              <a:solidFill>
                <a:srgbClr val="000000"/>
              </a:solidFill>
              <a:latin typeface="Comfortaa"/>
              <a:ea typeface="Comfortaa"/>
              <a:cs typeface="Comfortaa"/>
              <a:sym typeface="Comfortaa"/>
            </a:endParaRPr>
          </a:p>
          <a:p>
            <a:pPr marL="914400" lvl="0" indent="-301432" algn="l" rtl="0">
              <a:spcBef>
                <a:spcPts val="0"/>
              </a:spcBef>
              <a:spcAft>
                <a:spcPts val="0"/>
              </a:spcAft>
              <a:buClr>
                <a:srgbClr val="000000"/>
              </a:buClr>
              <a:buSzPct val="100000"/>
              <a:buFont typeface="Comfortaa"/>
              <a:buChar char="●"/>
            </a:pPr>
            <a:r>
              <a:rPr lang="en" sz="3529">
                <a:solidFill>
                  <a:srgbClr val="000000"/>
                </a:solidFill>
                <a:latin typeface="Comfortaa"/>
                <a:ea typeface="Comfortaa"/>
                <a:cs typeface="Comfortaa"/>
                <a:sym typeface="Comfortaa"/>
              </a:rPr>
              <a:t>Supplemented by census dataset, demographic data that correlates to facilities</a:t>
            </a:r>
            <a:endParaRPr sz="3529">
              <a:solidFill>
                <a:srgbClr val="0D1117"/>
              </a:solidFill>
              <a:latin typeface="Comfortaa"/>
              <a:ea typeface="Comfortaa"/>
              <a:cs typeface="Comfortaa"/>
              <a:sym typeface="Comfortaa"/>
            </a:endParaRPr>
          </a:p>
          <a:p>
            <a:pPr marL="0" lvl="0" indent="0" algn="l" rtl="0">
              <a:spcBef>
                <a:spcPts val="500"/>
              </a:spcBef>
              <a:spcAft>
                <a:spcPts val="0"/>
              </a:spcAft>
              <a:buNone/>
            </a:pPr>
            <a:endParaRPr sz="1200">
              <a:solidFill>
                <a:srgbClr val="0D1117"/>
              </a:solidFill>
              <a:latin typeface="Arial"/>
              <a:ea typeface="Arial"/>
              <a:cs typeface="Arial"/>
              <a:sym typeface="Arial"/>
            </a:endParaRPr>
          </a:p>
          <a:p>
            <a:pPr marL="0" lvl="0" indent="0" algn="l" rtl="0">
              <a:spcBef>
                <a:spcPts val="0"/>
              </a:spcBef>
              <a:spcAft>
                <a:spcPts val="0"/>
              </a:spcAft>
              <a:buNone/>
            </a:pPr>
            <a:endParaRPr sz="1200">
              <a:solidFill>
                <a:srgbClr val="0D1117"/>
              </a:solidFill>
              <a:latin typeface="Arial"/>
              <a:ea typeface="Arial"/>
              <a:cs typeface="Arial"/>
              <a:sym typeface="Arial"/>
            </a:endParaRPr>
          </a:p>
          <a:p>
            <a:pPr marL="0" lvl="0" indent="0" algn="l" rtl="0">
              <a:spcBef>
                <a:spcPts val="0"/>
              </a:spcBef>
              <a:spcAft>
                <a:spcPts val="0"/>
              </a:spcAft>
              <a:buNone/>
            </a:pPr>
            <a:endParaRPr sz="1200">
              <a:solidFill>
                <a:srgbClr val="0D1117"/>
              </a:solidFill>
              <a:latin typeface="Arial"/>
              <a:ea typeface="Arial"/>
              <a:cs typeface="Arial"/>
              <a:sym typeface="Arial"/>
            </a:endParaRPr>
          </a:p>
          <a:p>
            <a:pPr marL="0" lvl="0" indent="0" algn="l" rtl="0">
              <a:spcBef>
                <a:spcPts val="0"/>
              </a:spcBef>
              <a:spcAft>
                <a:spcPts val="1200"/>
              </a:spcAft>
              <a:buNone/>
            </a:pPr>
            <a:endParaRPr/>
          </a:p>
        </p:txBody>
      </p:sp>
      <p:pic>
        <p:nvPicPr>
          <p:cNvPr id="285" name="Google Shape;285;p14"/>
          <p:cNvPicPr preferRelativeResize="0"/>
          <p:nvPr/>
        </p:nvPicPr>
        <p:blipFill>
          <a:blip r:embed="rId3">
            <a:alphaModFix/>
          </a:blip>
          <a:stretch>
            <a:fillRect/>
          </a:stretch>
        </p:blipFill>
        <p:spPr>
          <a:xfrm>
            <a:off x="6636850" y="0"/>
            <a:ext cx="2282225" cy="2282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Michael Moorman</a:t>
            </a:r>
            <a:endParaRPr/>
          </a:p>
        </p:txBody>
      </p:sp>
      <p:sp>
        <p:nvSpPr>
          <p:cNvPr id="393" name="Google Shape;393;p32"/>
          <p:cNvSpPr txBox="1">
            <a:spLocks noGrp="1"/>
          </p:cNvSpPr>
          <p:nvPr>
            <p:ph type="subTitle" idx="1"/>
          </p:nvPr>
        </p:nvSpPr>
        <p:spPr>
          <a:xfrm>
            <a:off x="1303800" y="1670019"/>
            <a:ext cx="3430500" cy="24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SzPts val="770"/>
              <a:buNone/>
            </a:pPr>
            <a:r>
              <a:rPr lang="en" sz="1321"/>
              <a:t>Contributions:</a:t>
            </a:r>
            <a:endParaRPr sz="1321"/>
          </a:p>
          <a:p>
            <a:pPr marL="457200" lvl="0" indent="-312502" algn="l" rtl="0">
              <a:lnSpc>
                <a:spcPct val="130000"/>
              </a:lnSpc>
              <a:spcBef>
                <a:spcPts val="0"/>
              </a:spcBef>
              <a:spcAft>
                <a:spcPts val="0"/>
              </a:spcAft>
              <a:buSzPts val="1321"/>
              <a:buChar char="●"/>
            </a:pPr>
            <a:r>
              <a:rPr lang="en" sz="1321"/>
              <a:t>Cleaning for sites dataset</a:t>
            </a:r>
            <a:endParaRPr sz="1321"/>
          </a:p>
          <a:p>
            <a:pPr marL="457200" lvl="0" indent="-312502" algn="l" rtl="0">
              <a:lnSpc>
                <a:spcPct val="130000"/>
              </a:lnSpc>
              <a:spcBef>
                <a:spcPts val="0"/>
              </a:spcBef>
              <a:spcAft>
                <a:spcPts val="0"/>
              </a:spcAft>
              <a:buSzPts val="1321"/>
              <a:buChar char="●"/>
            </a:pPr>
            <a:r>
              <a:rPr lang="en" sz="1321"/>
              <a:t>Implemented FIPS lookup</a:t>
            </a:r>
            <a:endParaRPr sz="1321"/>
          </a:p>
          <a:p>
            <a:pPr marL="457200" lvl="0" indent="-312502" algn="l" rtl="0">
              <a:lnSpc>
                <a:spcPct val="130000"/>
              </a:lnSpc>
              <a:spcBef>
                <a:spcPts val="0"/>
              </a:spcBef>
              <a:spcAft>
                <a:spcPts val="0"/>
              </a:spcAft>
              <a:buSzPts val="1321"/>
              <a:buChar char="●"/>
            </a:pPr>
            <a:r>
              <a:rPr lang="en" sz="1321"/>
              <a:t>Assisted with Linear Regression Model</a:t>
            </a:r>
            <a:endParaRPr sz="1321"/>
          </a:p>
          <a:p>
            <a:pPr marL="457200" lvl="0" indent="-312502" algn="l" rtl="0">
              <a:lnSpc>
                <a:spcPct val="130000"/>
              </a:lnSpc>
              <a:spcBef>
                <a:spcPts val="0"/>
              </a:spcBef>
              <a:spcAft>
                <a:spcPts val="0"/>
              </a:spcAft>
              <a:buSzPts val="1321"/>
              <a:buChar char="●"/>
            </a:pPr>
            <a:r>
              <a:rPr lang="en" sz="1321"/>
              <a:t>Helped create choropleth charts</a:t>
            </a:r>
            <a:endParaRPr sz="1321"/>
          </a:p>
          <a:p>
            <a:pPr marL="0" lvl="0" indent="0" algn="l" rtl="0">
              <a:lnSpc>
                <a:spcPct val="80000"/>
              </a:lnSpc>
              <a:spcBef>
                <a:spcPts val="0"/>
              </a:spcBef>
              <a:spcAft>
                <a:spcPts val="0"/>
              </a:spcAft>
              <a:buSzPts val="770"/>
              <a:buNone/>
            </a:pPr>
            <a:endParaRPr sz="1120"/>
          </a:p>
        </p:txBody>
      </p:sp>
      <p:pic>
        <p:nvPicPr>
          <p:cNvPr id="394" name="Google Shape;394;p32"/>
          <p:cNvPicPr preferRelativeResize="0"/>
          <p:nvPr/>
        </p:nvPicPr>
        <p:blipFill>
          <a:blip r:embed="rId3">
            <a:alphaModFix/>
          </a:blip>
          <a:stretch>
            <a:fillRect/>
          </a:stretch>
        </p:blipFill>
        <p:spPr>
          <a:xfrm>
            <a:off x="4886700" y="152400"/>
            <a:ext cx="3636115" cy="4838702"/>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3"/>
          <p:cNvSpPr txBox="1">
            <a:spLocks noGrp="1"/>
          </p:cNvSpPr>
          <p:nvPr>
            <p:ph type="title"/>
          </p:nvPr>
        </p:nvSpPr>
        <p:spPr>
          <a:xfrm>
            <a:off x="1303800" y="581550"/>
            <a:ext cx="3430500" cy="199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Abraar Patel</a:t>
            </a:r>
            <a:endParaRPr/>
          </a:p>
        </p:txBody>
      </p:sp>
      <p:sp>
        <p:nvSpPr>
          <p:cNvPr id="401" name="Google Shape;401;p33"/>
          <p:cNvSpPr txBox="1">
            <a:spLocks noGrp="1"/>
          </p:cNvSpPr>
          <p:nvPr>
            <p:ph type="subTitle" idx="1"/>
          </p:nvPr>
        </p:nvSpPr>
        <p:spPr>
          <a:xfrm>
            <a:off x="1233025" y="1528103"/>
            <a:ext cx="3430500" cy="726000"/>
          </a:xfrm>
          <a:prstGeom prst="rect">
            <a:avLst/>
          </a:prstGeom>
        </p:spPr>
        <p:txBody>
          <a:bodyPr spcFirstLastPara="1" wrap="square" lIns="91425" tIns="91425" rIns="91425" bIns="91425" anchor="t" anchorCtr="0">
            <a:normAutofit fontScale="25000" lnSpcReduction="20000"/>
          </a:bodyPr>
          <a:lstStyle/>
          <a:p>
            <a:pPr marL="0" lvl="0" indent="0" algn="l" rtl="0">
              <a:lnSpc>
                <a:spcPct val="150000"/>
              </a:lnSpc>
              <a:spcBef>
                <a:spcPts val="0"/>
              </a:spcBef>
              <a:spcAft>
                <a:spcPts val="0"/>
              </a:spcAft>
              <a:buNone/>
            </a:pPr>
            <a:r>
              <a:rPr lang="en" sz="5200"/>
              <a:t>Contributions:</a:t>
            </a:r>
            <a:endParaRPr sz="5200"/>
          </a:p>
          <a:p>
            <a:pPr marL="457200" lvl="0" indent="-311150" algn="l" rtl="0">
              <a:lnSpc>
                <a:spcPct val="150000"/>
              </a:lnSpc>
              <a:spcBef>
                <a:spcPts val="0"/>
              </a:spcBef>
              <a:spcAft>
                <a:spcPts val="0"/>
              </a:spcAft>
              <a:buSzPct val="100000"/>
              <a:buChar char="●"/>
            </a:pPr>
            <a:r>
              <a:rPr lang="en" sz="5200"/>
              <a:t>Created the README file of GitHUB</a:t>
            </a:r>
            <a:endParaRPr sz="5200"/>
          </a:p>
          <a:p>
            <a:pPr marL="457200" lvl="0" indent="-311150" algn="l" rtl="0">
              <a:lnSpc>
                <a:spcPct val="150000"/>
              </a:lnSpc>
              <a:spcBef>
                <a:spcPts val="0"/>
              </a:spcBef>
              <a:spcAft>
                <a:spcPts val="0"/>
              </a:spcAft>
              <a:buSzPct val="100000"/>
              <a:buChar char="●"/>
            </a:pPr>
            <a:r>
              <a:rPr lang="en" sz="5200"/>
              <a:t>Created Google colab for better working environment</a:t>
            </a:r>
            <a:endParaRPr sz="5200"/>
          </a:p>
          <a:p>
            <a:pPr marL="457200" lvl="0" indent="-311150" algn="l" rtl="0">
              <a:lnSpc>
                <a:spcPct val="150000"/>
              </a:lnSpc>
              <a:spcBef>
                <a:spcPts val="0"/>
              </a:spcBef>
              <a:spcAft>
                <a:spcPts val="0"/>
              </a:spcAft>
              <a:buSzPct val="100000"/>
              <a:buChar char="●"/>
            </a:pPr>
            <a:r>
              <a:rPr lang="en" sz="5200"/>
              <a:t>Generated the choropleth plots</a:t>
            </a:r>
            <a:endParaRPr sz="5200"/>
          </a:p>
          <a:p>
            <a:pPr marL="457200" lvl="0" indent="-311150" algn="l" rtl="0">
              <a:lnSpc>
                <a:spcPct val="150000"/>
              </a:lnSpc>
              <a:spcBef>
                <a:spcPts val="0"/>
              </a:spcBef>
              <a:spcAft>
                <a:spcPts val="0"/>
              </a:spcAft>
              <a:buSzPct val="100000"/>
              <a:buChar char="●"/>
            </a:pPr>
            <a:r>
              <a:rPr lang="en" sz="5200"/>
              <a:t>Created a function which converts plotly graphs to PNG files</a:t>
            </a:r>
            <a:endParaRPr sz="5200"/>
          </a:p>
          <a:p>
            <a:pPr marL="457200" lvl="0" indent="-311150" algn="l" rtl="0">
              <a:lnSpc>
                <a:spcPct val="150000"/>
              </a:lnSpc>
              <a:spcBef>
                <a:spcPts val="0"/>
              </a:spcBef>
              <a:spcAft>
                <a:spcPts val="0"/>
              </a:spcAft>
              <a:buSzPct val="100000"/>
              <a:buChar char="●"/>
            </a:pPr>
            <a:r>
              <a:rPr lang="en" sz="5200"/>
              <a:t>Generated bar plots by adding various colors</a:t>
            </a:r>
            <a:endParaRPr sz="5200"/>
          </a:p>
          <a:p>
            <a:pPr marL="457200" lvl="0" indent="-311150" algn="l" rtl="0">
              <a:lnSpc>
                <a:spcPct val="150000"/>
              </a:lnSpc>
              <a:spcBef>
                <a:spcPts val="0"/>
              </a:spcBef>
              <a:spcAft>
                <a:spcPts val="0"/>
              </a:spcAft>
              <a:buSzPct val="100000"/>
              <a:buChar char="●"/>
            </a:pPr>
            <a:r>
              <a:rPr lang="en" sz="5200"/>
              <a:t>Pushed changes to GitHub for plotly.py file and pushed all png files for the plotly graphs</a:t>
            </a:r>
            <a:endParaRPr sz="5200"/>
          </a:p>
          <a:p>
            <a:pPr marL="457200" lvl="0" indent="0" algn="l" rtl="0">
              <a:lnSpc>
                <a:spcPct val="150000"/>
              </a:lnSpc>
              <a:spcBef>
                <a:spcPts val="0"/>
              </a:spcBef>
              <a:spcAft>
                <a:spcPts val="0"/>
              </a:spcAft>
              <a:buNone/>
            </a:pPr>
            <a:endParaRPr sz="5200"/>
          </a:p>
          <a:p>
            <a:pPr marL="0" lvl="0" indent="0" algn="l" rtl="0">
              <a:spcBef>
                <a:spcPts val="0"/>
              </a:spcBef>
              <a:spcAft>
                <a:spcPts val="0"/>
              </a:spcAft>
              <a:buNone/>
            </a:pPr>
            <a:endParaRPr/>
          </a:p>
        </p:txBody>
      </p:sp>
      <p:sp>
        <p:nvSpPr>
          <p:cNvPr id="400" name="Google Shape;400;p33"/>
          <p:cNvSpPr txBox="1">
            <a:spLocks noGrp="1"/>
          </p:cNvSpPr>
          <p:nvPr>
            <p:ph type="body" idx="2"/>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02" name="Google Shape;402;p33"/>
          <p:cNvPicPr preferRelativeResize="0"/>
          <p:nvPr/>
        </p:nvPicPr>
        <p:blipFill>
          <a:blip r:embed="rId3">
            <a:alphaModFix/>
          </a:blip>
          <a:stretch>
            <a:fillRect/>
          </a:stretch>
        </p:blipFill>
        <p:spPr>
          <a:xfrm>
            <a:off x="5021350" y="141825"/>
            <a:ext cx="3929748" cy="4737751"/>
          </a:xfrm>
          <a:prstGeom prst="rect">
            <a:avLst/>
          </a:prstGeom>
          <a:noFill/>
          <a:ln w="38100" cap="flat" cmpd="sng">
            <a:solidFill>
              <a:schemeClr val="dk2"/>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Aadarsh Srivatsav</a:t>
            </a:r>
            <a:endParaRPr/>
          </a:p>
        </p:txBody>
      </p:sp>
      <p:sp>
        <p:nvSpPr>
          <p:cNvPr id="408" name="Google Shape;408;p34"/>
          <p:cNvSpPr txBox="1">
            <a:spLocks noGrp="1"/>
          </p:cNvSpPr>
          <p:nvPr>
            <p:ph type="subTitle" idx="1"/>
          </p:nvPr>
        </p:nvSpPr>
        <p:spPr>
          <a:xfrm>
            <a:off x="1220900" y="1616700"/>
            <a:ext cx="3430500" cy="3526800"/>
          </a:xfrm>
          <a:prstGeom prst="rect">
            <a:avLst/>
          </a:prstGeom>
        </p:spPr>
        <p:txBody>
          <a:bodyPr spcFirstLastPara="1" wrap="square" lIns="91425" tIns="91425" rIns="91425" bIns="91425" anchor="t" anchorCtr="0">
            <a:noAutofit/>
          </a:bodyPr>
          <a:lstStyle/>
          <a:p>
            <a:pPr marL="0" lvl="0" indent="0" algn="l" rtl="0">
              <a:lnSpc>
                <a:spcPct val="70000"/>
              </a:lnSpc>
              <a:spcBef>
                <a:spcPts val="0"/>
              </a:spcBef>
              <a:spcAft>
                <a:spcPts val="0"/>
              </a:spcAft>
              <a:buClr>
                <a:srgbClr val="000000"/>
              </a:buClr>
              <a:buSzPts val="935"/>
              <a:buFont typeface="Arial"/>
              <a:buNone/>
            </a:pPr>
            <a:r>
              <a:rPr lang="en" sz="1300"/>
              <a:t>Contributions:</a:t>
            </a:r>
            <a:endParaRPr sz="1300"/>
          </a:p>
          <a:p>
            <a:pPr marL="0" lvl="0" indent="0" algn="l" rtl="0">
              <a:lnSpc>
                <a:spcPct val="70000"/>
              </a:lnSpc>
              <a:spcBef>
                <a:spcPts val="0"/>
              </a:spcBef>
              <a:spcAft>
                <a:spcPts val="0"/>
              </a:spcAft>
              <a:buClr>
                <a:srgbClr val="000000"/>
              </a:buClr>
              <a:buSzPts val="935"/>
              <a:buFont typeface="Arial"/>
              <a:buNone/>
            </a:pPr>
            <a:endParaRPr sz="1300"/>
          </a:p>
          <a:p>
            <a:pPr marL="457200" lvl="0" indent="-311150" algn="l" rtl="0">
              <a:lnSpc>
                <a:spcPct val="100000"/>
              </a:lnSpc>
              <a:spcBef>
                <a:spcPts val="0"/>
              </a:spcBef>
              <a:spcAft>
                <a:spcPts val="0"/>
              </a:spcAft>
              <a:buSzPts val="1300"/>
              <a:buChar char="●"/>
            </a:pPr>
            <a:r>
              <a:rPr lang="en" sz="1300"/>
              <a:t>Cleaned and processed data for census.csv</a:t>
            </a:r>
            <a:endParaRPr sz="1300"/>
          </a:p>
          <a:p>
            <a:pPr marL="457200" lvl="0" indent="-311150" algn="l" rtl="0">
              <a:lnSpc>
                <a:spcPct val="100000"/>
              </a:lnSpc>
              <a:spcBef>
                <a:spcPts val="0"/>
              </a:spcBef>
              <a:spcAft>
                <a:spcPts val="0"/>
              </a:spcAft>
              <a:buSzPts val="1300"/>
              <a:buChar char="●"/>
            </a:pPr>
            <a:r>
              <a:rPr lang="en" sz="1300"/>
              <a:t>Created bar graphs for 2010, 2015, and 2019 populations per state</a:t>
            </a:r>
            <a:endParaRPr sz="1300"/>
          </a:p>
          <a:p>
            <a:pPr marL="457200" lvl="0" indent="-311150" algn="l" rtl="0">
              <a:lnSpc>
                <a:spcPct val="100000"/>
              </a:lnSpc>
              <a:spcBef>
                <a:spcPts val="0"/>
              </a:spcBef>
              <a:spcAft>
                <a:spcPts val="0"/>
              </a:spcAft>
              <a:buSzPts val="1300"/>
              <a:buChar char="●"/>
            </a:pPr>
            <a:r>
              <a:rPr lang="en" sz="1300"/>
              <a:t>Implemented Linear Regression Model for 2025 predictions</a:t>
            </a:r>
            <a:endParaRPr sz="1300"/>
          </a:p>
          <a:p>
            <a:pPr marL="457200" lvl="0" indent="-311150" algn="l" rtl="0">
              <a:lnSpc>
                <a:spcPct val="100000"/>
              </a:lnSpc>
              <a:spcBef>
                <a:spcPts val="0"/>
              </a:spcBef>
              <a:spcAft>
                <a:spcPts val="0"/>
              </a:spcAft>
              <a:buSzPts val="1300"/>
              <a:buChar char="●"/>
            </a:pPr>
            <a:r>
              <a:rPr lang="en" sz="1300"/>
              <a:t>Initiated and worked on Powerpoint</a:t>
            </a:r>
            <a:endParaRPr sz="1300"/>
          </a:p>
          <a:p>
            <a:pPr marL="457200" lvl="0" indent="-311150" algn="l" rtl="0">
              <a:lnSpc>
                <a:spcPct val="100000"/>
              </a:lnSpc>
              <a:spcBef>
                <a:spcPts val="0"/>
              </a:spcBef>
              <a:spcAft>
                <a:spcPts val="0"/>
              </a:spcAft>
              <a:buSzPts val="1300"/>
              <a:buChar char="●"/>
            </a:pPr>
            <a:r>
              <a:rPr lang="en" sz="1300"/>
              <a:t>Pushed changes to github for plots.py file</a:t>
            </a:r>
            <a:endParaRPr sz="1300"/>
          </a:p>
          <a:p>
            <a:pPr marL="457200" lvl="0" indent="-311150" algn="l" rtl="0">
              <a:lnSpc>
                <a:spcPct val="100000"/>
              </a:lnSpc>
              <a:spcBef>
                <a:spcPts val="0"/>
              </a:spcBef>
              <a:spcAft>
                <a:spcPts val="0"/>
              </a:spcAft>
              <a:buSzPts val="1300"/>
              <a:buChar char="●"/>
            </a:pPr>
            <a:r>
              <a:rPr lang="en" sz="1300"/>
              <a:t>Analyzed and evaluated data from all graphs</a:t>
            </a:r>
            <a:endParaRPr sz="1300"/>
          </a:p>
        </p:txBody>
      </p:sp>
      <p:pic>
        <p:nvPicPr>
          <p:cNvPr id="409" name="Google Shape;409;p34"/>
          <p:cNvPicPr preferRelativeResize="0"/>
          <p:nvPr/>
        </p:nvPicPr>
        <p:blipFill>
          <a:blip r:embed="rId3">
            <a:alphaModFix/>
          </a:blip>
          <a:stretch>
            <a:fillRect/>
          </a:stretch>
        </p:blipFill>
        <p:spPr>
          <a:xfrm>
            <a:off x="5424075" y="152400"/>
            <a:ext cx="3505151" cy="4838699"/>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5"/>
          <p:cNvSpPr txBox="1">
            <a:spLocks noGrp="1"/>
          </p:cNvSpPr>
          <p:nvPr>
            <p:ph type="body" idx="1"/>
          </p:nvPr>
        </p:nvSpPr>
        <p:spPr>
          <a:xfrm>
            <a:off x="1303800" y="1416175"/>
            <a:ext cx="7030500" cy="30897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8000">
                <a:solidFill>
                  <a:schemeClr val="lt1"/>
                </a:solidFill>
                <a:latin typeface="Montserrat"/>
                <a:ea typeface="Montserrat"/>
                <a:cs typeface="Montserrat"/>
                <a:sym typeface="Montserrat"/>
              </a:rPr>
              <a:t>Thank you for listening</a:t>
            </a:r>
            <a:endParaRPr/>
          </a:p>
        </p:txBody>
      </p:sp>
      <p:pic>
        <p:nvPicPr>
          <p:cNvPr id="415" name="Google Shape;415;p35"/>
          <p:cNvPicPr preferRelativeResize="0"/>
          <p:nvPr/>
        </p:nvPicPr>
        <p:blipFill>
          <a:blip r:embed="rId3">
            <a:alphaModFix/>
          </a:blip>
          <a:stretch>
            <a:fillRect/>
          </a:stretch>
        </p:blipFill>
        <p:spPr>
          <a:xfrm>
            <a:off x="5773875" y="3011650"/>
            <a:ext cx="2428875" cy="1885950"/>
          </a:xfrm>
          <a:prstGeom prst="rect">
            <a:avLst/>
          </a:prstGeom>
          <a:noFill/>
          <a:ln>
            <a:noFill/>
          </a:ln>
        </p:spPr>
      </p:pic>
      <p:sp>
        <p:nvSpPr>
          <p:cNvPr id="416" name="Google Shape;416;p35"/>
          <p:cNvSpPr txBox="1"/>
          <p:nvPr/>
        </p:nvSpPr>
        <p:spPr>
          <a:xfrm>
            <a:off x="1253700" y="414450"/>
            <a:ext cx="7130700" cy="264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0">
                <a:solidFill>
                  <a:srgbClr val="0D1117"/>
                </a:solidFill>
                <a:latin typeface="Montserrat"/>
                <a:ea typeface="Montserrat"/>
                <a:cs typeface="Montserrat"/>
                <a:sym typeface="Montserrat"/>
              </a:rPr>
              <a:t>Thank you for watching</a:t>
            </a:r>
            <a:endParaRPr>
              <a:solidFill>
                <a:srgbClr val="0D1117"/>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Map</a:t>
            </a:r>
            <a:endParaRPr dirty="0"/>
          </a:p>
        </p:txBody>
      </p:sp>
      <p:pic>
        <p:nvPicPr>
          <p:cNvPr id="291" name="Google Shape;291;p15"/>
          <p:cNvPicPr preferRelativeResize="0"/>
          <p:nvPr/>
        </p:nvPicPr>
        <p:blipFill>
          <a:blip r:embed="rId3">
            <a:alphaModFix/>
          </a:blip>
          <a:stretch>
            <a:fillRect/>
          </a:stretch>
        </p:blipFill>
        <p:spPr>
          <a:xfrm>
            <a:off x="629200" y="1597875"/>
            <a:ext cx="7885574" cy="3428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283600" y="279750"/>
            <a:ext cx="7030500" cy="772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err="1"/>
              <a:t>Agesex.csv</a:t>
            </a:r>
            <a:r>
              <a:rPr lang="en" dirty="0"/>
              <a:t> datafile</a:t>
            </a:r>
            <a:endParaRPr dirty="0"/>
          </a:p>
        </p:txBody>
      </p:sp>
      <p:pic>
        <p:nvPicPr>
          <p:cNvPr id="303" name="Google Shape;303;p17"/>
          <p:cNvPicPr preferRelativeResize="0"/>
          <p:nvPr/>
        </p:nvPicPr>
        <p:blipFill>
          <a:blip r:embed="rId3">
            <a:alphaModFix/>
          </a:blip>
          <a:stretch>
            <a:fillRect/>
          </a:stretch>
        </p:blipFill>
        <p:spPr>
          <a:xfrm>
            <a:off x="347375" y="1081200"/>
            <a:ext cx="8477551" cy="3902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pic>
        <p:nvPicPr>
          <p:cNvPr id="308" name="Google Shape;308;p18"/>
          <p:cNvPicPr preferRelativeResize="0"/>
          <p:nvPr/>
        </p:nvPicPr>
        <p:blipFill>
          <a:blip r:embed="rId3">
            <a:alphaModFix/>
          </a:blip>
          <a:stretch>
            <a:fillRect/>
          </a:stretch>
        </p:blipFill>
        <p:spPr>
          <a:xfrm>
            <a:off x="464250" y="1020075"/>
            <a:ext cx="8402299" cy="3857751"/>
          </a:xfrm>
          <a:prstGeom prst="rect">
            <a:avLst/>
          </a:prstGeom>
          <a:noFill/>
          <a:ln>
            <a:noFill/>
          </a:ln>
        </p:spPr>
      </p:pic>
      <p:sp>
        <p:nvSpPr>
          <p:cNvPr id="309" name="Google Shape;309;p18"/>
          <p:cNvSpPr txBox="1">
            <a:spLocks noGrp="1"/>
          </p:cNvSpPr>
          <p:nvPr>
            <p:ph type="title"/>
          </p:nvPr>
        </p:nvSpPr>
        <p:spPr>
          <a:xfrm>
            <a:off x="464250" y="247875"/>
            <a:ext cx="7030500" cy="772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err="1"/>
              <a:t>Beginner.csv</a:t>
            </a:r>
            <a:r>
              <a:rPr lang="en" dirty="0"/>
              <a:t> datafile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Cleaning and Processing</a:t>
            </a:r>
            <a:endParaRPr/>
          </a:p>
        </p:txBody>
      </p:sp>
      <p:sp>
        <p:nvSpPr>
          <p:cNvPr id="297" name="Google Shape;297;p16"/>
          <p:cNvSpPr txBox="1">
            <a:spLocks noGrp="1"/>
          </p:cNvSpPr>
          <p:nvPr>
            <p:ph type="body" idx="1"/>
          </p:nvPr>
        </p:nvSpPr>
        <p:spPr>
          <a:xfrm>
            <a:off x="1303800" y="1300950"/>
            <a:ext cx="7030500" cy="3449400"/>
          </a:xfrm>
          <a:prstGeom prst="rect">
            <a:avLst/>
          </a:prstGeom>
        </p:spPr>
        <p:txBody>
          <a:bodyPr spcFirstLastPara="1" wrap="square" lIns="91425" tIns="91425" rIns="91425" bIns="91425" anchor="t" anchorCtr="0">
            <a:normAutofit fontScale="25000" lnSpcReduction="20000"/>
          </a:bodyPr>
          <a:lstStyle/>
          <a:p>
            <a:pPr marL="457200" lvl="0" indent="-317500" algn="l" rtl="0">
              <a:spcBef>
                <a:spcPts val="0"/>
              </a:spcBef>
              <a:spcAft>
                <a:spcPts val="0"/>
              </a:spcAft>
              <a:buSzPct val="100000"/>
              <a:buFont typeface="Maven Pro"/>
              <a:buChar char="●"/>
            </a:pPr>
            <a:r>
              <a:rPr lang="en" sz="5600">
                <a:latin typeface="Maven Pro"/>
                <a:ea typeface="Maven Pro"/>
                <a:cs typeface="Maven Pro"/>
                <a:sym typeface="Maven Pro"/>
              </a:rPr>
              <a:t>Organize the dataset that contains the facilities location; make it more it more organized and format it so it can be used by python to analyze, Model and Visualize</a:t>
            </a:r>
            <a:endParaRPr sz="5600">
              <a:latin typeface="Maven Pro"/>
              <a:ea typeface="Maven Pro"/>
              <a:cs typeface="Maven Pro"/>
              <a:sym typeface="Maven Pro"/>
            </a:endParaRPr>
          </a:p>
          <a:p>
            <a:pPr marL="457200" lvl="0" indent="-317500" algn="l" rtl="0">
              <a:spcBef>
                <a:spcPts val="0"/>
              </a:spcBef>
              <a:spcAft>
                <a:spcPts val="0"/>
              </a:spcAft>
              <a:buSzPct val="100000"/>
              <a:buFont typeface="Maven Pro"/>
              <a:buChar char="●"/>
            </a:pPr>
            <a:r>
              <a:rPr lang="en" sz="5600">
                <a:latin typeface="Maven Pro"/>
                <a:ea typeface="Maven Pro"/>
                <a:cs typeface="Maven Pro"/>
                <a:sym typeface="Maven Pro"/>
              </a:rPr>
              <a:t>Sort and Filter the census data to only include relevant information</a:t>
            </a:r>
            <a:endParaRPr sz="5600">
              <a:latin typeface="Maven Pro"/>
              <a:ea typeface="Maven Pro"/>
              <a:cs typeface="Maven Pro"/>
              <a:sym typeface="Maven Pro"/>
            </a:endParaRPr>
          </a:p>
          <a:p>
            <a:pPr marL="914400" lvl="1" indent="-317500" algn="l" rtl="0">
              <a:spcBef>
                <a:spcPts val="0"/>
              </a:spcBef>
              <a:spcAft>
                <a:spcPts val="0"/>
              </a:spcAft>
              <a:buSzPct val="100000"/>
              <a:buFont typeface="Maven Pro"/>
              <a:buChar char="○"/>
            </a:pPr>
            <a:r>
              <a:rPr lang="en" sz="5600">
                <a:latin typeface="Maven Pro"/>
                <a:ea typeface="Maven Pro"/>
                <a:cs typeface="Maven Pro"/>
                <a:sym typeface="Maven Pro"/>
              </a:rPr>
              <a:t>Remove spurious column like SUMLEV, Division and Region</a:t>
            </a:r>
            <a:endParaRPr sz="5600">
              <a:latin typeface="Maven Pro"/>
              <a:ea typeface="Maven Pro"/>
              <a:cs typeface="Maven Pro"/>
              <a:sym typeface="Maven Pro"/>
            </a:endParaRPr>
          </a:p>
          <a:p>
            <a:pPr marL="914400" lvl="1" indent="-317500" algn="l" rtl="0">
              <a:spcBef>
                <a:spcPts val="0"/>
              </a:spcBef>
              <a:spcAft>
                <a:spcPts val="0"/>
              </a:spcAft>
              <a:buSzPct val="100000"/>
              <a:buFont typeface="Maven Pro"/>
              <a:buChar char="○"/>
            </a:pPr>
            <a:r>
              <a:rPr lang="en" sz="5600">
                <a:latin typeface="Maven Pro"/>
                <a:ea typeface="Maven Pro"/>
                <a:cs typeface="Maven Pro"/>
                <a:sym typeface="Maven Pro"/>
              </a:rPr>
              <a:t>Remove all male data because it is not apply to our analysis</a:t>
            </a:r>
            <a:endParaRPr sz="5600">
              <a:latin typeface="Maven Pro"/>
              <a:ea typeface="Maven Pro"/>
              <a:cs typeface="Maven Pro"/>
              <a:sym typeface="Maven Pro"/>
            </a:endParaRPr>
          </a:p>
          <a:p>
            <a:pPr marL="914400" lvl="1" indent="-317500" algn="l" rtl="0">
              <a:spcBef>
                <a:spcPts val="0"/>
              </a:spcBef>
              <a:spcAft>
                <a:spcPts val="0"/>
              </a:spcAft>
              <a:buSzPct val="100000"/>
              <a:buFont typeface="Maven Pro"/>
              <a:buChar char="○"/>
            </a:pPr>
            <a:r>
              <a:rPr lang="en" sz="5600">
                <a:latin typeface="Maven Pro"/>
                <a:ea typeface="Maven Pro"/>
                <a:cs typeface="Maven Pro"/>
                <a:sym typeface="Maven Pro"/>
              </a:rPr>
              <a:t>Remove data of ages that are not applicable for mammography or breast cancer</a:t>
            </a:r>
            <a:endParaRPr sz="5600">
              <a:latin typeface="Maven Pro"/>
              <a:ea typeface="Maven Pro"/>
              <a:cs typeface="Maven Pro"/>
              <a:sym typeface="Maven Pro"/>
            </a:endParaRPr>
          </a:p>
          <a:p>
            <a:pPr marL="457200" lvl="0" indent="-317500" algn="l" rtl="0">
              <a:spcBef>
                <a:spcPts val="0"/>
              </a:spcBef>
              <a:spcAft>
                <a:spcPts val="0"/>
              </a:spcAft>
              <a:buSzPct val="100000"/>
              <a:buFont typeface="Maven Pro"/>
              <a:buChar char="●"/>
            </a:pPr>
            <a:r>
              <a:rPr lang="en" sz="5600">
                <a:latin typeface="Maven Pro"/>
                <a:ea typeface="Maven Pro"/>
                <a:cs typeface="Maven Pro"/>
                <a:sym typeface="Maven Pro"/>
              </a:rPr>
              <a:t>Sort the FDA data about the facilities</a:t>
            </a:r>
            <a:endParaRPr sz="5600">
              <a:latin typeface="Maven Pro"/>
              <a:ea typeface="Maven Pro"/>
              <a:cs typeface="Maven Pro"/>
              <a:sym typeface="Maven Pro"/>
            </a:endParaRPr>
          </a:p>
          <a:p>
            <a:pPr marL="914400" lvl="1" indent="-317500" algn="l" rtl="0">
              <a:spcBef>
                <a:spcPts val="0"/>
              </a:spcBef>
              <a:spcAft>
                <a:spcPts val="0"/>
              </a:spcAft>
              <a:buClr>
                <a:srgbClr val="000000"/>
              </a:buClr>
              <a:buSzPct val="100000"/>
              <a:buFont typeface="Maven Pro"/>
              <a:buChar char="○"/>
            </a:pPr>
            <a:r>
              <a:rPr lang="en" sz="5600">
                <a:solidFill>
                  <a:srgbClr val="000000"/>
                </a:solidFill>
                <a:latin typeface="Maven Pro"/>
                <a:ea typeface="Maven Pro"/>
                <a:cs typeface="Maven Pro"/>
                <a:sym typeface="Maven Pro"/>
              </a:rPr>
              <a:t>write a manual csv parser to get the columns</a:t>
            </a:r>
            <a:endParaRPr sz="5600">
              <a:solidFill>
                <a:srgbClr val="000000"/>
              </a:solidFill>
              <a:latin typeface="Maven Pro"/>
              <a:ea typeface="Maven Pro"/>
              <a:cs typeface="Maven Pro"/>
              <a:sym typeface="Maven Pro"/>
            </a:endParaRPr>
          </a:p>
          <a:p>
            <a:pPr marL="914400" lvl="1" indent="-317500" algn="l" rtl="0">
              <a:spcBef>
                <a:spcPts val="0"/>
              </a:spcBef>
              <a:spcAft>
                <a:spcPts val="0"/>
              </a:spcAft>
              <a:buClr>
                <a:srgbClr val="000000"/>
              </a:buClr>
              <a:buSzPct val="100000"/>
              <a:buFont typeface="Maven Pro"/>
              <a:buChar char="○"/>
            </a:pPr>
            <a:r>
              <a:rPr lang="en" sz="5600">
                <a:solidFill>
                  <a:srgbClr val="000000"/>
                </a:solidFill>
                <a:latin typeface="Maven Pro"/>
                <a:ea typeface="Maven Pro"/>
                <a:cs typeface="Maven Pro"/>
                <a:sym typeface="Maven Pro"/>
              </a:rPr>
              <a:t>ignore AE and other state codes not in our selection of 52</a:t>
            </a:r>
            <a:endParaRPr sz="5600">
              <a:solidFill>
                <a:srgbClr val="000000"/>
              </a:solidFill>
              <a:latin typeface="Maven Pro"/>
              <a:ea typeface="Maven Pro"/>
              <a:cs typeface="Maven Pro"/>
              <a:sym typeface="Maven Pro"/>
            </a:endParaRPr>
          </a:p>
          <a:p>
            <a:pPr marL="914400" lvl="1" indent="-317500" algn="l" rtl="0">
              <a:spcBef>
                <a:spcPts val="0"/>
              </a:spcBef>
              <a:spcAft>
                <a:spcPts val="0"/>
              </a:spcAft>
              <a:buClr>
                <a:srgbClr val="000000"/>
              </a:buClr>
              <a:buSzPct val="100000"/>
              <a:buFont typeface="Maven Pro"/>
              <a:buChar char="○"/>
            </a:pPr>
            <a:r>
              <a:rPr lang="en" sz="5600">
                <a:solidFill>
                  <a:srgbClr val="000000"/>
                </a:solidFill>
                <a:latin typeface="Maven Pro"/>
                <a:ea typeface="Maven Pro"/>
                <a:cs typeface="Maven Pro"/>
                <a:sym typeface="Maven Pro"/>
              </a:rPr>
              <a:t>ignore Facility Name column and Address</a:t>
            </a:r>
            <a:endParaRPr sz="5600">
              <a:latin typeface="Maven Pro"/>
              <a:ea typeface="Maven Pro"/>
              <a:cs typeface="Maven Pro"/>
              <a:sym typeface="Maven Pro"/>
            </a:endParaRPr>
          </a:p>
          <a:p>
            <a:pPr marL="457200" lvl="0" indent="-317500" algn="l" rtl="0">
              <a:spcBef>
                <a:spcPts val="0"/>
              </a:spcBef>
              <a:spcAft>
                <a:spcPts val="0"/>
              </a:spcAft>
              <a:buSzPct val="100000"/>
              <a:buFont typeface="Maven Pro"/>
              <a:buChar char="●"/>
            </a:pPr>
            <a:r>
              <a:rPr lang="en" sz="5600">
                <a:latin typeface="Maven Pro"/>
                <a:ea typeface="Maven Pro"/>
                <a:cs typeface="Maven Pro"/>
                <a:sym typeface="Maven Pro"/>
              </a:rPr>
              <a:t>Getting rid of other unnecessary data like duplicates and Nulls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title"/>
          </p:nvPr>
        </p:nvSpPr>
        <p:spPr>
          <a:xfrm>
            <a:off x="690150" y="145525"/>
            <a:ext cx="7491600" cy="6045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Modeling and Visualization - 2010 Population</a:t>
            </a:r>
            <a:endParaRPr dirty="0"/>
          </a:p>
        </p:txBody>
      </p:sp>
      <p:pic>
        <p:nvPicPr>
          <p:cNvPr id="315" name="Google Shape;315;p19"/>
          <p:cNvPicPr preferRelativeResize="0"/>
          <p:nvPr/>
        </p:nvPicPr>
        <p:blipFill>
          <a:blip r:embed="rId3">
            <a:alphaModFix/>
          </a:blip>
          <a:stretch>
            <a:fillRect/>
          </a:stretch>
        </p:blipFill>
        <p:spPr>
          <a:xfrm>
            <a:off x="309125" y="750025"/>
            <a:ext cx="8521000" cy="43934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xfrm>
            <a:off x="690150" y="145525"/>
            <a:ext cx="7491600" cy="6045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Modeling and Visualization - 2015 Population</a:t>
            </a:r>
            <a:endParaRPr dirty="0"/>
          </a:p>
        </p:txBody>
      </p:sp>
      <p:pic>
        <p:nvPicPr>
          <p:cNvPr id="321" name="Google Shape;321;p20"/>
          <p:cNvPicPr preferRelativeResize="0"/>
          <p:nvPr/>
        </p:nvPicPr>
        <p:blipFill>
          <a:blip r:embed="rId3">
            <a:alphaModFix/>
          </a:blip>
          <a:stretch>
            <a:fillRect/>
          </a:stretch>
        </p:blipFill>
        <p:spPr>
          <a:xfrm>
            <a:off x="294550" y="750025"/>
            <a:ext cx="8420075" cy="4296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1"/>
          <p:cNvSpPr txBox="1">
            <a:spLocks noGrp="1"/>
          </p:cNvSpPr>
          <p:nvPr>
            <p:ph type="title"/>
          </p:nvPr>
        </p:nvSpPr>
        <p:spPr>
          <a:xfrm>
            <a:off x="690150" y="145525"/>
            <a:ext cx="7491600" cy="6045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Modeling and Visualization - 2019 Population</a:t>
            </a:r>
            <a:endParaRPr dirty="0"/>
          </a:p>
        </p:txBody>
      </p:sp>
      <p:pic>
        <p:nvPicPr>
          <p:cNvPr id="327" name="Google Shape;327;p21"/>
          <p:cNvPicPr preferRelativeResize="0"/>
          <p:nvPr/>
        </p:nvPicPr>
        <p:blipFill>
          <a:blip r:embed="rId3">
            <a:alphaModFix/>
          </a:blip>
          <a:stretch>
            <a:fillRect/>
          </a:stretch>
        </p:blipFill>
        <p:spPr>
          <a:xfrm>
            <a:off x="161275" y="635925"/>
            <a:ext cx="8828750" cy="4443151"/>
          </a:xfrm>
          <a:prstGeom prst="rect">
            <a:avLst/>
          </a:prstGeom>
          <a:noFill/>
          <a:ln>
            <a:noFill/>
          </a:ln>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{5B8AE41D-BEBC-AF42-B1AC-F9F6DD0787AD}tf10001069</Template>
  <TotalTime>9</TotalTime>
  <Words>653</Words>
  <Application>Microsoft Macintosh PowerPoint</Application>
  <PresentationFormat>On-screen Show (16:9)</PresentationFormat>
  <Paragraphs>94</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Century Gothic</vt:lpstr>
      <vt:lpstr>Nunito</vt:lpstr>
      <vt:lpstr>Arial</vt:lpstr>
      <vt:lpstr>Wingdings 3</vt:lpstr>
      <vt:lpstr>Comfortaa</vt:lpstr>
      <vt:lpstr>Maven Pro</vt:lpstr>
      <vt:lpstr>Montserrat</vt:lpstr>
      <vt:lpstr>Wisp</vt:lpstr>
      <vt:lpstr>Rice Datathon 2023: Beginners Track Challenge</vt:lpstr>
      <vt:lpstr>Problem and Solution </vt:lpstr>
      <vt:lpstr>Map</vt:lpstr>
      <vt:lpstr>Agesex.csv datafile</vt:lpstr>
      <vt:lpstr>Beginner.csv datafile</vt:lpstr>
      <vt:lpstr>Cleaning and Processing</vt:lpstr>
      <vt:lpstr>Modeling and Visualization - 2010 Population</vt:lpstr>
      <vt:lpstr>Modeling and Visualization - 2015 Population</vt:lpstr>
      <vt:lpstr>Modeling and Visualization - 2019 Population</vt:lpstr>
      <vt:lpstr>Modeling and Visualization - Facilities Per State </vt:lpstr>
      <vt:lpstr>Modeling and Visualization - Estimated Population  of 2010 Choropleth </vt:lpstr>
      <vt:lpstr>Modeling and Visualization - Number of Facilities in each State Choropleth </vt:lpstr>
      <vt:lpstr>Modeling and Visualization - Percent Change from 2010-2019 Choropleth </vt:lpstr>
      <vt:lpstr>Modeling and Visualization - 2019 Persons per site Choropleth </vt:lpstr>
      <vt:lpstr>Linear Regression Model </vt:lpstr>
      <vt:lpstr>Linear Regression Plot - Percent Change from 2010 to 2025 Choropleth </vt:lpstr>
      <vt:lpstr>Evaluation</vt:lpstr>
      <vt:lpstr>Members and Contributions</vt:lpstr>
      <vt:lpstr>Karthik Kallakuri</vt:lpstr>
      <vt:lpstr>Michael Moorman</vt:lpstr>
      <vt:lpstr>Abraar Patel</vt:lpstr>
      <vt:lpstr>Aadarsh Srivatsav</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Beginners Track Challenge</dc:title>
  <cp:lastModifiedBy>Solarium Moon</cp:lastModifiedBy>
  <cp:revision>2</cp:revision>
  <dcterms:modified xsi:type="dcterms:W3CDTF">2023-01-29T15:12:26Z</dcterms:modified>
</cp:coreProperties>
</file>