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0" r:id="rId3"/>
    <p:sldId id="292" r:id="rId4"/>
    <p:sldId id="418" r:id="rId5"/>
    <p:sldId id="449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293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5519"/>
    <a:srgbClr val="E73A1C"/>
    <a:srgbClr val="232A34"/>
    <a:srgbClr val="F60A73"/>
    <a:srgbClr val="053D20"/>
    <a:srgbClr val="003300"/>
    <a:srgbClr val="00B050"/>
    <a:srgbClr val="00DE64"/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0" autoAdjust="0"/>
    <p:restoredTop sz="94660"/>
  </p:normalViewPr>
  <p:slideViewPr>
    <p:cSldViewPr snapToGrid="0">
      <p:cViewPr>
        <p:scale>
          <a:sx n="70" d="100"/>
          <a:sy n="70" d="100"/>
        </p:scale>
        <p:origin x="-34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170795" y="1564005"/>
            <a:ext cx="1689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JS</a:t>
            </a:r>
            <a:r>
              <a:rPr lang="zh-CN" altLang="en-US" sz="3600" b="1" dirty="0">
                <a:solidFill>
                  <a:schemeClr val="bg1"/>
                </a:solidFill>
              </a:rPr>
              <a:t>基础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语言介绍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4795"/>
            <a:ext cx="1154747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JavaScript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的编辑工具， 开发环境：写代码的工具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如：</a:t>
            </a:r>
            <a:r>
              <a:rPr lang="en-US" altLang="zh-CN" b="1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HBuilder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，</a:t>
            </a:r>
            <a:r>
              <a:rPr lang="en-US" altLang="zh-CN" b="1">
                <a:solidFill>
                  <a:srgbClr val="EA5519"/>
                </a:solidFill>
                <a:latin typeface="+mn-ea"/>
                <a:sym typeface="+mn-ea"/>
              </a:rPr>
              <a:t>Sublime</a:t>
            </a:r>
            <a:r>
              <a:rPr lang="zh-CN" altLang="en-US" b="1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 b="1">
                <a:solidFill>
                  <a:srgbClr val="EA5519"/>
                </a:solidFill>
                <a:latin typeface="+mn-ea"/>
                <a:sym typeface="+mn-ea"/>
              </a:rPr>
              <a:t>Text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WebStorm, D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reamweaver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，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Notepad++,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文本等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..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JavaScript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的运行环境：看结果的地方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如：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chrome,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firefox,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IE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等浏览器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b="1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语言介绍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4795"/>
            <a:ext cx="1154747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导入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JavaScript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标签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&lt;script type=“text/javascript”&gt;&lt;/script&gt;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在标签中间写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js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代码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第一句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javascript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代码：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alert(“hello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world!”) ;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第二句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javascript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代码：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document.write(“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亲，我在页面上，跟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alert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不一样噢！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”);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第三句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javascript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代码：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console.log(“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我是在控制台打印的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以后常用我！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”);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latin typeface="+mn-ea"/>
                <a:sym typeface="+mn-ea"/>
              </a:rPr>
              <a:t>注意</a:t>
            </a:r>
            <a:r>
              <a:rPr lang="en-US" altLang="zh-CN">
                <a:solidFill>
                  <a:srgbClr val="FF0000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rgbClr val="FF0000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+mn-ea"/>
                <a:sym typeface="+mn-ea"/>
              </a:rPr>
              <a:t>document.write</a:t>
            </a:r>
            <a:r>
              <a:rPr lang="zh-CN" altLang="en-US">
                <a:solidFill>
                  <a:srgbClr val="FF0000"/>
                </a:solidFill>
                <a:latin typeface="+mn-ea"/>
                <a:sym typeface="+mn-ea"/>
              </a:rPr>
              <a:t>可以输出任何</a:t>
            </a:r>
            <a:r>
              <a:rPr lang="en-US" altLang="zh-CN">
                <a:solidFill>
                  <a:srgbClr val="FF0000"/>
                </a:solidFill>
                <a:latin typeface="+mn-ea"/>
                <a:sym typeface="+mn-ea"/>
              </a:rPr>
              <a:t>HTML</a:t>
            </a:r>
            <a:r>
              <a:rPr lang="zh-CN" altLang="en-US">
                <a:solidFill>
                  <a:srgbClr val="FF0000"/>
                </a:solidFill>
                <a:latin typeface="+mn-ea"/>
                <a:sym typeface="+mn-ea"/>
              </a:rPr>
              <a:t>的代码</a:t>
            </a:r>
            <a:endParaRPr lang="zh-CN" altLang="en-US">
              <a:solidFill>
                <a:srgbClr val="FF0000"/>
              </a:solidFill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b="1">
              <a:solidFill>
                <a:schemeClr val="bg1"/>
              </a:solidFill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3, script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标签可以出现多次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且可以出现在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html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文件的任何地方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建议写在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&lt;head&gt;&lt;/head&gt;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之间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;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另外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同一个文件中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Javascript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和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HTML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代码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它们的执行顺序都是自上而下，谁在前就谁先执行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谁在后就后执行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.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4,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JavaScript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的注释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单行注释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//,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多行注释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* *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/</a:t>
            </a:r>
            <a:endParaRPr lang="en-US" altLang="zh-CN" b="1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语言介绍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8193" name="文本框 7"/>
          <p:cNvSpPr txBox="1"/>
          <p:nvPr/>
        </p:nvSpPr>
        <p:spPr>
          <a:xfrm>
            <a:off x="323850" y="1534795"/>
            <a:ext cx="11567160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外部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javaScript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文件引入方式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     &lt;script type="text/javascript" src="demo1.js" &gt;&lt;/script&gt;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注意：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、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不可以使用单标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如这是不正确的写法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&lt;script type="text/javascript" src="demo1.js“/ &gt;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	2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、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在引入了外部文件的标签中写代码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会无效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下面的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alert()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不会执行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 	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&lt;script src=“demo1.js”&gt;alert(‘xxxx’)&lt;/script&gt;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&lt;script&gt;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标签的属性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src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表示要引入的外部文件</a:t>
            </a:r>
            <a:endParaRPr lang="zh-CN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type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表示脚本语言的类型</a:t>
            </a:r>
            <a:endParaRPr lang="zh-CN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language</a:t>
            </a:r>
            <a:r>
              <a:rPr lang="zh-CN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已废弃。原来用于代码使用的脚本语言。由于大多数浏览器忽略它，所以不要用了。</a:t>
            </a:r>
            <a:endParaRPr lang="zh-CN" altLang="zh-CN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defer：可选。表示脚本可以延迟到文档完全被解析和显示之后再执行。由于大多数浏览器不支持，故很少用。</a:t>
            </a:r>
            <a:endParaRPr lang="zh-CN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   </a:t>
            </a:r>
            <a:r>
              <a:rPr lang="zh-CN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charset：可选。表示通过 src 属性指定的字符集。由于大多数浏览器忽略它，所以很少有人用它。</a:t>
            </a:r>
            <a:endParaRPr lang="zh-CN" altLang="zh-CN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变量、关键字、命名规范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4795"/>
            <a:ext cx="11547475" cy="47999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 eaLnBrk="0" hangingPunct="0"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变量定义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使用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var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关键字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：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lvl="1" indent="0" eaLnBrk="0" hangingPunct="0">
              <a:buNone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age;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  //var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是关键字，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age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是变量名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lvl="1" indent="0" eaLnBrk="0" hangingPunct="0">
              <a:buNone/>
            </a:pP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marL="285750" indent="-285750" eaLnBrk="0" hangingPunct="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赋值：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marL="285750" indent="-285750" eaLnBrk="0" hangingPunct="0"/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age = 20;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marL="285750" indent="-285750" eaLnBrk="0" hangingPunct="0"/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marL="285750" indent="-285750" eaLnBrk="0" hangingPunct="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定义的同时赋值：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marL="285750" indent="-285750" eaLnBrk="0" hangingPunct="0"/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age=20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；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marL="285750" indent="-285750" eaLnBrk="0" hangingPunct="0"/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marL="285750" indent="-285750" eaLnBrk="0" hangingPunct="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可以一次定义多个变量：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marL="285750" indent="-285750" eaLnBrk="0" hangingPunct="0"/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name=“zhangsan", age=18</a:t>
            </a:r>
            <a:r>
              <a:rPr lang="zh-CN" altLang="zh-CN">
                <a:solidFill>
                  <a:srgbClr val="EA5519"/>
                </a:solidFill>
                <a:latin typeface="+mn-ea"/>
                <a:sym typeface="+mn-ea"/>
              </a:rPr>
              <a:t>，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weight=108;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marL="285750" indent="-285750" eaLnBrk="0" hangingPunct="0"/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marL="285750" indent="-285750" eaLnBrk="0" hangingPunct="0"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JS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是弱数据类型的语言，容错性较高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在赋值的时候才确定数据类型</a:t>
            </a:r>
            <a:endParaRPr lang="zh-CN" altLang="en-US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marL="285750" indent="-285750"/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var b</a:t>
            </a:r>
            <a:r>
              <a:rPr lang="zh-CN" altLang="en-US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；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   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//temp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时啥数据类型？不确定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  <a:endParaRPr lang="en-US" altLang="zh-CN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marL="285750" indent="-285750"/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b</a:t>
            </a:r>
            <a:r>
              <a:rPr lang="zh-CN" altLang="en-US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= 12;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          //temp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变量是数字类型</a:t>
            </a:r>
            <a:endParaRPr lang="zh-CN" altLang="en-US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marL="285750" indent="-285750"/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zh-CN" altLang="en-US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b</a:t>
            </a:r>
            <a:r>
              <a:rPr lang="zh-CN" altLang="en-US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= “hello”; 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   //temp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变量变成了字符串类型</a:t>
            </a:r>
            <a:endParaRPr lang="zh-CN" altLang="en-US" b="1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marL="285750" indent="-285750"/>
            <a:r>
              <a:rPr lang="en-US" altLang="zh-CN" b="1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   </a:t>
            </a:r>
            <a:r>
              <a:rPr lang="zh-CN" altLang="en-US" b="1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console.log(typeof b);</a:t>
            </a:r>
            <a:endParaRPr lang="en-US" altLang="zh-CN">
              <a:solidFill>
                <a:srgbClr val="EA5519"/>
              </a:solidFill>
              <a:latin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016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变量、关键字、命名规范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8675" name="文本框 5"/>
          <p:cNvSpPr txBox="1"/>
          <p:nvPr/>
        </p:nvSpPr>
        <p:spPr>
          <a:xfrm>
            <a:off x="468313" y="1538288"/>
            <a:ext cx="6551612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85750" indent="-285750" eaLnBrk="0" hangingPunct="0">
              <a:buClr>
                <a:srgbClr val="FF682F"/>
              </a:buCl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+mn-ea"/>
              </a:rPr>
              <a:t>关键字 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已经被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JS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内部使用了的 </a:t>
            </a:r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79500" y="1946275"/>
          <a:ext cx="5637213" cy="1762125"/>
        </p:xfrm>
        <a:graphic>
          <a:graphicData uri="http://schemas.openxmlformats.org/drawingml/2006/table">
            <a:tbl>
              <a:tblPr/>
              <a:tblGrid>
                <a:gridCol w="1356995"/>
                <a:gridCol w="1444488"/>
                <a:gridCol w="1421290"/>
                <a:gridCol w="1414440"/>
              </a:tblGrid>
              <a:tr h="251460"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break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else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new</a:t>
                      </a:r>
                      <a:endParaRPr lang="zh-CN" sz="1100" b="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 dirty="0" err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var</a:t>
                      </a:r>
                      <a:endParaRPr lang="zh-CN" sz="1100" b="0" kern="100" dirty="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51422"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case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finally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return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void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51422"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catch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for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switch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while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51422"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continue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function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this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with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51460"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default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if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throw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53592"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delete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in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try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51422"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do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instanceof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 dirty="0" err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typeof</a:t>
                      </a:r>
                      <a:endParaRPr lang="zh-CN" sz="1100" b="0" kern="100" dirty="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076325" y="4365625"/>
          <a:ext cx="5545138" cy="2011363"/>
        </p:xfrm>
        <a:graphic>
          <a:graphicData uri="http://schemas.openxmlformats.org/drawingml/2006/table">
            <a:tbl>
              <a:tblPr/>
              <a:tblGrid>
                <a:gridCol w="1317223"/>
                <a:gridCol w="1410877"/>
                <a:gridCol w="1394033"/>
                <a:gridCol w="1423005"/>
              </a:tblGrid>
              <a:tr h="251420"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abstract</a:t>
                      </a:r>
                      <a:endParaRPr lang="en-US" sz="1100" kern="1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enum</a:t>
                      </a:r>
                      <a:endParaRPr lang="en-US" sz="1100" kern="100" dirty="0" err="1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int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short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51420"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boolean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export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interface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static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51420"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byte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extends</a:t>
                      </a:r>
                      <a:endParaRPr lang="en-US" sz="1100" kern="1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long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super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51420"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char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final</a:t>
                      </a:r>
                      <a:endParaRPr lang="en-US" sz="1100" kern="1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native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synchronized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51420"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class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float</a:t>
                      </a:r>
                      <a:endParaRPr lang="en-US" sz="1100" kern="1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package</a:t>
                      </a:r>
                      <a:endParaRPr lang="en-US" sz="1100" kern="1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throws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51420"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const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goto</a:t>
                      </a:r>
                      <a:endParaRPr lang="en-US" sz="1100" kern="100" dirty="0" err="1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private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transient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51420"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debugger</a:t>
                      </a:r>
                      <a:endParaRPr lang="en-US" sz="1100" kern="1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implements</a:t>
                      </a:r>
                      <a:endParaRPr lang="en-US" sz="1100" kern="1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protected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volatile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51420"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double</a:t>
                      </a:r>
                      <a:endParaRPr lang="en-US" sz="1100" kern="1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import</a:t>
                      </a:r>
                      <a:endParaRPr lang="en-US" sz="1100" kern="1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public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8765" name="矩形 2"/>
          <p:cNvSpPr/>
          <p:nvPr/>
        </p:nvSpPr>
        <p:spPr>
          <a:xfrm>
            <a:off x="468313" y="3860800"/>
            <a:ext cx="755967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85750" indent="-285750" eaLnBrk="0" hangingPunct="0">
              <a:buClr>
                <a:srgbClr val="FF682F"/>
              </a:buCl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+mn-ea"/>
              </a:rPr>
              <a:t>保留字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虽然暂时还未被使用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但将来可能会被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JS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内部使用</a:t>
            </a:r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变量、关键字、命名规范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30723" name="文本框 5"/>
          <p:cNvSpPr txBox="1"/>
          <p:nvPr/>
        </p:nvSpPr>
        <p:spPr>
          <a:xfrm>
            <a:off x="469265" y="1645920"/>
            <a:ext cx="11402060" cy="31229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zh-CN" altLang="en-US" sz="2000">
                <a:solidFill>
                  <a:schemeClr val="bg1"/>
                </a:solidFill>
                <a:latin typeface="+mn-ea"/>
              </a:rPr>
              <a:t>变量的命名规范</a:t>
            </a:r>
            <a:endParaRPr lang="zh-CN" altLang="en-US" sz="2000">
              <a:solidFill>
                <a:schemeClr val="bg1"/>
              </a:solidFill>
              <a:latin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</a:rPr>
              <a:t>1,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变量名可以是数字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字母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下划线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_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和美元符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$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组成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;</a:t>
            </a:r>
            <a:endParaRPr lang="en-US" altLang="zh-CN">
              <a:solidFill>
                <a:schemeClr val="bg1"/>
              </a:solidFill>
              <a:latin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</a:rPr>
              <a:t>2,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第一个字符不能为数字</a:t>
            </a:r>
            <a:endParaRPr lang="zh-CN" altLang="en-US">
              <a:solidFill>
                <a:schemeClr val="bg1"/>
              </a:solidFill>
              <a:latin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</a:rPr>
              <a:t>3,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不能使用关键字或保留字</a:t>
            </a:r>
            <a:endParaRPr lang="zh-CN" altLang="en-US">
              <a:solidFill>
                <a:schemeClr val="bg1"/>
              </a:solidFill>
              <a:latin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</a:rPr>
              <a:t>4,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标识符区分大小写，如：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age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和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Age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是不同的变量。但强烈不建议用同一个单词的大小写区分两个变量。</a:t>
            </a:r>
            <a:endParaRPr lang="zh-CN" altLang="en-US">
              <a:solidFill>
                <a:schemeClr val="bg1"/>
              </a:solidFill>
              <a:latin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</a:rPr>
              <a:t>5,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变量命名尽量遵守驼峰原则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: myStudentScore</a:t>
            </a:r>
            <a:endParaRPr lang="en-US" altLang="zh-CN">
              <a:solidFill>
                <a:schemeClr val="bg1"/>
              </a:solidFill>
              <a:latin typeface="+mn-ea"/>
            </a:endParaRPr>
          </a:p>
          <a:p>
            <a:pPr eaLnBrk="0" fontAlgn="auto" hangingPunct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</a:rPr>
              <a:t>6,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变量命名尽量见名思意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可参考下图</a:t>
            </a:r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724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883" y="4235133"/>
            <a:ext cx="5083175" cy="25511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</a:t>
            </a:r>
            <a:r>
              <a:rPr 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4795"/>
            <a:ext cx="11547475" cy="46615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JS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数据类型一般可以分为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Boolean: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布尔类型</a:t>
            </a:r>
            <a:endParaRPr lang="zh-CN" altLang="en-US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Number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：数字（整数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int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，浮点数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float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）</a:t>
            </a:r>
            <a:endParaRPr lang="zh-CN" altLang="en-US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String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：字符串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Object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：对象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特殊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数据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类型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   Null</a:t>
            </a:r>
            <a:endParaRPr lang="zh-CN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 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Undefined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marL="0" lvl="1" indent="0"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latin typeface="+mn-ea"/>
                <a:sym typeface="+mn-ea"/>
              </a:rPr>
              <a:t>注意</a:t>
            </a:r>
            <a:r>
              <a:rPr lang="en-US" altLang="zh-CN">
                <a:solidFill>
                  <a:srgbClr val="FF0000"/>
                </a:solidFill>
                <a:latin typeface="+mn-ea"/>
                <a:sym typeface="+mn-ea"/>
              </a:rPr>
              <a:t>: </a:t>
            </a:r>
            <a:r>
              <a:rPr lang="zh-CN" altLang="zh-CN">
                <a:solidFill>
                  <a:srgbClr val="FF0000"/>
                </a:solidFill>
                <a:latin typeface="+mn-ea"/>
                <a:sym typeface="+mn-ea"/>
              </a:rPr>
              <a:t>变量</a:t>
            </a:r>
            <a:r>
              <a:rPr lang="zh-CN" altLang="en-US">
                <a:solidFill>
                  <a:srgbClr val="FF0000"/>
                </a:solidFill>
                <a:latin typeface="+mn-ea"/>
                <a:sym typeface="+mn-ea"/>
              </a:rPr>
              <a:t>的</a:t>
            </a:r>
            <a:r>
              <a:rPr lang="zh-CN" altLang="zh-CN">
                <a:solidFill>
                  <a:srgbClr val="FF0000"/>
                </a:solidFill>
                <a:latin typeface="+mn-ea"/>
                <a:sym typeface="+mn-ea"/>
              </a:rPr>
              <a:t>类型在赋值时才能确定</a:t>
            </a:r>
            <a:endParaRPr lang="zh-CN" altLang="zh-CN">
              <a:solidFill>
                <a:srgbClr val="FF0000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zh-CN" b="1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</a:t>
            </a:r>
            <a:r>
              <a:rPr 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4795"/>
            <a:ext cx="11547475" cy="4292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zh-CN" sz="2000">
                <a:solidFill>
                  <a:schemeClr val="bg1"/>
                </a:solidFill>
                <a:latin typeface="+mn-ea"/>
                <a:sym typeface="+mn-ea"/>
              </a:rPr>
              <a:t>typeof 操作符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 sz="20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用来检测变量的数据类型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 对于值或变量使用 typeof 操作符会返回如下字符串: 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Undefined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数据类型的值为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undefined  未定义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Boolean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数据类型的值为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boolean     布尔值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String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数据类型的值为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string       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字符串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Number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数据类型的值为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number     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数值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Object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数据类型的值为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object        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对象或者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null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Function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数据类型的值为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function    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函数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 b="1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</a:t>
            </a:r>
            <a:r>
              <a:rPr 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4795"/>
            <a:ext cx="11547475" cy="4292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Undefined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类型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 sz="20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Undefined 类型只有一个值，即特殊的 undefined。在使用 var 声明变量，但没有对其初始化时，这个变量的值就是 undefined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b;  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console.log(b);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//undefined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>
                <a:solidFill>
                  <a:srgbClr val="FF0000"/>
                </a:solidFill>
                <a:latin typeface="+mn-ea"/>
                <a:sym typeface="+mn-ea"/>
              </a:rPr>
              <a:t>注意</a:t>
            </a:r>
            <a:r>
              <a:rPr lang="en-US" altLang="zh-CN">
                <a:solidFill>
                  <a:srgbClr val="FF0000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rgbClr val="FF0000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+mn-ea"/>
                <a:sym typeface="+mn-ea"/>
              </a:rPr>
              <a:t>我们在定义变量的时候， 尽可能的不要只声明，不赋值, </a:t>
            </a:r>
            <a:r>
              <a:rPr lang="zh-CN" altLang="en-US">
                <a:solidFill>
                  <a:srgbClr val="FF0000"/>
                </a:solidFill>
                <a:latin typeface="+mn-ea"/>
                <a:sym typeface="+mn-ea"/>
              </a:rPr>
              <a:t>而是声明的同时初始化一个值</a:t>
            </a:r>
            <a:r>
              <a:rPr lang="en-US" altLang="zh-CN">
                <a:solidFill>
                  <a:srgbClr val="FF0000"/>
                </a:solidFill>
                <a:latin typeface="+mn-ea"/>
                <a:sym typeface="+mn-ea"/>
              </a:rPr>
              <a:t>。</a:t>
            </a:r>
            <a:endParaRPr lang="en-US" altLang="zh-CN">
              <a:solidFill>
                <a:srgbClr val="FF0000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 b="1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</a:t>
            </a:r>
            <a:r>
              <a:rPr 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4795"/>
            <a:ext cx="11547475" cy="47999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Null 类型: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 sz="20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Null 类型是一个只有一个值的数据类型，即特殊的值 null。它表示一个空对象引用(指针)，而 typeof 操作符检测 null 会返回 object。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en-US" altLang="zh-CN" sz="20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b = null;   console.log(typeof b);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endParaRPr lang="en-US" altLang="zh-CN" sz="2000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en-US">
                <a:solidFill>
                  <a:schemeClr val="bg1"/>
                </a:solidFill>
                <a:latin typeface="+mn-ea"/>
                <a:sym typeface="+mn-ea"/>
              </a:rPr>
              <a:t>undefined 是派生自 null 的，因此 ECMA-262 规定对它们的相等性测试返回 true,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表示值相等， 但是两者的数据类型是不一样的。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console.log(undefined == null);  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//true</a:t>
            </a:r>
            <a:endParaRPr lang="en-US" altLang="zh-CN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var b </a:t>
            </a:r>
            <a:r>
              <a:rPr lang="zh-CN" altLang="en-US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，</a:t>
            </a:r>
            <a:r>
              <a:rPr lang="en-US" altLang="zh-CN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car = null;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console.log</a:t>
            </a:r>
            <a:r>
              <a:rPr lang="en-US" altLang="zh-CN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(typeof b== typeof car); </a:t>
            </a:r>
            <a:r>
              <a:rPr lang="en-US" altLang="zh-CN">
                <a:solidFill>
                  <a:srgbClr val="FFFFFF"/>
                </a:solidFill>
                <a:latin typeface="+mn-ea"/>
                <a:sym typeface="Arial" panose="020B0604020202020204" pitchFamily="34" charset="0"/>
              </a:rPr>
              <a:t>//false</a:t>
            </a:r>
            <a:endParaRPr lang="en-US" altLang="zh-CN" b="1">
              <a:solidFill>
                <a:srgbClr val="FFFFFF"/>
              </a:solidFill>
              <a:latin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-3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" y="-2"/>
            <a:ext cx="12191998" cy="6858000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931243" y="1260389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1243" y="2438400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31243" y="361641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31243" y="479442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719" y="13941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3719" y="25766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3719" y="375902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3717" y="492567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13" name="TextBox 7"/>
          <p:cNvSpPr txBox="1"/>
          <p:nvPr/>
        </p:nvSpPr>
        <p:spPr>
          <a:xfrm>
            <a:off x="7050605" y="147136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chemeClr val="bg1"/>
                </a:solidFill>
              </a:rPr>
              <a:t> 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语言介绍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TextBox 7"/>
          <p:cNvSpPr txBox="1"/>
          <p:nvPr/>
        </p:nvSpPr>
        <p:spPr>
          <a:xfrm>
            <a:off x="7034095" y="2649285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变量、关键字、命名规范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TextBox 7"/>
          <p:cNvSpPr txBox="1"/>
          <p:nvPr/>
        </p:nvSpPr>
        <p:spPr>
          <a:xfrm>
            <a:off x="7034095" y="382721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TextBox 7"/>
          <p:cNvSpPr txBox="1"/>
          <p:nvPr/>
        </p:nvSpPr>
        <p:spPr>
          <a:xfrm>
            <a:off x="7050605" y="500577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运算符的使用 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算术运算符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</a:t>
            </a:r>
            <a:r>
              <a:rPr 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4795"/>
            <a:ext cx="11547475" cy="47078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Boolean类型: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 sz="20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Boolean 类型有两个值：true和false。而true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一般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等于1，false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一般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等于0。 JavaScript 是区分大小写的，True和False或者其他都不是Boolean类型的值。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b= true;  console.log(typeof b);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 Boolean可以将一个值转换为其对应的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Boolean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值，可以使用转型函数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Boolean()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。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a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= 'Hello World!';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b = Boolean(a);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console.log(typeof b);</a:t>
            </a:r>
            <a:endParaRPr lang="en-US" altLang="zh-CN" sz="1600" b="1">
              <a:solidFill>
                <a:srgbClr val="EA5519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</a:t>
            </a:r>
            <a:r>
              <a:rPr 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4795"/>
            <a:ext cx="11547475" cy="41382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Boolean类型:</a:t>
            </a:r>
            <a:endParaRPr lang="en-US" altLang="zh-CN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endParaRPr lang="en-US" altLang="zh-CN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Boolean 类型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的转换规则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牢记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)</a:t>
            </a:r>
            <a:endParaRPr lang="en-US" altLang="zh-CN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</a:pP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	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String: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非空字符串为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true,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空字符串为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false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	Number: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非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0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数值为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true, 0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或者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NaN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为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false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	Object: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对象不为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null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则为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true, null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为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false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	Undefined : undefined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为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false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 b="1">
                <a:solidFill>
                  <a:srgbClr val="FFFFFF"/>
                </a:solidFill>
                <a:latin typeface="+mn-ea"/>
                <a:sym typeface="+mn-ea"/>
              </a:rPr>
              <a:t> </a:t>
            </a:r>
            <a:endParaRPr lang="zh-CN" altLang="en-US" b="1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 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    </a:t>
            </a:r>
            <a:endParaRPr lang="zh-CN" altLang="en-US" b="1">
              <a:solidFill>
                <a:srgbClr val="FFFFFF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</a:t>
            </a:r>
            <a:r>
              <a:rPr 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4795"/>
            <a:ext cx="11547475" cy="51231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Number类型:</a:t>
            </a:r>
            <a:endParaRPr lang="en-US" altLang="zh-CN" sz="20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</a:t>
            </a:r>
            <a:r>
              <a:rPr lang="en-US" altLang="en-US">
                <a:solidFill>
                  <a:schemeClr val="bg1"/>
                </a:solidFill>
                <a:latin typeface="+mn-ea"/>
                <a:sym typeface="+mn-ea"/>
              </a:rPr>
              <a:t>Number 类型包含两种数值：整型和浮点型.</a:t>
            </a:r>
            <a:endParaRPr lang="en-US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endParaRPr lang="en-US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整型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b = 100;    console.log(b);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浮点类型: 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就是该数值中必须包含一个小数点，并且小数点后面必须至少有一位数字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b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= 3.8;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b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= 0.8;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b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= .8;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	//有效，但不推荐此写法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</a:t>
            </a:r>
            <a:r>
              <a:rPr 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4795"/>
            <a:ext cx="11547475" cy="51231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Number类型:</a:t>
            </a:r>
            <a:endParaRPr lang="en-US" altLang="zh-CN" sz="20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由于保存浮点数值需要的内存空间比整型数值大两倍，因此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ECMAScript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会自动将可以 转换为整型的浮点数值转成为整型。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b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= 8.;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	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小数点后面没有值，转换为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8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b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= 12.0;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	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小数点后面是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0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，转成为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12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对于那些过大或过小的数值，可以用科学技术法来表示(e 表示法)。用 e 表示该数值的前面 10 的指数次幂。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box = 4.12e9;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	//即 4120000000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box = 0.0000412;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	//即 4.12e-5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浮点数值的范围在：Number.MIN_VALUE ~ Number.MAX_VALUE 之间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, 如果超过了浮点数值范围的最大值或最小值，那么就先出现 Infinity(正无穷)或-Infinity(负无穷)。</a:t>
            </a:r>
            <a:endParaRPr lang="en-US" altLang="zh-CN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</a:t>
            </a:r>
            <a:r>
              <a:rPr 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4795"/>
            <a:ext cx="11547475" cy="53079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Number类型: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en-US" sz="1600" b="1">
                <a:solidFill>
                  <a:srgbClr val="EA5519"/>
                </a:solidFill>
                <a:latin typeface="+mn-ea"/>
                <a:sym typeface="+mn-ea"/>
              </a:rPr>
              <a:t>NaN, </a:t>
            </a:r>
            <a:r>
              <a:rPr lang="zh-CN" altLang="en-US" sz="1600" b="1">
                <a:solidFill>
                  <a:srgbClr val="EA5519"/>
                </a:solidFill>
                <a:latin typeface="+mn-ea"/>
                <a:sym typeface="+mn-ea"/>
              </a:rPr>
              <a:t>即非数值</a:t>
            </a:r>
            <a:r>
              <a:rPr lang="en-US" altLang="zh-CN" sz="1600" b="1">
                <a:solidFill>
                  <a:srgbClr val="EA5519"/>
                </a:solidFill>
                <a:latin typeface="+mn-ea"/>
                <a:sym typeface="+mn-ea"/>
              </a:rPr>
              <a:t>(Not a Number)</a:t>
            </a:r>
            <a:r>
              <a:rPr lang="zh-CN" altLang="en-US" sz="1600" b="1">
                <a:solidFill>
                  <a:srgbClr val="EA5519"/>
                </a:solidFill>
                <a:latin typeface="+mn-ea"/>
                <a:sym typeface="+mn-ea"/>
              </a:rPr>
              <a:t>是一个特殊的值</a:t>
            </a:r>
            <a:endParaRPr lang="zh-CN" altLang="en-US" sz="1600" b="1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en-US" sz="1600">
                <a:solidFill>
                  <a:schemeClr val="bg1"/>
                </a:solidFill>
                <a:latin typeface="+mn-ea"/>
                <a:sym typeface="+mn-ea"/>
              </a:rPr>
              <a:t>     这个数值用于表示一个本来要返回数值的操作数未返回数值的情况(这样就不会抛出错误了)。比如，在其他语言中, 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任何数值除 以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0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都会导致错误而终止程序执行。但在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ECMAScript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中，会返回出特殊的值，因此不会影响程序执行。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en-US" sz="1600">
                <a:solidFill>
                  <a:srgbClr val="EA5519"/>
                </a:solidFill>
                <a:latin typeface="+mn-ea"/>
                <a:sym typeface="+mn-ea"/>
              </a:rPr>
              <a:t>var 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b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en-US" sz="1600">
                <a:solidFill>
                  <a:srgbClr val="EA5519"/>
                </a:solidFill>
                <a:latin typeface="+mn-ea"/>
                <a:sym typeface="+mn-ea"/>
              </a:rPr>
              <a:t>= 0/0; </a:t>
            </a:r>
            <a:r>
              <a:rPr lang="en-US" altLang="en-US" sz="1600">
                <a:solidFill>
                  <a:schemeClr val="bg1"/>
                </a:solidFill>
                <a:latin typeface="+mn-ea"/>
                <a:sym typeface="+mn-ea"/>
              </a:rPr>
              <a:t>   //NaN</a:t>
            </a:r>
            <a:endParaRPr lang="en-US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en-US" sz="1600">
                <a:solidFill>
                  <a:srgbClr val="EA5519"/>
                </a:solidFill>
                <a:latin typeface="+mn-ea"/>
                <a:sym typeface="+mn-ea"/>
              </a:rPr>
              <a:t>var 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b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en-US" sz="1600">
                <a:solidFill>
                  <a:srgbClr val="EA5519"/>
                </a:solidFill>
                <a:latin typeface="+mn-ea"/>
                <a:sym typeface="+mn-ea"/>
              </a:rPr>
              <a:t>= 12/0; </a:t>
            </a:r>
            <a:r>
              <a:rPr lang="en-US" altLang="en-US" sz="1600">
                <a:solidFill>
                  <a:schemeClr val="bg1"/>
                </a:solidFill>
                <a:latin typeface="+mn-ea"/>
                <a:sym typeface="+mn-ea"/>
              </a:rPr>
              <a:t> //Infinity</a:t>
            </a:r>
            <a:endParaRPr lang="en-US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en-US" sz="1600">
                <a:solidFill>
                  <a:srgbClr val="EA5519"/>
                </a:solidFill>
                <a:latin typeface="+mn-ea"/>
                <a:sym typeface="+mn-ea"/>
              </a:rPr>
              <a:t>var 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b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en-US" sz="1600">
                <a:solidFill>
                  <a:srgbClr val="EA5519"/>
                </a:solidFill>
                <a:latin typeface="+mn-ea"/>
                <a:sym typeface="+mn-ea"/>
              </a:rPr>
              <a:t>= 12/0 * 0;  </a:t>
            </a:r>
            <a:r>
              <a:rPr lang="en-US" altLang="en-US" sz="1600">
                <a:solidFill>
                  <a:schemeClr val="bg1"/>
                </a:solidFill>
                <a:latin typeface="+mn-ea"/>
                <a:sym typeface="+mn-ea"/>
              </a:rPr>
              <a:t>//NaN</a:t>
            </a:r>
            <a:endParaRPr lang="en-US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endParaRPr lang="en-US" altLang="en-US" sz="14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ECMAScript 提供了 isNaN()函数，用来判断是不是 NaN。isNaN()函数在接收到一个值之后，会尝试将这个值转换为数值。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console.log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(isNaN(NaN))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;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  //true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console.log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(isNaN(25));	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//false，25 是一个数值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console.log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(isNaN(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'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25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'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));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   //false，'25'是一个字符串数值，可以转成数值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console.log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(isNaN(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'zhangsan'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));    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//true，'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zhangsan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'不能转换为数值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console.log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(isNaN(true));   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//false       true 可以转成成 1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</a:t>
            </a:r>
            <a:r>
              <a:rPr 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4795"/>
            <a:ext cx="11547475" cy="26301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zh-CN" altLang="zh-CN" sz="2000">
                <a:solidFill>
                  <a:schemeClr val="bg1"/>
                </a:solidFill>
                <a:latin typeface="+mn-ea"/>
                <a:sym typeface="+mn-ea"/>
              </a:rPr>
              <a:t>字符串转换数字类型：</a:t>
            </a:r>
            <a:endParaRPr lang="zh-CN" altLang="zh-CN" sz="20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 parseInt()    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是把其它类型转换为整型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 parseFloat()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是把其它类型转换为浮点型（小数）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Math.round()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四舍五入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	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如：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(78.566)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-&gt;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78</a:t>
            </a: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运算符的使用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算术运算符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4795"/>
            <a:ext cx="11547475" cy="29686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indent="-457200" eaLnBrk="0" fontAlgn="auto" hangingPunc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算术运算符 ：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+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，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-, *, /, %(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取余数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marL="457200" indent="-457200" eaLnBrk="0" fontAlgn="auto" hangingPunc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字符串和变量的拼接：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+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marL="457200" indent="-457200" eaLnBrk="0" fontAlgn="auto" hangingPunc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关系运算符 ：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&lt;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&gt;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&lt;=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&gt;=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==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===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!=, !==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marL="457200" indent="-457200" eaLnBrk="0" fontAlgn="auto" hangingPunc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逻辑运算符 ：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&amp;&amp; 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与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且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|| 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或、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!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非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marL="457200" indent="-457200" eaLnBrk="0" fontAlgn="auto" hangingPunc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赋值运算符 ：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=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+=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-=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*=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/=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%=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marL="457200" indent="-457200" eaLnBrk="0" fontAlgn="auto" hangingPunc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自增、自减 ：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++a, a++,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--a, a--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运算符的使用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算术运算符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5"/>
          <p:cNvSpPr txBox="1"/>
          <p:nvPr/>
        </p:nvSpPr>
        <p:spPr>
          <a:xfrm>
            <a:off x="539750" y="1546225"/>
            <a:ext cx="7848600" cy="398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buFont typeface="Wingdings" panose="05000000000000000000" pitchFamily="2" charset="2"/>
            </a:pPr>
            <a:r>
              <a:rPr lang="zh-CN" altLang="en-US" sz="2000" b="1">
                <a:solidFill>
                  <a:schemeClr val="bg1"/>
                </a:solidFill>
                <a:latin typeface="+mn-ea"/>
              </a:rPr>
              <a:t>算术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运算符</a:t>
            </a:r>
            <a:r>
              <a:rPr lang="en-US" altLang="zh-CN" sz="2000" b="1">
                <a:solidFill>
                  <a:schemeClr val="bg1"/>
                </a:solidFill>
                <a:latin typeface="+mn-ea"/>
              </a:rPr>
              <a:t>:</a:t>
            </a:r>
            <a:endParaRPr lang="en-US" altLang="zh-CN" sz="2000" b="1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2127250"/>
            <a:ext cx="6840538" cy="41100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运算符的使用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算术运算符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5"/>
          <p:cNvSpPr txBox="1"/>
          <p:nvPr/>
        </p:nvSpPr>
        <p:spPr>
          <a:xfrm>
            <a:off x="539750" y="1546225"/>
            <a:ext cx="7848600" cy="22148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fontAlgn="auto" hangingPunct="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JS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代码规范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:</a:t>
            </a:r>
            <a:endParaRPr lang="en-US" altLang="zh-CN" sz="20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</a:pPr>
            <a:r>
              <a:rPr lang="zh-CN" altLang="en-US" b="1">
                <a:solidFill>
                  <a:schemeClr val="bg1"/>
                </a:solidFill>
                <a:latin typeface="+mn-ea"/>
                <a:sym typeface="+mn-ea"/>
              </a:rPr>
              <a:t>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保持代码缩进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变量名遵守命名规范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尽量见名思意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3,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JS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语句的末尾尽量写上分号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;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4,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运算符两边都留一个空格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如：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var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n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=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+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2;</a:t>
            </a:r>
            <a:endParaRPr lang="en-US" altLang="zh-CN" b="1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5"/>
          <p:cNvSpPr txBox="1"/>
          <p:nvPr/>
        </p:nvSpPr>
        <p:spPr>
          <a:xfrm>
            <a:off x="443865" y="1546225"/>
            <a:ext cx="11309350" cy="3830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0" lvl="1" indent="0"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今天课堂所有的代码，照敲至少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一次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理解并熟练掌握今日知识点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.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marL="0" lvl="1" indent="0"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入职薪水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10K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，每年涨幅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入职薪水的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5%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，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50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年后工资多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少？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marL="0" lvl="1" indent="0"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3,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为抵抗洪水，战士连续作战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89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小时，编程计算共多少天零多少小时？</a:t>
            </a:r>
            <a:endParaRPr lang="zh-CN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marL="0" lvl="1" indent="0"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4,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小明要到美国旅游，可是那里的温度是以华氏度为单位记录的。它需要一个程序将华氏温度（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80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度）转换为摄氏度，并以华氏度和摄氏度为单位分别显示该温度。</a:t>
            </a:r>
            <a:b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</a:b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提示：摄氏度与华氏度的转换公式为：摄氏度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= 5/9.0*(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华氏度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-32)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marL="0" lvl="1" indent="0"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5,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给定一个三位数，分别把这个数字的百位、十位、个位算出来并显示。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345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marL="0" lvl="1" indent="0" eaLnBrk="0" fontAlgn="auto" hangingPunct="0">
              <a:lnSpc>
                <a:spcPct val="150000"/>
              </a:lnSpc>
              <a:spcAft>
                <a:spcPts val="0"/>
              </a:spcAft>
            </a:pPr>
            <a:r>
              <a:rPr lang="zh-CN" altLang="en-US" b="1">
                <a:solidFill>
                  <a:schemeClr val="bg1"/>
                </a:solidFill>
                <a:latin typeface="+mn-ea"/>
                <a:sym typeface="+mn-ea"/>
              </a:rPr>
              <a:t>   </a:t>
            </a:r>
            <a:endParaRPr lang="zh-CN" altLang="en-US" b="1">
              <a:solidFill>
                <a:schemeClr val="bg1"/>
              </a:solidFill>
              <a:latin typeface="+mn-ea"/>
              <a:sym typeface="+mn-ea"/>
            </a:endParaRPr>
          </a:p>
          <a:p>
            <a:pPr marL="0" lvl="1" indent="0" eaLnBrk="0" fontAlgn="auto" hangingPunct="0">
              <a:lnSpc>
                <a:spcPct val="150000"/>
              </a:lnSpc>
              <a:spcAft>
                <a:spcPts val="0"/>
              </a:spcAft>
            </a:pPr>
            <a:endParaRPr lang="zh-CN" altLang="en-US" b="1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语言介绍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1945" y="1537335"/>
            <a:ext cx="11547475" cy="51695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latin typeface="+mn-ea"/>
              </a:rPr>
              <a:t>第一阶段： 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4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周  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html5+css3 </a:t>
            </a:r>
            <a:endParaRPr lang="en-US" altLang="zh-CN" sz="200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latin typeface="+mn-ea"/>
              </a:rPr>
              <a:t>第二阶段： 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8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周  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JS(5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周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), JQ(3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周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) </a:t>
            </a:r>
            <a:endParaRPr lang="zh-CN" altLang="en-US" sz="200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</a:rPr>
              <a:t>	JS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第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4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周周五考试（会留级）， 第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8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周周五考试（留级）</a:t>
            </a:r>
            <a:endParaRPr lang="zh-CN" altLang="en-US" sz="200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</a:rPr>
              <a:t>	JS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第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2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周周五测试（不留级）</a:t>
            </a:r>
            <a:endParaRPr lang="zh-CN" altLang="en-US" sz="200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</a:rPr>
              <a:t>	JS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大致内容： 变量，数据类型， 运算符， 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if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语句， 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for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循环， 函数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function, 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数组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Array, 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字符串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String, 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对象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Object, 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日期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Date, 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定时器， 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BOM, DOM, 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事件， 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Cookie,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JSON,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正则表达式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RegExp, ES5ES6, 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运动（匀速运动， 缓冲运动， 弹性运动， 圆周运动， 抛物线运动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.. 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轮播图， 放大镜， 瀑布流等） 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Ajax, PHP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（后端），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面向对象， 构造函数， 原型， 继承， 微信飞机大战， 设计模式， 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JQuery,  PC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项目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.</a:t>
            </a:r>
            <a:endParaRPr lang="en-US" altLang="zh-CN" sz="200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latin typeface="+mn-ea"/>
              </a:rPr>
              <a:t>第三阶段： 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9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周 ， 前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8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周知识点， 后面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1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周就业周</a:t>
            </a:r>
            <a:endParaRPr lang="zh-CN" altLang="en-US" sz="200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</a:rPr>
              <a:t>	</a:t>
            </a:r>
            <a:endParaRPr lang="en-US" altLang="zh-CN" sz="200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扩展内容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二进制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八进制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十进制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十六进制介绍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5"/>
          <p:cNvSpPr txBox="1"/>
          <p:nvPr/>
        </p:nvSpPr>
        <p:spPr>
          <a:xfrm>
            <a:off x="539750" y="1546225"/>
            <a:ext cx="11331575" cy="51638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进制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: 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在计算机处理器内部只认识二进制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在内存存储的数据其实就是大量的开关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每个开关，可以存储一个1或0，称为一位(1bit)，每八位称为1字节(1byte) 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位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: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是二进制的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0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或者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</a:t>
            </a: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1byte = 8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位 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1KB  =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1024byte  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1MB =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1024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KB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   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1GB =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1024M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B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 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1TB = 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1024G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B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 </a:t>
            </a:r>
            <a:endParaRPr lang="zh-CN" altLang="en-US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..1PB, 1EB</a:t>
            </a: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例如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十进制的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23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在内存中存储的是二进制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10111</a:t>
            </a: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23 -&gt; 10111</a:t>
            </a:r>
            <a:endParaRPr lang="en-US" altLang="zh-CN" sz="1600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00000000 00000000 00000000 000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10111(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内存中存储的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23)</a:t>
            </a:r>
            <a:endParaRPr lang="en-US" altLang="zh-CN" sz="1600" b="1">
              <a:solidFill>
                <a:srgbClr val="EA5519"/>
              </a:solidFill>
              <a:latin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扩展内容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二进制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八进制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十进制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十六进制介绍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5"/>
          <p:cNvSpPr txBox="1"/>
          <p:nvPr/>
        </p:nvSpPr>
        <p:spPr>
          <a:xfrm>
            <a:off x="539750" y="1546225"/>
            <a:ext cx="11331575" cy="50876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进制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二进制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0,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(0~1)   </a:t>
            </a: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八进制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0,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2,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3,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4,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5,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6,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7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(0~7)</a:t>
            </a: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十进制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0,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2,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3,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4,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5,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6,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7,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8,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9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(0~9)        </a:t>
            </a: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十六进制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0,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2,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3,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4,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5,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6,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7,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8,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9,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A,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B,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C,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D,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E,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F (0~15)</a:t>
            </a: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endParaRPr lang="en-US" altLang="zh-CN" sz="20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常用值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 2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的次方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2^2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=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4</a:t>
            </a: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2^3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=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8</a:t>
            </a: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2^4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=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16</a:t>
            </a: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2^5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=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32</a:t>
            </a: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2^6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=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64</a:t>
            </a: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2^7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=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128</a:t>
            </a: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2^8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=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256</a:t>
            </a: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2^9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=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512</a:t>
            </a: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2^10 = 1024</a:t>
            </a: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2^11 = 2048</a:t>
            </a:r>
            <a:endParaRPr lang="en-US" altLang="zh-CN" sz="1600" b="1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扩展内容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二进制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八进制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十进制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十六进制介绍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5"/>
          <p:cNvSpPr txBox="1"/>
          <p:nvPr/>
        </p:nvSpPr>
        <p:spPr>
          <a:xfrm>
            <a:off x="539750" y="1546225"/>
            <a:ext cx="11331575" cy="5219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进制转换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2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进制 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:10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10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1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1</a:t>
            </a:r>
            <a:endParaRPr lang="zh-CN" altLang="en-US" sz="1600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转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10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进制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从右往左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)1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*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2º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+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*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2¹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+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0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*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2^2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+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*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2^3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+0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*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2^4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+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*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2^5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=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1+2+0+8+0+32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=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43</a:t>
            </a: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转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8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进制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从右往左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3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个一组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10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1 0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1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):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53</a:t>
            </a: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转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16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进制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从右往左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4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个一组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0010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10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1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):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2B</a:t>
            </a: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10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进制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: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43 </a:t>
            </a:r>
            <a:endParaRPr lang="en-US" altLang="zh-CN" sz="1600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转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2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进制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32+8+2+1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=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101011</a:t>
            </a: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转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16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进制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32+11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=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2B </a:t>
            </a: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转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8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进制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40+3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=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53</a:t>
            </a: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8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进制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: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53  -&gt;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二进制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 101011</a:t>
            </a:r>
            <a:endParaRPr lang="en-US" altLang="zh-CN" sz="1600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转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10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进制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5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*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8¹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+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3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*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8º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=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43</a:t>
            </a: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16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进制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: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2B  -&gt;</a:t>
            </a:r>
            <a:r>
              <a:rPr lang="zh-CN" altLang="en-US" sz="1600">
                <a:solidFill>
                  <a:srgbClr val="EA5519"/>
                </a:solidFill>
                <a:latin typeface="+mn-ea"/>
                <a:sym typeface="+mn-ea"/>
              </a:rPr>
              <a:t>二进制 </a:t>
            </a:r>
            <a:r>
              <a:rPr lang="en-US" altLang="zh-CN" sz="1600">
                <a:solidFill>
                  <a:srgbClr val="EA5519"/>
                </a:solidFill>
                <a:latin typeface="+mn-ea"/>
                <a:sym typeface="+mn-ea"/>
              </a:rPr>
              <a:t>101011</a:t>
            </a:r>
            <a:endParaRPr lang="en-US" altLang="zh-CN" sz="1600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转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10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进制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2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*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16¹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+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11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*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16º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=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32+11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=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43</a:t>
            </a: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8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进制和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16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进制转非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10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进制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可以先转换成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10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进制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再由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10</a:t>
            </a: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进制转</a:t>
            </a:r>
            <a:endParaRPr lang="zh-CN" altLang="en-US" sz="1600" b="1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扩展内容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二进制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八进制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十进制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十六进制介绍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5"/>
          <p:cNvSpPr txBox="1"/>
          <p:nvPr/>
        </p:nvSpPr>
        <p:spPr>
          <a:xfrm>
            <a:off x="539750" y="1546225"/>
            <a:ext cx="11331575" cy="31229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0" lvl="1" indent="0" eaLnBrk="0" fontAlgn="auto" hangingPunct="0">
              <a:lnSpc>
                <a:spcPct val="150000"/>
              </a:lnSpc>
              <a:spcAft>
                <a:spcPts val="600"/>
              </a:spcAft>
            </a:pP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扩展练习</a:t>
            </a:r>
            <a:endParaRPr lang="zh-CN" altLang="en-US" sz="2000">
              <a:solidFill>
                <a:schemeClr val="bg1"/>
              </a:solidFill>
              <a:latin typeface="+mn-ea"/>
              <a:sym typeface="+mn-ea"/>
            </a:endParaRPr>
          </a:p>
          <a:p>
            <a:pPr marL="0" indent="0"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. 将这些二进制1100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10111转成八进制、十进制、十六进制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marL="0" indent="0"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2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. 将下列10进制数转成二进制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marL="0" indent="0"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193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49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81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35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marL="0" indent="0"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3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. 将下列二进制数转成十进制数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marL="0" indent="0"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100001001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marL="0" indent="0"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11001101</a:t>
            </a:r>
            <a:endParaRPr lang="zh-CN" altLang="en-US" sz="1600" b="1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语言介绍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3046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</a:rPr>
              <a:t>1.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 JavaS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cript 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的诞生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</a:rPr>
              <a:t>        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JavaScript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诞生于 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1995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年。由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Netscape(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网景公司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的程序员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Brendan Eich(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布兰登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与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Sun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公司联手开发一门脚本语言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 最初名字叫做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Mocha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，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1995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年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9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月改为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LiveScript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。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12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月，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Netscape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公司与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Sun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公司（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Java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语言的发明者）达成协议，后者允许将这种语言叫做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JavaScript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。这样一来，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Netscape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公司可以借助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Java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语言的声势。 </a:t>
            </a:r>
            <a:endParaRPr lang="zh-CN" altLang="en-US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</a:rPr>
              <a:t>        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1996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年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3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月，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 Netscape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公司的浏览器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Navigator 2.0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浏览器正式内置了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JavaScript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脚本语言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.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 此后其他主流浏览器逐渐开始支持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JavaScript.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</a:rPr>
              <a:t>	</a:t>
            </a:r>
            <a:endParaRPr lang="en-US" altLang="zh-CN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语言介绍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4795"/>
            <a:ext cx="11547475" cy="51695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2.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JavaScript 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的版本    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ECMAScript, BOM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，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DOM</a:t>
            </a:r>
            <a:endParaRPr lang="en-US" altLang="zh-CN" sz="2000">
              <a:solidFill>
                <a:schemeClr val="bg1"/>
              </a:solidFill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    </a:t>
            </a:r>
            <a:r>
              <a:rPr lang="zh-CN" altLang="en-US" sz="1800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en-US" altLang="zh-CN" sz="1800">
                <a:solidFill>
                  <a:schemeClr val="bg1"/>
                </a:solidFill>
                <a:latin typeface="+mn-ea"/>
                <a:sym typeface="+mn-ea"/>
              </a:rPr>
              <a:t>  JavaScript这种语言的基本语法结构是由ECMAScript来标准化的, 所以我们说的JavaScript版本一般指的是ECMAScript版本.</a:t>
            </a:r>
            <a:endParaRPr lang="en-US" altLang="zh-CN" sz="1800">
              <a:solidFill>
                <a:schemeClr val="bg1"/>
              </a:solidFill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800">
                <a:solidFill>
                  <a:schemeClr val="bg1"/>
                </a:solidFill>
                <a:latin typeface="+mn-ea"/>
                <a:sym typeface="+mn-ea"/>
              </a:rPr>
              <a:t>1997年7月，ECMAScript 1.0发布。</a:t>
            </a:r>
            <a:endParaRPr lang="en-US" altLang="zh-CN" sz="18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1800">
                <a:solidFill>
                  <a:schemeClr val="bg1"/>
                </a:solidFill>
                <a:latin typeface="+mn-ea"/>
                <a:sym typeface="+mn-ea"/>
              </a:rPr>
              <a:t>1998年6月，ECMAScript 2.0版发布。</a:t>
            </a:r>
            <a:endParaRPr lang="en-US" altLang="zh-CN" sz="18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1800">
                <a:solidFill>
                  <a:schemeClr val="bg1"/>
                </a:solidFill>
                <a:latin typeface="+mn-ea"/>
                <a:sym typeface="+mn-ea"/>
              </a:rPr>
              <a:t>1999年12月，ECMAScript 3.0版发布。</a:t>
            </a:r>
            <a:endParaRPr lang="en-US" altLang="zh-CN" sz="1800">
              <a:solidFill>
                <a:schemeClr val="bg1"/>
              </a:solidFill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800">
                <a:solidFill>
                  <a:schemeClr val="bg1"/>
                </a:solidFill>
                <a:latin typeface="+mn-ea"/>
                <a:sym typeface="+mn-ea"/>
              </a:rPr>
              <a:t>2007年10月，ECMAScript 4.0版草案想要提交ECMA组织, 但由于4.0版的目标过于激进, 改动太大, 并且微软,谷歌等大公司极力反对；一直到2008年7月ECMA开会决定，中止ECMAScript 4.0的开发（即废除了这个版本）</a:t>
            </a:r>
            <a:endParaRPr lang="en-US" altLang="zh-CN" sz="1800">
              <a:solidFill>
                <a:schemeClr val="bg1"/>
              </a:solidFill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800">
                <a:solidFill>
                  <a:schemeClr val="bg1"/>
                </a:solidFill>
                <a:latin typeface="+mn-ea"/>
                <a:sym typeface="+mn-ea"/>
              </a:rPr>
              <a:t>2009年12月，ECMAScript 5.0版正式发布</a:t>
            </a:r>
            <a:endParaRPr lang="en-US" altLang="zh-CN" sz="1800">
              <a:solidFill>
                <a:schemeClr val="bg1"/>
              </a:solidFill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800">
                <a:solidFill>
                  <a:schemeClr val="bg1"/>
                </a:solidFill>
                <a:latin typeface="+mn-ea"/>
                <a:sym typeface="+mn-ea"/>
              </a:rPr>
              <a:t>2011年6月，ECMAscript 5.1版发布    </a:t>
            </a:r>
            <a:endParaRPr lang="zh-CN" altLang="en-US" sz="1800">
              <a:solidFill>
                <a:schemeClr val="bg1"/>
              </a:solidFill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800">
                <a:solidFill>
                  <a:schemeClr val="bg1"/>
                </a:solidFill>
                <a:latin typeface="+mn-ea"/>
                <a:sym typeface="+mn-ea"/>
              </a:rPr>
              <a:t>2015年6月，ECMAScript 6.0 正式发布，并且更名为“ECMAScript 2015”。</a:t>
            </a:r>
            <a:endParaRPr lang="en-US" altLang="zh-CN" sz="1800">
              <a:solidFill>
                <a:schemeClr val="bg1"/>
              </a:solidFill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800">
                <a:solidFill>
                  <a:schemeClr val="bg1"/>
                </a:solidFill>
                <a:latin typeface="+mn-ea"/>
                <a:sym typeface="+mn-ea"/>
              </a:rPr>
              <a:t>ES5: ECMAScript5.x  </a:t>
            </a:r>
            <a:r>
              <a:rPr lang="zh-CN" altLang="en-US" sz="18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800">
                <a:solidFill>
                  <a:schemeClr val="bg1"/>
                </a:solidFill>
                <a:latin typeface="+mn-ea"/>
                <a:sym typeface="+mn-ea"/>
              </a:rPr>
              <a:t>ES6:ECMASript: 6.x    </a:t>
            </a:r>
            <a:endParaRPr lang="en-US" altLang="zh-CN" sz="180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语言介绍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4795"/>
            <a:ext cx="11547475" cy="4384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 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的优势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1800">
                <a:solidFill>
                  <a:schemeClr val="bg1"/>
                </a:solidFill>
                <a:latin typeface="+mn-ea"/>
                <a:sym typeface="+mn-ea"/>
              </a:rPr>
              <a:t>  JavaScript是一门脚本语言, 长期处于计算机语言排行榜的前10位, 且在脚本语言排行榜中长期处于领先地位直至今日, 它的发展前景可想而知 .    </a:t>
            </a:r>
            <a:endParaRPr lang="zh-CN" altLang="en-US" sz="1800">
              <a:solidFill>
                <a:schemeClr val="bg1"/>
              </a:solidFill>
              <a:latin typeface="+mn-ea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en-US" altLang="zh-CN" sz="1800">
                <a:solidFill>
                  <a:schemeClr val="bg1"/>
                </a:solidFill>
                <a:latin typeface="+mn-ea"/>
                <a:sym typeface="+mn-ea"/>
              </a:rPr>
              <a:t>        JavaScript一直伴随着互联网一起发展, 互联网的发展也推动和刺激了JavaScript的发展, 目前苹果公司的Safari, 谷歌的Chrome,微软的IE等几乎全部浏览器都支持JavaScript, 基于JavaScript开发的库和框架数不胜数, 例如: jQuery, PhoneGap, Angular, React, Vue等…</a:t>
            </a:r>
            <a:endParaRPr lang="en-US" altLang="zh-CN" sz="1800">
              <a:solidFill>
                <a:schemeClr val="bg1"/>
              </a:solidFill>
              <a:latin typeface="+mn-ea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en-US" altLang="zh-CN" sz="1800">
                <a:solidFill>
                  <a:schemeClr val="bg1"/>
                </a:solidFill>
                <a:latin typeface="+mn-ea"/>
                <a:sym typeface="+mn-ea"/>
              </a:rPr>
              <a:t>        JavaScript将在前端Web</a:t>
            </a:r>
            <a:r>
              <a:rPr lang="zh-CN" altLang="en-US" sz="1800">
                <a:solidFill>
                  <a:schemeClr val="bg1"/>
                </a:solidFill>
                <a:latin typeface="+mn-ea"/>
                <a:sym typeface="+mn-ea"/>
              </a:rPr>
              <a:t>开发 </a:t>
            </a:r>
            <a:r>
              <a:rPr lang="en-US" altLang="zh-CN" sz="1800">
                <a:solidFill>
                  <a:schemeClr val="bg1"/>
                </a:solidFill>
                <a:latin typeface="+mn-ea"/>
                <a:sym typeface="+mn-ea"/>
              </a:rPr>
              <a:t>和 服务器端(Node.js)有更好的发展</a:t>
            </a:r>
            <a:endParaRPr lang="en-US" altLang="zh-CN" sz="1800">
              <a:solidFill>
                <a:schemeClr val="bg1"/>
              </a:solidFill>
              <a:latin typeface="+mn-ea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endParaRPr lang="en-US" altLang="zh-CN" sz="1800">
              <a:solidFill>
                <a:schemeClr val="bg1"/>
              </a:solidFill>
              <a:latin typeface="+mn-ea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en-US" altLang="zh-CN" sz="1800">
                <a:solidFill>
                  <a:schemeClr val="bg1"/>
                </a:solidFill>
                <a:latin typeface="+mn-ea"/>
                <a:sym typeface="+mn-ea"/>
              </a:rPr>
              <a:t>B/S: </a:t>
            </a:r>
            <a:r>
              <a:rPr lang="zh-CN" altLang="en-US" sz="1800">
                <a:solidFill>
                  <a:schemeClr val="bg1"/>
                </a:solidFill>
                <a:latin typeface="+mn-ea"/>
                <a:sym typeface="+mn-ea"/>
              </a:rPr>
              <a:t>浏览器</a:t>
            </a:r>
            <a:r>
              <a:rPr lang="en-US" altLang="zh-CN" sz="1800">
                <a:solidFill>
                  <a:schemeClr val="bg1"/>
                </a:solidFill>
                <a:latin typeface="+mn-ea"/>
                <a:sym typeface="+mn-ea"/>
              </a:rPr>
              <a:t>/</a:t>
            </a:r>
            <a:r>
              <a:rPr lang="zh-CN" altLang="en-US" sz="1800">
                <a:solidFill>
                  <a:schemeClr val="bg1"/>
                </a:solidFill>
                <a:latin typeface="+mn-ea"/>
                <a:sym typeface="+mn-ea"/>
              </a:rPr>
              <a:t>服务器</a:t>
            </a:r>
            <a:r>
              <a:rPr lang="en-US" altLang="zh-CN" sz="1800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endParaRPr lang="en-US" altLang="zh-CN" sz="1800">
              <a:solidFill>
                <a:schemeClr val="bg1"/>
              </a:solidFill>
              <a:latin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C/S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 客户端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服务端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语言介绍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4795"/>
            <a:ext cx="11547475" cy="3553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4.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JavaScript 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的简介</a:t>
            </a:r>
            <a:endParaRPr lang="zh-CN" altLang="en-US" sz="2000">
              <a:solidFill>
                <a:schemeClr val="bg1"/>
              </a:solidFill>
              <a:latin typeface="+mn-ea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JavaScript是一种专为与网页交互而设计的脚本语言, 具有较强的逻辑性.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编程语言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C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，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C++, Java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    JavaScript 是一种具有面向对象能力的、解释型的程序设计语言。更具体一点，它是基于对象和事件驱动并具有相对安全性的客户端脚本语言。因为他不需要在一个语言环境下运行，而只需要支持它的浏览器即可。它的主要目的是，验证发往服务器端的数据、增加 Web互动、加强用户体验度等.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     不同于服务器端脚本语言，例如PHP、ASP(.net)和JSP(Java)，JavaScript主要被作为客户端脚本语言在用户的浏览器上运行，不需要服务器的支持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endParaRPr lang="zh-CN" altLang="en-US" sz="2000" b="1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语言介绍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4795"/>
            <a:ext cx="11547475" cy="4554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5.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JavaScript 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语言的特点</a:t>
            </a:r>
            <a:endParaRPr lang="zh-CN" altLang="en-US" sz="2000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buFont typeface="Wingdings" panose="05000000000000000000" pitchFamily="2" charset="2"/>
            </a:pP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        </a:t>
            </a:r>
            <a:endParaRPr lang="zh-CN" altLang="en-US" sz="2000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spcAft>
                <a:spcPts val="180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(1)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脚本语言。JavaScript是一种解释型的脚本语言, C、C++等语言先编译后执行, 而JavaScript是在程序的运行过程中逐行进行解释。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spcAft>
                <a:spcPts val="180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(2)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基于对象。JavaScript是一种基于对象的脚本语言,它不仅可以创建对象,也能使用现有的对象。 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spcAft>
                <a:spcPts val="180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(3)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简单。JavaScript语言中采用的是弱类型的变量类型, 对使用的数据类型未做出严格的要求.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spcAft>
                <a:spcPts val="180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(4)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动态性。JavaScript是一种采用事件驱动的脚本语言,它不需要经过Web服务器就可以对用户的输入做出响应。在访问一个网页时,鼠标在网页中进行鼠标点击或上下移、窗口移动等操作,JavaScript都可直接对这些事件给出相应的响应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。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spcAft>
                <a:spcPts val="180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(5)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跨平台性。JavaScript脚本语言不依赖于操作系统, 仅需要浏览器的支持。因此一个JavaScript脚本在编写后可以带到任意机器上使用,前提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是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机器上的浏览器支持JavaScript脚本语言,目前JavaScript已被大多数的浏览器所支持。</a:t>
            </a:r>
            <a:r>
              <a:rPr lang="en-US" altLang="zh-CN" b="1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endParaRPr lang="en-US" altLang="zh-CN" b="1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语言介绍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4795"/>
            <a:ext cx="11547475" cy="4292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JavaScript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由三部分组成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+mn-ea"/>
                <a:sym typeface="+mn-ea"/>
              </a:rPr>
              <a:t>   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1. 核心(ECMAScript)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2. 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浏览器对象模型(BOM)</a:t>
            </a:r>
            <a:endParaRPr lang="zh-CN" altLang="en-US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3. 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文档对象模型(DOM)</a:t>
            </a:r>
            <a:endParaRPr lang="zh-CN" altLang="en-US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600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ECMAScript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：是一种由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ECMA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国际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前身为欧洲计算机制造商协会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英文名称是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European Computer Manufacturers Association)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通过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ECMA-262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标准化的脚本程序设计语言。ECMAScript 定义的只是这门语言的基础，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他的组成部分有：语法、类型、语句、关键字、保留字、操作符、对象等</a:t>
            </a: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BOM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：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Browse Object Model, 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浏览器对象模型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，提供与浏览器交互的方法和接口</a:t>
            </a:r>
            <a:r>
              <a:rPr lang="en-US" altLang="zh-CN" sz="1600">
                <a:solidFill>
                  <a:schemeClr val="bg1"/>
                </a:solidFill>
                <a:latin typeface="+mn-ea"/>
                <a:sym typeface="+mn-ea"/>
              </a:rPr>
              <a:t>(API ), 开发人员使用BOM可以控制浏览器显示页面以外的部分.</a:t>
            </a: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DOM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：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Document  Object Model, 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文档对象模型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，提供访问和操作网页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HTML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内容的方法和接口</a:t>
            </a:r>
            <a:endParaRPr lang="zh-CN" altLang="en-US" b="1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9191</Words>
  <Application>WPS 演示</Application>
  <PresentationFormat>自定义</PresentationFormat>
  <Paragraphs>571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Calibri</vt:lpstr>
      <vt:lpstr>Arial Unicode MS</vt:lpstr>
      <vt:lpstr>Times New Roman</vt:lpstr>
      <vt:lpstr>Calibri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iJeff</cp:lastModifiedBy>
  <cp:revision>297</cp:revision>
  <dcterms:created xsi:type="dcterms:W3CDTF">2015-08-05T01:47:00Z</dcterms:created>
  <dcterms:modified xsi:type="dcterms:W3CDTF">2017-11-20T02:16:29Z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