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92" r:id="rId4"/>
    <p:sldId id="654" r:id="rId5"/>
    <p:sldId id="626" r:id="rId6"/>
    <p:sldId id="627" r:id="rId7"/>
    <p:sldId id="628" r:id="rId8"/>
    <p:sldId id="629" r:id="rId9"/>
    <p:sldId id="630" r:id="rId10"/>
    <p:sldId id="632" r:id="rId11"/>
    <p:sldId id="633" r:id="rId12"/>
    <p:sldId id="634" r:id="rId13"/>
    <p:sldId id="635" r:id="rId14"/>
    <p:sldId id="636" r:id="rId15"/>
    <p:sldId id="637" r:id="rId16"/>
    <p:sldId id="638" r:id="rId17"/>
    <p:sldId id="639" r:id="rId18"/>
    <p:sldId id="640" r:id="rId19"/>
    <p:sldId id="641" r:id="rId20"/>
    <p:sldId id="642" r:id="rId21"/>
    <p:sldId id="643" r:id="rId22"/>
    <p:sldId id="644" r:id="rId23"/>
    <p:sldId id="645" r:id="rId24"/>
    <p:sldId id="646" r:id="rId25"/>
    <p:sldId id="647" r:id="rId26"/>
    <p:sldId id="648" r:id="rId27"/>
    <p:sldId id="649" r:id="rId28"/>
    <p:sldId id="650" r:id="rId29"/>
    <p:sldId id="651" r:id="rId30"/>
    <p:sldId id="29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270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888220" y="1651635"/>
            <a:ext cx="214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PHP+</a:t>
            </a:r>
            <a:r>
              <a:rPr lang="zh-CN" altLang="en-US" sz="2400" b="1" dirty="0">
                <a:solidFill>
                  <a:schemeClr val="bg1"/>
                </a:solidFill>
              </a:rPr>
              <a:t>原型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语法介绍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0063480" cy="29997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PHP函数: 和JS类似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1, 内建函数(即系统函数)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2, 自定义函数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 func($name) {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echo $name;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}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func("张三");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编写服务端接口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006348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提交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&lt;form action="demo2_GET.php" method="get"&gt;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名字: &lt;input type="text" name="username"&gt;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年龄: &lt;input type="text" name="age"&gt;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&lt;input type="submit" value="提交"&gt;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&lt;/form&gt;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&lt;h2&gt;GET&lt;/h2&gt;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姓名: &lt;?php echo $_GET["username"]; ?&gt; &lt;br&gt;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年龄: &lt;?php echo $_GET["age"] ?&gt;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编写服务端接口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0063480" cy="5073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提交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&lt;form action="demo3_POST.php" method="post"&gt;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名字: &lt;input type="text" name="username"&gt;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年龄: &lt;input type="text" name="age"&gt;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&lt;input type="submit" value="提交"&gt;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&lt;/form&gt;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&lt;h2&gt;POST&lt;/h2&gt;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姓名: &lt;?php echo $_POST["username"]; ?&gt; &lt;br&gt;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年龄: &lt;?php echo $_POST["age"] ?&gt;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20000"/>
              </a:lnSpc>
            </a:pP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&lt;h2&gt;$_REQUEST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可以收集GET和POST发送的表单数据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&lt;/h2&gt;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姓名: &lt;?php echo $_REQUEST["username"]; ?&gt; &lt;br&gt;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年龄: &lt;?php echo $_REQUEST["age"] ?&gt;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编写服务端接口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006348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进行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判断客户端采用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GET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还是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POST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if($_SERVER["REQUEST_METHOD"] == "GET"){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$name = $_GET["username"];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else if($_SERVER["REQUEST_METHOD"] == "POST"){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$name = $_POST["username"];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编写服务端接口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0063480" cy="5405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$username = $_POST["username"];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//从客户端获取的用户名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$password = $_POST["password"];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//从客户端获取的密码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class Res{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public $status;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public $msg;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public $userid;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if($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username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=="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zhangsan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"&amp;&amp; $password=="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123456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"){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$res = new Res(); 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$res-&gt;status = 1;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$res-&gt;msg = "success";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$res-&gt;userid = "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1001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";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echo json_encode($res);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编码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序列化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编写服务端接口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0063480" cy="2168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后台设置支持跨域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支持跨域访问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header('Access-Control-Allow-Origin: *');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0063480" cy="3799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原型是什么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原型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英文名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prototype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是函数中一个自带的属性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我们创建的每个函数都有一个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prototype(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这个属性是一个对象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原型的作用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原型的作用是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可以让同一个构造函数创建的所有对象共享属性和方法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也就是说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你可以不在构造函数中定义对象的属性和方法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而是可以直接将这些信息添加到原型对象中。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0063480" cy="51257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unction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 {}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//声明一个构造函数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.prototype.name =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zhang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//在原型里添加属性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.prototype.age = 100;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.prototype.show = function () {  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//在原型里添加方法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return this.name + this.age;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new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Person();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比较一下原型内的方法地址是否一致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person1 = new Person();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person2 = new Person();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console.log(person1.show == person2.show); 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//true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，方法的引用地址一致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" name="圆角矩形 1"/>
          <p:cNvSpPr/>
          <p:nvPr/>
        </p:nvSpPr>
        <p:spPr>
          <a:xfrm>
            <a:off x="613728" y="2534920"/>
            <a:ext cx="1944688" cy="1449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person1</a:t>
            </a:r>
            <a:r>
              <a:rPr lang="zh-CN" altLang="en-US" strike="noStrike" noProof="1"/>
              <a:t>对象</a:t>
            </a:r>
            <a:endParaRPr lang="zh-CN" altLang="en-US" strike="noStrike" noProof="1"/>
          </a:p>
          <a:p>
            <a:pPr algn="ctr" fontAlgn="base"/>
            <a:r>
              <a:rPr lang="en-US" altLang="zh-CN" strike="noStrike" noProof="1"/>
              <a:t>name</a:t>
            </a:r>
            <a:endParaRPr lang="en-US" altLang="zh-CN" strike="noStrike" noProof="1"/>
          </a:p>
          <a:p>
            <a:pPr algn="ctr" fontAlgn="base"/>
            <a:r>
              <a:rPr lang="en-US" altLang="zh-CN" strike="noStrike" noProof="1"/>
              <a:t>age</a:t>
            </a:r>
            <a:endParaRPr lang="en-US" altLang="zh-CN" strike="noStrike" noProof="1"/>
          </a:p>
          <a:p>
            <a:pPr algn="ctr" fontAlgn="base"/>
            <a:r>
              <a:rPr lang="en-US" altLang="zh-CN" strike="noStrike" noProof="1"/>
              <a:t>show</a:t>
            </a:r>
            <a:r>
              <a:rPr lang="zh-CN" altLang="en-US" strike="noStrike" noProof="1"/>
              <a:t>（）</a:t>
            </a:r>
            <a:endParaRPr lang="zh-CN" altLang="en-US" strike="noStrike" noProof="1"/>
          </a:p>
          <a:p>
            <a:pPr algn="ctr" fontAlgn="base"/>
            <a:endParaRPr lang="en-US" altLang="zh-CN" strike="noStrike" noProof="1"/>
          </a:p>
        </p:txBody>
      </p:sp>
      <p:sp>
        <p:nvSpPr>
          <p:cNvPr id="7" name="圆角矩形 6"/>
          <p:cNvSpPr/>
          <p:nvPr/>
        </p:nvSpPr>
        <p:spPr>
          <a:xfrm>
            <a:off x="3134678" y="3192145"/>
            <a:ext cx="576263" cy="576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872615" y="3479483"/>
            <a:ext cx="1477963" cy="460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597853" y="4598670"/>
            <a:ext cx="1944688" cy="1449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person2</a:t>
            </a:r>
            <a:r>
              <a:rPr lang="zh-CN" altLang="en-US" strike="noStrike" noProof="1"/>
              <a:t>对象</a:t>
            </a:r>
            <a:endParaRPr lang="zh-CN" altLang="en-US" strike="noStrike" noProof="1"/>
          </a:p>
          <a:p>
            <a:pPr algn="ctr" fontAlgn="base"/>
            <a:r>
              <a:rPr lang="en-US" altLang="zh-CN" strike="noStrike" noProof="1"/>
              <a:t>name</a:t>
            </a:r>
            <a:endParaRPr lang="en-US" altLang="zh-CN" strike="noStrike" noProof="1"/>
          </a:p>
          <a:p>
            <a:pPr algn="ctr" fontAlgn="base"/>
            <a:r>
              <a:rPr lang="en-US" altLang="zh-CN" strike="noStrike" noProof="1"/>
              <a:t>age</a:t>
            </a:r>
            <a:endParaRPr lang="en-US" altLang="zh-CN" strike="noStrike" noProof="1"/>
          </a:p>
          <a:p>
            <a:pPr algn="ctr" fontAlgn="base"/>
            <a:r>
              <a:rPr lang="en-US" altLang="zh-CN" strike="noStrike" noProof="1"/>
              <a:t>show</a:t>
            </a:r>
            <a:r>
              <a:rPr lang="zh-CN" altLang="en-US" strike="noStrike" noProof="1"/>
              <a:t>（）</a:t>
            </a:r>
            <a:endParaRPr lang="zh-CN" altLang="en-US" strike="noStrike" noProof="1"/>
          </a:p>
          <a:p>
            <a:pPr algn="ctr" fontAlgn="base"/>
            <a:endParaRPr lang="en-US" altLang="zh-CN" strike="noStrike" noProof="1"/>
          </a:p>
        </p:txBody>
      </p:sp>
      <p:sp>
        <p:nvSpPr>
          <p:cNvPr id="10" name="圆角矩形 9"/>
          <p:cNvSpPr/>
          <p:nvPr/>
        </p:nvSpPr>
        <p:spPr>
          <a:xfrm>
            <a:off x="3117215" y="5255895"/>
            <a:ext cx="576263" cy="576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1961515" y="5546725"/>
            <a:ext cx="1476375" cy="444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320" name="文本框 7"/>
          <p:cNvSpPr txBox="1"/>
          <p:nvPr/>
        </p:nvSpPr>
        <p:spPr>
          <a:xfrm>
            <a:off x="598170" y="1939608"/>
            <a:ext cx="26974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构造函数中写属性和方法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21" name="文本框 8"/>
          <p:cNvSpPr txBox="1"/>
          <p:nvPr/>
        </p:nvSpPr>
        <p:spPr>
          <a:xfrm>
            <a:off x="5600065" y="1939925"/>
            <a:ext cx="2240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原型中写属性和方法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599748" y="2721928"/>
            <a:ext cx="1619250" cy="1223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person1</a:t>
            </a:r>
            <a:endParaRPr lang="en-US" altLang="zh-CN" strike="noStrike" noProof="1"/>
          </a:p>
          <a:p>
            <a:pPr algn="ctr" fontAlgn="base"/>
            <a:r>
              <a:rPr lang="zh-CN" altLang="en-US" strike="noStrike" noProof="1"/>
              <a:t>实例对象</a:t>
            </a:r>
            <a:endParaRPr lang="zh-CN" altLang="en-US" strike="noStrike" noProof="1"/>
          </a:p>
          <a:p>
            <a:pPr algn="ctr" fontAlgn="base"/>
            <a:endParaRPr lang="zh-CN" altLang="en-US" strike="noStrike" noProof="1"/>
          </a:p>
          <a:p>
            <a:pPr algn="ctr" fontAlgn="base"/>
            <a:r>
              <a:rPr lang="en-US" altLang="zh-CN" strike="noStrike" noProof="1"/>
              <a:t>__proto__</a:t>
            </a:r>
            <a:endParaRPr lang="en-US" altLang="zh-CN" strike="noStrike" noProof="1"/>
          </a:p>
        </p:txBody>
      </p:sp>
      <p:sp>
        <p:nvSpPr>
          <p:cNvPr id="13" name="圆角矩形 12"/>
          <p:cNvSpPr/>
          <p:nvPr/>
        </p:nvSpPr>
        <p:spPr>
          <a:xfrm>
            <a:off x="8541385" y="3206115"/>
            <a:ext cx="1327150" cy="198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原型对象</a:t>
            </a:r>
            <a:endParaRPr lang="zh-CN" altLang="en-US" strike="noStrike" noProof="1"/>
          </a:p>
          <a:p>
            <a:pPr algn="ctr" fontAlgn="base"/>
            <a:r>
              <a:rPr lang="en-US" altLang="zh-CN" strike="noStrike" noProof="1"/>
              <a:t>name</a:t>
            </a:r>
            <a:endParaRPr lang="en-US" altLang="zh-CN" strike="noStrike" noProof="1"/>
          </a:p>
          <a:p>
            <a:pPr algn="ctr" fontAlgn="base"/>
            <a:r>
              <a:rPr lang="en-US" altLang="zh-CN" strike="noStrike" noProof="1"/>
              <a:t>age</a:t>
            </a:r>
            <a:endParaRPr lang="en-US" altLang="zh-CN" strike="noStrike" noProof="1"/>
          </a:p>
          <a:p>
            <a:pPr algn="ctr" fontAlgn="base"/>
            <a:r>
              <a:rPr lang="en-US" altLang="zh-CN" strike="noStrike" noProof="1"/>
              <a:t>show</a:t>
            </a:r>
            <a:r>
              <a:rPr lang="zh-CN" altLang="en-US" strike="noStrike" noProof="1"/>
              <a:t>（）</a:t>
            </a:r>
            <a:endParaRPr lang="zh-CN" altLang="en-US" strike="noStrike" noProof="1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7004685" y="3699828"/>
            <a:ext cx="1536700" cy="2476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5599748" y="4322128"/>
            <a:ext cx="1619250" cy="1223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person2</a:t>
            </a:r>
            <a:r>
              <a:rPr lang="zh-CN" altLang="en-US" strike="noStrike" noProof="1"/>
              <a:t>对象</a:t>
            </a:r>
            <a:endParaRPr lang="zh-CN" altLang="en-US" strike="noStrike" noProof="1"/>
          </a:p>
          <a:p>
            <a:pPr algn="ctr" fontAlgn="base"/>
            <a:endParaRPr lang="zh-CN" altLang="en-US" strike="noStrike" noProof="1"/>
          </a:p>
          <a:p>
            <a:pPr algn="ctr" fontAlgn="base"/>
            <a:r>
              <a:rPr lang="en-US" altLang="zh-CN" strike="noStrike" noProof="1"/>
              <a:t>__proto__</a:t>
            </a:r>
            <a:endParaRPr lang="en-US" altLang="zh-CN" strike="noStrike" noProof="1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7060248" y="4387215"/>
            <a:ext cx="1533525" cy="803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0063480" cy="4246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原型的属性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constructor: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是原型的属性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指向原型对象所属的构造函数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console.log(Person.prototype.constructor === Box);</a:t>
            </a:r>
            <a:endParaRPr lang="zh-CN" altLang="en-US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__proto__: 是对象的属性，指向构造函数的原型。</a:t>
            </a:r>
            <a:endParaRPr lang="zh-CN" altLang="en-US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console.log(box1.__proto__);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//[object Object]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console.log(box1.__proto__ === Box.prototype);</a:t>
            </a:r>
            <a:endParaRPr lang="zh-CN" altLang="en-US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isPrototypeOf(): 判断一个对象是否指向了该构造函数的原型对象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console.log(Box.prototype.isPrototypeOf(box)); 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//true, 实例对象都会指向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1270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语法介绍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编写服务端接口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原型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prototype</a:t>
            </a:r>
            <a:endParaRPr lang="en-US" altLang="zh-CN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006348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原型模式的执行流程：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先查找实例对象里的属性或方法，如果有，立刻返回；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如果实例对象里没有，则去它的原型对象里找，如果有就返回；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unction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 {}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.prototype.name = "张三";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ar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= new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.name = "李四";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.name);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//李四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找到了实例对象的值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.__proto__.name);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//张三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006348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hasOwnProperty():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判断实例对象中是否存在该属性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console.log(person.hasOwnProperty(‘name’));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//实例对象里有则为true,否则为false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操作符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判断属性是否存在于该实例对象或者该对象的原型中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console.log(‘name’ in person);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//true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，存在实例中或原型中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如果要判断某属性是否存在原型中, 则可以根据in操作符和hasOwnProperty()来判断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 isInPrototype(obj, name){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return (name in obj) &amp;&amp; (!obj.hasOwnProperty(name));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box = new Box();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console.log(isInPrototype(person1, "name"));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//true，如果原型有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0063480" cy="5405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原型使用字面量的写法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 Person() {};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Person.prototype = {  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name: '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张三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show: function () {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return this.name;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person = new Person();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console.log(person.constructor == Person);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//字面量方式，返回false，否则true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console.log(person.constructor == Object);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字面量方式，返回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，否则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如果想让字面量方式的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constructor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指向实例对象，那么可以这么做：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Person.prototype = {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constructor: Person 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直接强制指向即可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0063480" cy="4661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内置对象的原型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console.log(Array.prototype.sort); 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//sort 就是 Array 类型的原型方法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console.log(String.prototype.substring);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//substring 就是 String 类型的原型方法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使用原型可以给已有构造函数添加方法: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例如: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给String类型添加一个方法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String.prototype.addstring = function () {	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return this + ‘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，被添加了！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’;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//this 代表调用的字符串</a:t>
            </a:r>
            <a:endParaRPr lang="zh-CN" altLang="en-US">
              <a:solidFill>
                <a:srgbClr val="30313C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console.log(‘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张三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’.addstring());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//使用这个方法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1069320" cy="4246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仅使用原型的缺点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单独使用原型来给对象添加属性和方法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是有缺点的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具体有以下两点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它省略了构造函数传参初始化这一过程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带来的缺点就是初始化的值都是一致的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原型对象共享的属性或者方法是公用的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在一个对象修改后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会影响其他对象对该属性或方法的使用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0063480" cy="5405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 {};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.prototype = {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constructor :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name : '张三',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age : 100,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family : ['父亲', '母亲', '妹妹'],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//添加了一个数组属性 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run : function () {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return this.name + this.age + this.family;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}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person1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= new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.family.push(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哥哥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);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//通过box1给原型中的family数组添加了一个元素'哥哥'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1.run());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= new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2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2.run());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//共享带来的麻烦，也有'哥哥'了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0063480" cy="3830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构造函数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原型模式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使用构造函数添加私有属性和方法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使用原型添加共享的属性和方法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优点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实例对象都有自己的独有属性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同时共享了原型中的方法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最大限度的节省了内存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支持向构造函数传递参数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0063480" cy="51269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 Person(name, age) {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this.name = name;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this.age = age;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this.family = ["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爸爸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", "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妈妈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"];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Person.prototype = {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constructor: Person,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show: function() {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console.log("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姓名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:" + this.name + ", 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年龄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:" + this.age);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}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上面创建不同的对象只能共享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show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这种混合模式很好的解决了传参和引用类型共享的问题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60045" y="1520825"/>
            <a:ext cx="10063480" cy="29997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仅采用原型实现拖拽功能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采用构造函数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原型实现拖拽功能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使用构造函数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+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原型模式实现萤火虫案例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使用构造函数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原型模式实现烟花效果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语法介绍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0063480" cy="4246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简介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PHP是目前最流行的服务器的脚本语言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全称：PHP：Hypertext Preprocessor，即"PHP：超文本预处理器"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是一种通用开源脚本语言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文件扩展名为.php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PHP开发环境: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1, PhpStorm: 编写php代码(也可以使用其他开发工具)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2, wampServer: 集成开发环境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3, MySQL: 数据库开发环境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语法介绍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0063480" cy="4246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变量以 $ 符号开始，后面跟着变量的名称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$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= 6;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$b = 6;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echo $b;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echo "&lt;b&gt;Hello world&lt;/b&gt;";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语法介绍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006348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一样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是弱类型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Integer（整型）, Float（浮点型）,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Boolean（布尔型）,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String（字符串）,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Array（数组）,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Object（对象）,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NULL（空值）。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var_dump(): 函数返回变量的数据类型和值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$x = 5;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var_dump($x);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语法介绍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0063480" cy="4661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整型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$</a:t>
            </a:r>
            <a:r>
              <a:rPr lang="en-US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= 5;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var_dump($</a:t>
            </a:r>
            <a:r>
              <a:rPr lang="en-US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浮点型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$</a:t>
            </a:r>
            <a:r>
              <a:rPr lang="en-US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= 1.1;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var_dump($</a:t>
            </a:r>
            <a:r>
              <a:rPr lang="en-US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布尔型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$</a:t>
            </a:r>
            <a:r>
              <a:rPr lang="en-US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= true;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var_dump($</a:t>
            </a:r>
            <a:r>
              <a:rPr lang="en-US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语法介绍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0063480" cy="51269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空值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$x=null;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var_dump($x);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字符串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$str = "Hello world!";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echo $str;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字符串连接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$str1 = "hello";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$str2 = " world";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$str3 = $str1.$str2;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echo  $str3;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字符串长度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echo  strlen("hello world")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语法介绍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0063480" cy="4246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数组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$arr = array("张三", "李四", "王五");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var_dump($arr);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数组元素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echo $arr[0]." love ".$arr[1]." hate ".$arr[2];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数组长度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echo count($arr);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遍历数组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for($i=0; $i&lt;count($arr); $i++){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echo $arr[$i];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echo "&lt;br&gt;";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}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语法介绍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0063480" cy="4661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PHP运算符:  和JS运算符类似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PHP条件判断(if/switch): 和JS类似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print_r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可以打印出复杂类型变量的值(如数组,对象)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$arr = array("Zhangsan", "Lisi", "Wangwu");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sort($arr);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升序排序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print_r($arr);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PHP循环: while, do-while, for, foreach-as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其中foreach-as 可以用于遍历关联数组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6259</Words>
  <Application>WPS 演示</Application>
  <PresentationFormat>自定义</PresentationFormat>
  <Paragraphs>472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Calibri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iJeff</cp:lastModifiedBy>
  <cp:revision>1376</cp:revision>
  <dcterms:created xsi:type="dcterms:W3CDTF">2015-08-05T01:47:00Z</dcterms:created>
  <dcterms:modified xsi:type="dcterms:W3CDTF">2017-12-20T08:30:58Z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