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953B4-1B6D-4A0F-AAAF-D61CE9DDC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CB634E-165C-420E-8FD3-608B423D4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5F2C8-86E2-421B-9BBA-71430338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42B076-2017-4DDC-AAA0-3A96E0BD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62451A-C3CD-4A20-9917-48DF151A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0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B4C5E-9801-407C-AEDB-9293DACC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0AF849-DF08-4853-9D40-892327B1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B6223F-2DF8-4547-B3CF-875BC0BB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A0460B-FD9E-4CDD-9289-661ECF0F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73D12A-D3C6-4470-88F7-9C7DD986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5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711052-D5EC-4B23-BCD3-E7D8A3C7E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87855B-4BE5-4895-8264-90180936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A44C0-6BA6-479A-8CE8-AD790674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18D530-2072-492B-962A-B32D2150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939441-A001-415F-9DA5-C5A71EED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88DEE-D699-4C18-9BD5-648FB099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6F7CC7-3D82-4644-BD56-0062FD6C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A35CD8-45AD-4DAC-9019-A0C56DD3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D008C-A0B5-4A8F-A5EB-2F3CA3AF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23304A-66DF-47A9-B78A-ABA7A681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0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A1101-8262-4DEB-87D3-889D05F9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B35B4B-0861-431F-B65C-DA4DEDDC5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BB6D7A-082F-40D2-BD80-10CBB57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3E886-4679-408A-B436-C77393B3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2CC8D-452D-4D68-832A-E9BB0509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29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D12A0-1F56-47FB-ABFD-D65C7709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C2ED1-F112-4106-B101-5251C354E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D6D974-CF8D-4EC2-971C-BC932E084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CA28A2-58F7-4F96-9DE7-31EE2014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CECBED-7A3A-4147-8154-CFDC509B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C993A7-176E-4094-A8F5-87F474B8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25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DA789-C8AB-4811-9DB9-C5A3C8FE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C2E01D-9443-4C40-B9B8-504E39213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89B306-061B-4587-B820-04E117B8C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F332C4-A2E0-4D4E-ADA7-E1F025AD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82DEB4-DFB2-44A3-956B-33A472FAE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8DD780-14F6-4223-A0BA-40B128A2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0F8F17-A94C-4C75-89E0-3DC0F73F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A831AB-CC6F-4FEA-AA7E-B929188D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21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148C1-432A-40B8-AD7B-EFFA488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97A530-F25A-4C20-BD43-BBC0A8ED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DE2A04-06A7-49C0-B8C2-D9925DC1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42D768-B3AD-4AF3-975B-0433234C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0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08CDBB-FC92-4DE0-B11E-67E4ED3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A74597-79CB-44D8-AD52-EE4B781E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1B52D1-23B8-47C9-8166-B93F36A9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01F02-0E65-4C42-8A87-E9E1E5A8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9E3339-CBC9-47A2-9EE4-4F7FCA25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F8E20C-0353-43CA-B9CC-F5B36AAE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569DCB-C566-4C0E-AAE4-166E3915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A46CED-D4AA-4177-A3B7-8E922B4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7621D-45E7-450B-86C5-86B09E84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95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26FEE-93D4-475E-A166-A0700773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FFCAF0-4257-4D17-8E4E-C2858982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F1D585-44D0-48A4-9615-D0D2E7E2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598F26-88E4-4530-A9DC-248440F1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68DFB0-2879-4DCA-8239-0780E294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17CD21-43E5-446A-AE53-B4F2E5BB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96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32457-2BD0-4407-BEFB-445CF3AC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4F0957-C9CB-4C12-8A3D-DE767D6D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7F1E17-D275-4CB7-AEFE-6173BBC47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723C-0734-48BD-8153-5F2CD353E237}" type="datetimeFigureOut">
              <a:rPr lang="zh-TW" altLang="en-US" smtClean="0"/>
              <a:t>2020-06-27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490DF-DF67-4127-AB46-500886541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D2F33-F12D-4CF5-BFD9-4AF1E59CF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8307-1621-4130-96B9-A13B53A0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74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702C5016-1465-4F94-A7BB-88A122FCB922}"/>
              </a:ext>
            </a:extLst>
          </p:cNvPr>
          <p:cNvGrpSpPr/>
          <p:nvPr/>
        </p:nvGrpSpPr>
        <p:grpSpPr>
          <a:xfrm>
            <a:off x="2265327" y="861456"/>
            <a:ext cx="7661347" cy="3833828"/>
            <a:chOff x="1847534" y="1053490"/>
            <a:chExt cx="7661347" cy="3833828"/>
          </a:xfrm>
        </p:grpSpPr>
        <p:sp>
          <p:nvSpPr>
            <p:cNvPr id="6" name="Line 256 6">
              <a:extLst>
                <a:ext uri="{FF2B5EF4-FFF2-40B4-BE49-F238E27FC236}">
                  <a16:creationId xmlns:a16="http://schemas.microsoft.com/office/drawing/2014/main" id="{AAFED78C-6A07-4960-9876-DC0E114A3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2182" y="2546206"/>
              <a:ext cx="1267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8" name="Line 256 8">
              <a:extLst>
                <a:ext uri="{FF2B5EF4-FFF2-40B4-BE49-F238E27FC236}">
                  <a16:creationId xmlns:a16="http://schemas.microsoft.com/office/drawing/2014/main" id="{1F9B1184-D50E-40AB-B941-933D7954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6131" y="2546206"/>
              <a:ext cx="1267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483AA3E4-7C5B-4E3F-BB93-66BF462A046D}"/>
                </a:ext>
              </a:extLst>
            </p:cNvPr>
            <p:cNvGrpSpPr/>
            <p:nvPr/>
          </p:nvGrpSpPr>
          <p:grpSpPr>
            <a:xfrm>
              <a:off x="1847534" y="1053490"/>
              <a:ext cx="7661347" cy="2985433"/>
              <a:chOff x="1847534" y="1053490"/>
              <a:chExt cx="7661347" cy="2985433"/>
            </a:xfrm>
          </p:grpSpPr>
          <p:sp>
            <p:nvSpPr>
              <p:cNvPr id="5" name="Text 256 5">
                <a:extLst>
                  <a:ext uri="{FF2B5EF4-FFF2-40B4-BE49-F238E27FC236}">
                    <a16:creationId xmlns:a16="http://schemas.microsoft.com/office/drawing/2014/main" id="{810A69E0-B65A-4B13-A609-AA22D1400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7534" y="1053490"/>
                <a:ext cx="964647" cy="29854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協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議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天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球</a:t>
                </a:r>
                <a:endParaRPr lang="en-US" altLang="zh-TW" sz="2000" dirty="0">
                  <a:latin typeface="+mn-ea"/>
                </a:endParaRP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座</a:t>
                </a:r>
                <a:endParaRPr lang="en-US" altLang="zh-TW" sz="2000" dirty="0">
                  <a:latin typeface="+mn-ea"/>
                </a:endParaRP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標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系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統</a:t>
                </a:r>
              </a:p>
            </p:txBody>
          </p:sp>
          <p:sp>
            <p:nvSpPr>
              <p:cNvPr id="7" name="Text 256 7">
                <a:extLst>
                  <a:ext uri="{FF2B5EF4-FFF2-40B4-BE49-F238E27FC236}">
                    <a16:creationId xmlns:a16="http://schemas.microsoft.com/office/drawing/2014/main" id="{25F118A6-275C-41AF-A1A5-D77709558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767" y="1053490"/>
                <a:ext cx="966364" cy="26161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真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天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球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座</a:t>
                </a:r>
                <a:endParaRPr lang="en-US" altLang="zh-TW" sz="2000" dirty="0">
                  <a:latin typeface="+mn-ea"/>
                </a:endParaRP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標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系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統</a:t>
                </a:r>
              </a:p>
            </p:txBody>
          </p:sp>
          <p:sp>
            <p:nvSpPr>
              <p:cNvPr id="9" name="Text 256 9">
                <a:extLst>
                  <a:ext uri="{FF2B5EF4-FFF2-40B4-BE49-F238E27FC236}">
                    <a16:creationId xmlns:a16="http://schemas.microsoft.com/office/drawing/2014/main" id="{7C68D9B2-35EF-4269-82C7-62BDEEBE4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3717" y="1053490"/>
                <a:ext cx="962931" cy="26161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真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地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球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座</a:t>
                </a:r>
                <a:endParaRPr lang="en-US" altLang="zh-TW" sz="2000" dirty="0">
                  <a:latin typeface="+mn-ea"/>
                </a:endParaRP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標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系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統</a:t>
                </a:r>
              </a:p>
            </p:txBody>
          </p:sp>
          <p:sp>
            <p:nvSpPr>
              <p:cNvPr id="10" name="Text 256 10">
                <a:extLst>
                  <a:ext uri="{FF2B5EF4-FFF2-40B4-BE49-F238E27FC236}">
                    <a16:creationId xmlns:a16="http://schemas.microsoft.com/office/drawing/2014/main" id="{BFD2BEFD-A055-4683-A759-009BAEFEE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4234" y="1053490"/>
                <a:ext cx="964647" cy="29854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協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議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地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球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座</a:t>
                </a:r>
                <a:endParaRPr lang="en-US" altLang="zh-TW" sz="2000" dirty="0">
                  <a:latin typeface="+mn-ea"/>
                </a:endParaRP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標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系</a:t>
                </a:r>
              </a:p>
              <a:p>
                <a:pPr algn="ctr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TW" altLang="en-US" sz="2000" dirty="0">
                    <a:latin typeface="+mn-ea"/>
                  </a:rPr>
                  <a:t>統</a:t>
                </a:r>
              </a:p>
            </p:txBody>
          </p:sp>
        </p:grpSp>
        <p:sp>
          <p:nvSpPr>
            <p:cNvPr id="11" name="Line 256 11">
              <a:extLst>
                <a:ext uri="{FF2B5EF4-FFF2-40B4-BE49-F238E27FC236}">
                  <a16:creationId xmlns:a16="http://schemas.microsoft.com/office/drawing/2014/main" id="{C243D76D-2F51-416C-B383-28B5A6059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649" y="2546206"/>
              <a:ext cx="1267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21" name="Text 21">
              <a:extLst>
                <a:ext uri="{FF2B5EF4-FFF2-40B4-BE49-F238E27FC236}">
                  <a16:creationId xmlns:a16="http://schemas.microsoft.com/office/drawing/2014/main" id="{D3647915-9D74-48CD-9A2A-C142F2290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6149" y="2689793"/>
              <a:ext cx="547549" cy="19343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旋</a:t>
              </a: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轉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en-US" altLang="zh-TW" sz="1800" dirty="0">
                  <a:latin typeface="+mn-ea"/>
                </a:rPr>
                <a:t>X</a:t>
              </a: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軸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的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指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向</a:t>
              </a:r>
            </a:p>
          </p:txBody>
        </p:sp>
        <p:sp>
          <p:nvSpPr>
            <p:cNvPr id="22" name="Text 21">
              <a:extLst>
                <a:ext uri="{FF2B5EF4-FFF2-40B4-BE49-F238E27FC236}">
                  <a16:creationId xmlns:a16="http://schemas.microsoft.com/office/drawing/2014/main" id="{F584A5B4-7C6C-4308-9145-A6A0C76A2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1523" y="2689793"/>
              <a:ext cx="547549" cy="2197525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歲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差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和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章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動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的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修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正</a:t>
              </a:r>
            </a:p>
          </p:txBody>
        </p:sp>
        <p:sp>
          <p:nvSpPr>
            <p:cNvPr id="23" name="Text 21">
              <a:extLst>
                <a:ext uri="{FF2B5EF4-FFF2-40B4-BE49-F238E27FC236}">
                  <a16:creationId xmlns:a16="http://schemas.microsoft.com/office/drawing/2014/main" id="{CF7BDD1E-1A92-4FEE-85AE-FC6AF9DE8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031" y="2689793"/>
              <a:ext cx="547549" cy="140807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極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移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的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修</a:t>
              </a:r>
              <a:endParaRPr lang="en-US" altLang="zh-TW" sz="1800" dirty="0">
                <a:latin typeface="+mn-ea"/>
              </a:endParaRPr>
            </a:p>
            <a:p>
              <a:pPr algn="ctr">
                <a:lnSpc>
                  <a:spcPct val="95000"/>
                </a:lnSpc>
                <a:buFont typeface="Wingdings" pitchFamily="2" charset="2"/>
                <a:buNone/>
              </a:pPr>
              <a:r>
                <a:rPr lang="zh-TW" altLang="en-US" sz="1800" dirty="0">
                  <a:latin typeface="+mn-ea"/>
                </a:rPr>
                <a:t>正</a:t>
              </a:r>
              <a:endParaRPr lang="en-US" altLang="zh-TW" sz="18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8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群組 1318">
            <a:extLst>
              <a:ext uri="{FF2B5EF4-FFF2-40B4-BE49-F238E27FC236}">
                <a16:creationId xmlns:a16="http://schemas.microsoft.com/office/drawing/2014/main" id="{9D334250-F6A8-4771-96E4-032008808CEE}"/>
              </a:ext>
            </a:extLst>
          </p:cNvPr>
          <p:cNvGrpSpPr/>
          <p:nvPr/>
        </p:nvGrpSpPr>
        <p:grpSpPr>
          <a:xfrm>
            <a:off x="2756151" y="988233"/>
            <a:ext cx="6679699" cy="4881534"/>
            <a:chOff x="1635076" y="1077940"/>
            <a:chExt cx="6679699" cy="4881534"/>
          </a:xfrm>
        </p:grpSpPr>
        <p:sp>
          <p:nvSpPr>
            <p:cNvPr id="16" name="Text 257 16">
              <a:extLst>
                <a:ext uri="{FF2B5EF4-FFF2-40B4-BE49-F238E27FC236}">
                  <a16:creationId xmlns:a16="http://schemas.microsoft.com/office/drawing/2014/main" id="{C3398C09-0123-486C-BF9A-40CFC5F0D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648" y="1077940"/>
              <a:ext cx="1981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zh-TW" altLang="en-US" dirty="0">
                  <a:solidFill>
                    <a:srgbClr val="FF0000"/>
                  </a:solidFill>
                  <a:latin typeface="+mn-ea"/>
                  <a:ea typeface="+mn-ea"/>
                </a:rPr>
                <a:t> 座標系統</a:t>
              </a:r>
              <a:endParaRPr lang="en-US" altLang="zh-TW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Text 257 26">
              <a:extLst>
                <a:ext uri="{FF2B5EF4-FFF2-40B4-BE49-F238E27FC236}">
                  <a16:creationId xmlns:a16="http://schemas.microsoft.com/office/drawing/2014/main" id="{2D36C155-56DE-4313-B30A-19BF4DEBC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075" y="1077940"/>
              <a:ext cx="1981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rgbClr val="0000FF"/>
                  </a:solidFill>
                  <a:latin typeface="+mn-ea"/>
                  <a:ea typeface="+mn-ea"/>
                </a:rPr>
                <a:t>B</a:t>
              </a:r>
              <a:r>
                <a:rPr lang="zh-TW" altLang="en-US" dirty="0">
                  <a:solidFill>
                    <a:srgbClr val="0000FF"/>
                  </a:solidFill>
                  <a:latin typeface="+mn-ea"/>
                  <a:ea typeface="+mn-ea"/>
                </a:rPr>
                <a:t> 座標系統</a:t>
              </a:r>
            </a:p>
          </p:txBody>
        </p:sp>
        <p:sp>
          <p:nvSpPr>
            <p:cNvPr id="46" name="Line 257 46">
              <a:extLst>
                <a:ext uri="{FF2B5EF4-FFF2-40B4-BE49-F238E27FC236}">
                  <a16:creationId xmlns:a16="http://schemas.microsoft.com/office/drawing/2014/main" id="{4928AD48-D0BB-4E7B-9478-3AB31E71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461" y="2057400"/>
              <a:ext cx="152400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47" name="Text 257 47">
              <a:extLst>
                <a:ext uri="{FF2B5EF4-FFF2-40B4-BE49-F238E27FC236}">
                  <a16:creationId xmlns:a16="http://schemas.microsoft.com/office/drawing/2014/main" id="{587DF85D-C359-40EE-A97C-47149302A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300" y="1664672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000" dirty="0">
                  <a:solidFill>
                    <a:srgbClr val="FF9900"/>
                  </a:solidFill>
                  <a:latin typeface="+mn-ea"/>
                  <a:ea typeface="+mn-ea"/>
                </a:rPr>
                <a:t>七參數轉換</a:t>
              </a:r>
            </a:p>
          </p:txBody>
        </p:sp>
        <p:sp>
          <p:nvSpPr>
            <p:cNvPr id="49" name="Line 257 49">
              <a:extLst>
                <a:ext uri="{FF2B5EF4-FFF2-40B4-BE49-F238E27FC236}">
                  <a16:creationId xmlns:a16="http://schemas.microsoft.com/office/drawing/2014/main" id="{3A3097F1-619D-464F-9429-32D8B2AEA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5257800"/>
              <a:ext cx="1524000" cy="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50" name="Text 257 50">
              <a:extLst>
                <a:ext uri="{FF2B5EF4-FFF2-40B4-BE49-F238E27FC236}">
                  <a16:creationId xmlns:a16="http://schemas.microsoft.com/office/drawing/2014/main" id="{48AD1085-C58B-447F-B193-5104CBE8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100" y="5257799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000" dirty="0">
                  <a:solidFill>
                    <a:srgbClr val="33CC33"/>
                  </a:solidFill>
                  <a:latin typeface="+mn-ea"/>
                  <a:ea typeface="+mn-ea"/>
                </a:rPr>
                <a:t>四參數六參數</a:t>
              </a:r>
            </a:p>
          </p:txBody>
        </p:sp>
        <p:sp>
          <p:nvSpPr>
            <p:cNvPr id="19" name="Line 257 19">
              <a:extLst>
                <a:ext uri="{FF2B5EF4-FFF2-40B4-BE49-F238E27FC236}">
                  <a16:creationId xmlns:a16="http://schemas.microsoft.com/office/drawing/2014/main" id="{F3231875-7581-4895-995A-E02AB72D9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248" y="2602087"/>
              <a:ext cx="0" cy="612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58" name="Line 257 58">
              <a:extLst>
                <a:ext uri="{FF2B5EF4-FFF2-40B4-BE49-F238E27FC236}">
                  <a16:creationId xmlns:a16="http://schemas.microsoft.com/office/drawing/2014/main" id="{452CF1A2-E1F2-43F8-B0D0-C29DB6F47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248" y="4168472"/>
              <a:ext cx="0" cy="612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62" name="Line 257 62">
              <a:extLst>
                <a:ext uri="{FF2B5EF4-FFF2-40B4-BE49-F238E27FC236}">
                  <a16:creationId xmlns:a16="http://schemas.microsoft.com/office/drawing/2014/main" id="{774D51EF-4641-4079-9168-1BC9C196F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3675" y="2600535"/>
              <a:ext cx="0" cy="61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63" name="Line 257 63">
              <a:extLst>
                <a:ext uri="{FF2B5EF4-FFF2-40B4-BE49-F238E27FC236}">
                  <a16:creationId xmlns:a16="http://schemas.microsoft.com/office/drawing/2014/main" id="{CB15F85F-F358-4530-9F65-B61630D37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3675" y="4165263"/>
              <a:ext cx="0" cy="61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67" name="Text 257 67">
              <a:extLst>
                <a:ext uri="{FF2B5EF4-FFF2-40B4-BE49-F238E27FC236}">
                  <a16:creationId xmlns:a16="http://schemas.microsoft.com/office/drawing/2014/main" id="{15313B6E-CD49-41DD-9851-5D02C32C4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292" y="2704139"/>
              <a:ext cx="12662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000" dirty="0">
                  <a:solidFill>
                    <a:srgbClr val="FF0000"/>
                  </a:solidFill>
                  <a:latin typeface="+mn-ea"/>
                  <a:ea typeface="+mn-ea"/>
                </a:rPr>
                <a:t>橢球參數</a:t>
              </a:r>
            </a:p>
          </p:txBody>
        </p:sp>
        <p:sp>
          <p:nvSpPr>
            <p:cNvPr id="68" name="Text 257 68">
              <a:extLst>
                <a:ext uri="{FF2B5EF4-FFF2-40B4-BE49-F238E27FC236}">
                  <a16:creationId xmlns:a16="http://schemas.microsoft.com/office/drawing/2014/main" id="{03FA29FA-FCAE-4EA3-8C34-475FE6606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076" y="4278929"/>
              <a:ext cx="14304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None/>
              </a:pPr>
              <a:r>
                <a:rPr lang="en-US" altLang="zh-TW" sz="2000" dirty="0">
                  <a:solidFill>
                    <a:srgbClr val="FF0000"/>
                  </a:solidFill>
                  <a:latin typeface="+mn-ea"/>
                  <a:ea typeface="+mn-ea"/>
                </a:rPr>
                <a:t>2°TM</a:t>
              </a:r>
              <a:r>
                <a:rPr lang="zh-TW" altLang="en-US" sz="2000" dirty="0">
                  <a:solidFill>
                    <a:srgbClr val="FF0000"/>
                  </a:solidFill>
                  <a:latin typeface="+mn-ea"/>
                  <a:ea typeface="+mn-ea"/>
                </a:rPr>
                <a:t>投影</a:t>
              </a:r>
            </a:p>
          </p:txBody>
        </p:sp>
        <p:cxnSp>
          <p:nvCxnSpPr>
            <p:cNvPr id="219" name="Straight 257 219">
              <a:extLst>
                <a:ext uri="{FF2B5EF4-FFF2-40B4-BE49-F238E27FC236}">
                  <a16:creationId xmlns:a16="http://schemas.microsoft.com/office/drawing/2014/main" id="{ED35E7CD-A257-4E59-B60C-861081EE3FF1}"/>
                </a:ext>
              </a:extLst>
            </p:cNvPr>
            <p:cNvCxnSpPr/>
            <p:nvPr/>
          </p:nvCxnSpPr>
          <p:spPr>
            <a:xfrm>
              <a:off x="5952575" y="3686517"/>
              <a:ext cx="38100" cy="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257 220">
              <a:extLst>
                <a:ext uri="{FF2B5EF4-FFF2-40B4-BE49-F238E27FC236}">
                  <a16:creationId xmlns:a16="http://schemas.microsoft.com/office/drawing/2014/main" id="{6CDB7052-27ED-4E02-9D02-1AFB2AA50A64}"/>
                </a:ext>
              </a:extLst>
            </p:cNvPr>
            <p:cNvCxnSpPr/>
            <p:nvPr/>
          </p:nvCxnSpPr>
          <p:spPr>
            <a:xfrm>
              <a:off x="5952575" y="3686517"/>
              <a:ext cx="0" cy="3810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257 221">
              <a:extLst>
                <a:ext uri="{FF2B5EF4-FFF2-40B4-BE49-F238E27FC236}">
                  <a16:creationId xmlns:a16="http://schemas.microsoft.com/office/drawing/2014/main" id="{4B1E7FBA-D7A6-4733-80B5-1C3452D69174}"/>
                </a:ext>
              </a:extLst>
            </p:cNvPr>
            <p:cNvCxnSpPr/>
            <p:nvPr/>
          </p:nvCxnSpPr>
          <p:spPr>
            <a:xfrm flipH="1">
              <a:off x="5914475" y="3686517"/>
              <a:ext cx="38100" cy="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257 222">
              <a:extLst>
                <a:ext uri="{FF2B5EF4-FFF2-40B4-BE49-F238E27FC236}">
                  <a16:creationId xmlns:a16="http://schemas.microsoft.com/office/drawing/2014/main" id="{F0E71C90-9455-462E-9268-0FB0BB72A289}"/>
                </a:ext>
              </a:extLst>
            </p:cNvPr>
            <p:cNvCxnSpPr/>
            <p:nvPr/>
          </p:nvCxnSpPr>
          <p:spPr>
            <a:xfrm flipV="1">
              <a:off x="5952575" y="3648417"/>
              <a:ext cx="0" cy="3810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257 267">
              <a:extLst>
                <a:ext uri="{FF2B5EF4-FFF2-40B4-BE49-F238E27FC236}">
                  <a16:creationId xmlns:a16="http://schemas.microsoft.com/office/drawing/2014/main" id="{44329215-1FA3-469E-8A1A-EFC6B202D0C1}"/>
                </a:ext>
              </a:extLst>
            </p:cNvPr>
            <p:cNvCxnSpPr/>
            <p:nvPr/>
          </p:nvCxnSpPr>
          <p:spPr>
            <a:xfrm>
              <a:off x="5952575" y="2121872"/>
              <a:ext cx="38100" cy="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257 268">
              <a:extLst>
                <a:ext uri="{FF2B5EF4-FFF2-40B4-BE49-F238E27FC236}">
                  <a16:creationId xmlns:a16="http://schemas.microsoft.com/office/drawing/2014/main" id="{3586244F-9E73-4C6D-B34A-085A797436D3}"/>
                </a:ext>
              </a:extLst>
            </p:cNvPr>
            <p:cNvCxnSpPr/>
            <p:nvPr/>
          </p:nvCxnSpPr>
          <p:spPr>
            <a:xfrm>
              <a:off x="5952575" y="2121872"/>
              <a:ext cx="0" cy="3810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257 269">
              <a:extLst>
                <a:ext uri="{FF2B5EF4-FFF2-40B4-BE49-F238E27FC236}">
                  <a16:creationId xmlns:a16="http://schemas.microsoft.com/office/drawing/2014/main" id="{89A5D48B-D120-4387-8278-08CF55CE4F74}"/>
                </a:ext>
              </a:extLst>
            </p:cNvPr>
            <p:cNvCxnSpPr/>
            <p:nvPr/>
          </p:nvCxnSpPr>
          <p:spPr>
            <a:xfrm flipH="1">
              <a:off x="5914475" y="2121872"/>
              <a:ext cx="38100" cy="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257 270">
              <a:extLst>
                <a:ext uri="{FF2B5EF4-FFF2-40B4-BE49-F238E27FC236}">
                  <a16:creationId xmlns:a16="http://schemas.microsoft.com/office/drawing/2014/main" id="{1384689D-83D7-4721-9229-EDE62C46E149}"/>
                </a:ext>
              </a:extLst>
            </p:cNvPr>
            <p:cNvCxnSpPr/>
            <p:nvPr/>
          </p:nvCxnSpPr>
          <p:spPr>
            <a:xfrm flipV="1">
              <a:off x="5952575" y="2083772"/>
              <a:ext cx="0" cy="3810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257 315">
              <a:extLst>
                <a:ext uri="{FF2B5EF4-FFF2-40B4-BE49-F238E27FC236}">
                  <a16:creationId xmlns:a16="http://schemas.microsoft.com/office/drawing/2014/main" id="{4B1E045C-7D10-40F1-8EDA-FC9C326A1448}"/>
                </a:ext>
              </a:extLst>
            </p:cNvPr>
            <p:cNvCxnSpPr/>
            <p:nvPr/>
          </p:nvCxnSpPr>
          <p:spPr>
            <a:xfrm>
              <a:off x="5952575" y="5251162"/>
              <a:ext cx="38100" cy="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257 316">
              <a:extLst>
                <a:ext uri="{FF2B5EF4-FFF2-40B4-BE49-F238E27FC236}">
                  <a16:creationId xmlns:a16="http://schemas.microsoft.com/office/drawing/2014/main" id="{BD2CD62F-E31E-4D60-8A24-55AE8292A71C}"/>
                </a:ext>
              </a:extLst>
            </p:cNvPr>
            <p:cNvCxnSpPr/>
            <p:nvPr/>
          </p:nvCxnSpPr>
          <p:spPr>
            <a:xfrm>
              <a:off x="5952575" y="5251162"/>
              <a:ext cx="0" cy="3810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257 317">
              <a:extLst>
                <a:ext uri="{FF2B5EF4-FFF2-40B4-BE49-F238E27FC236}">
                  <a16:creationId xmlns:a16="http://schemas.microsoft.com/office/drawing/2014/main" id="{3E50ECC6-5CAF-438A-BA1E-7C9CCA2F0625}"/>
                </a:ext>
              </a:extLst>
            </p:cNvPr>
            <p:cNvCxnSpPr/>
            <p:nvPr/>
          </p:nvCxnSpPr>
          <p:spPr>
            <a:xfrm flipH="1">
              <a:off x="5914475" y="5251162"/>
              <a:ext cx="38100" cy="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257 318">
              <a:extLst>
                <a:ext uri="{FF2B5EF4-FFF2-40B4-BE49-F238E27FC236}">
                  <a16:creationId xmlns:a16="http://schemas.microsoft.com/office/drawing/2014/main" id="{3DF3F6F3-4C83-4F5D-9610-B1EC6F0D5ADE}"/>
                </a:ext>
              </a:extLst>
            </p:cNvPr>
            <p:cNvCxnSpPr/>
            <p:nvPr/>
          </p:nvCxnSpPr>
          <p:spPr>
            <a:xfrm flipV="1">
              <a:off x="5952575" y="5213062"/>
              <a:ext cx="0" cy="38100"/>
            </a:xfrm>
            <a:prstGeom prst="lin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7" name="群組 1316">
              <a:extLst>
                <a:ext uri="{FF2B5EF4-FFF2-40B4-BE49-F238E27FC236}">
                  <a16:creationId xmlns:a16="http://schemas.microsoft.com/office/drawing/2014/main" id="{2FD07B9E-DBD0-4BBE-9D80-FEC1695883E8}"/>
                </a:ext>
              </a:extLst>
            </p:cNvPr>
            <p:cNvGrpSpPr/>
            <p:nvPr/>
          </p:nvGrpSpPr>
          <p:grpSpPr>
            <a:xfrm>
              <a:off x="4250348" y="2121872"/>
              <a:ext cx="1702227" cy="3129290"/>
              <a:chOff x="4250348" y="2121872"/>
              <a:chExt cx="1702227" cy="3129290"/>
            </a:xfrm>
          </p:grpSpPr>
          <p:cxnSp>
            <p:nvCxnSpPr>
              <p:cNvPr id="1298" name="直線單箭頭接點 1297">
                <a:extLst>
                  <a:ext uri="{FF2B5EF4-FFF2-40B4-BE49-F238E27FC236}">
                    <a16:creationId xmlns:a16="http://schemas.microsoft.com/office/drawing/2014/main" id="{C9EAE190-1BCA-4130-A079-4726B7B0ECEA}"/>
                  </a:ext>
                </a:extLst>
              </p:cNvPr>
              <p:cNvCxnSpPr>
                <a:cxnSpLocks/>
                <a:stCxn id="17" idx="3"/>
                <a:endCxn id="56" idx="1"/>
              </p:cNvCxnSpPr>
              <p:nvPr/>
            </p:nvCxnSpPr>
            <p:spPr>
              <a:xfrm>
                <a:off x="4250348" y="2121872"/>
                <a:ext cx="1702227" cy="312929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直線單箭頭接點 1298">
                <a:extLst>
                  <a:ext uri="{FF2B5EF4-FFF2-40B4-BE49-F238E27FC236}">
                    <a16:creationId xmlns:a16="http://schemas.microsoft.com/office/drawing/2014/main" id="{29CBC9F4-E541-4708-948D-8794AD998DC8}"/>
                  </a:ext>
                </a:extLst>
              </p:cNvPr>
              <p:cNvCxnSpPr>
                <a:cxnSpLocks/>
                <a:stCxn id="54" idx="1"/>
                <a:endCxn id="53" idx="3"/>
              </p:cNvCxnSpPr>
              <p:nvPr/>
            </p:nvCxnSpPr>
            <p:spPr>
              <a:xfrm flipH="1">
                <a:off x="4250348" y="2121872"/>
                <a:ext cx="1702227" cy="312929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2" name="直線單箭頭接點 1301">
                <a:extLst>
                  <a:ext uri="{FF2B5EF4-FFF2-40B4-BE49-F238E27FC236}">
                    <a16:creationId xmlns:a16="http://schemas.microsoft.com/office/drawing/2014/main" id="{50B8BF6E-6892-42B9-B13F-D1243ADF6AAB}"/>
                  </a:ext>
                </a:extLst>
              </p:cNvPr>
              <p:cNvCxnSpPr>
                <a:cxnSpLocks/>
                <a:stCxn id="55" idx="1"/>
                <a:endCxn id="52" idx="3"/>
              </p:cNvCxnSpPr>
              <p:nvPr/>
            </p:nvCxnSpPr>
            <p:spPr>
              <a:xfrm flipH="1">
                <a:off x="4250348" y="3686517"/>
                <a:ext cx="170222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直線單箭頭接點 1304">
                <a:extLst>
                  <a:ext uri="{FF2B5EF4-FFF2-40B4-BE49-F238E27FC236}">
                    <a16:creationId xmlns:a16="http://schemas.microsoft.com/office/drawing/2014/main" id="{5CF9E6E2-F33A-4754-96FD-87AC90AF9454}"/>
                  </a:ext>
                </a:extLst>
              </p:cNvPr>
              <p:cNvCxnSpPr>
                <a:cxnSpLocks/>
                <a:stCxn id="55" idx="1"/>
                <a:endCxn id="17" idx="3"/>
              </p:cNvCxnSpPr>
              <p:nvPr/>
            </p:nvCxnSpPr>
            <p:spPr>
              <a:xfrm flipH="1" flipV="1">
                <a:off x="4250348" y="2121872"/>
                <a:ext cx="1702227" cy="1564645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直線單箭頭接點 1307">
                <a:extLst>
                  <a:ext uri="{FF2B5EF4-FFF2-40B4-BE49-F238E27FC236}">
                    <a16:creationId xmlns:a16="http://schemas.microsoft.com/office/drawing/2014/main" id="{38609D1B-A689-4602-B401-26A3CCD55136}"/>
                  </a:ext>
                </a:extLst>
              </p:cNvPr>
              <p:cNvCxnSpPr>
                <a:cxnSpLocks/>
                <a:stCxn id="52" idx="3"/>
                <a:endCxn id="54" idx="1"/>
              </p:cNvCxnSpPr>
              <p:nvPr/>
            </p:nvCxnSpPr>
            <p:spPr>
              <a:xfrm flipV="1">
                <a:off x="4250348" y="2121872"/>
                <a:ext cx="1702227" cy="1564645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直線單箭頭接點 1310">
                <a:extLst>
                  <a:ext uri="{FF2B5EF4-FFF2-40B4-BE49-F238E27FC236}">
                    <a16:creationId xmlns:a16="http://schemas.microsoft.com/office/drawing/2014/main" id="{33F986F0-7B22-4A91-9897-7D26323A6419}"/>
                  </a:ext>
                </a:extLst>
              </p:cNvPr>
              <p:cNvCxnSpPr>
                <a:cxnSpLocks/>
                <a:stCxn id="52" idx="3"/>
                <a:endCxn id="56" idx="1"/>
              </p:cNvCxnSpPr>
              <p:nvPr/>
            </p:nvCxnSpPr>
            <p:spPr>
              <a:xfrm>
                <a:off x="4250348" y="3686517"/>
                <a:ext cx="1702227" cy="1564645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直線單箭頭接點 1313">
                <a:extLst>
                  <a:ext uri="{FF2B5EF4-FFF2-40B4-BE49-F238E27FC236}">
                    <a16:creationId xmlns:a16="http://schemas.microsoft.com/office/drawing/2014/main" id="{22D67A30-ABF2-4232-96E9-D069A9DCA77D}"/>
                  </a:ext>
                </a:extLst>
              </p:cNvPr>
              <p:cNvCxnSpPr>
                <a:cxnSpLocks/>
                <a:stCxn id="55" idx="1"/>
                <a:endCxn id="53" idx="3"/>
              </p:cNvCxnSpPr>
              <p:nvPr/>
            </p:nvCxnSpPr>
            <p:spPr>
              <a:xfrm flipH="1">
                <a:off x="4250348" y="3686517"/>
                <a:ext cx="1702227" cy="1564645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257 17">
              <a:extLst>
                <a:ext uri="{FF2B5EF4-FFF2-40B4-BE49-F238E27FC236}">
                  <a16:creationId xmlns:a16="http://schemas.microsoft.com/office/drawing/2014/main" id="{9D7793BA-F16E-43E3-9C01-6AD94421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148" y="1664672"/>
              <a:ext cx="2362200" cy="9144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 dirty="0">
                  <a:solidFill>
                    <a:schemeClr val="bg1"/>
                  </a:solidFill>
                  <a:latin typeface="+mn-ea"/>
                  <a:ea typeface="+mn-ea"/>
                </a:rPr>
                <a:t>卡氏直角座標</a:t>
              </a:r>
              <a:endParaRPr lang="en-US" altLang="zh-TW" sz="24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TW" sz="2400" dirty="0">
                  <a:solidFill>
                    <a:schemeClr val="bg1"/>
                  </a:solidFill>
                  <a:latin typeface="+mn-ea"/>
                  <a:ea typeface="+mn-ea"/>
                </a:rPr>
                <a:t>(X, Y, Z)</a:t>
              </a:r>
              <a:r>
                <a:rPr lang="en-US" altLang="zh-TW" sz="2400" baseline="-25000" dirty="0">
                  <a:solidFill>
                    <a:schemeClr val="bg1"/>
                  </a:solidFill>
                  <a:latin typeface="+mn-ea"/>
                </a:rPr>
                <a:t>A</a:t>
              </a:r>
              <a:endParaRPr lang="en-US" altLang="zh-TW" sz="2400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257 52">
                  <a:extLst>
                    <a:ext uri="{FF2B5EF4-FFF2-40B4-BE49-F238E27FC236}">
                      <a16:creationId xmlns:a16="http://schemas.microsoft.com/office/drawing/2014/main" id="{8D79ECD8-3C08-4CCD-BE6F-DA6DD5E53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148" y="3229317"/>
                  <a:ext cx="2362200" cy="914400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球面座標</a:t>
                  </a:r>
                  <a:endParaRPr lang="en-US" altLang="zh-TW" sz="24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zh-TW" altLang="el-GR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zh-TW" alt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zh-TW" alt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𝒽</m:t>
                      </m:r>
                    </m:oMath>
                  </a14:m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)</a:t>
                  </a:r>
                  <a:r>
                    <a:rPr lang="en-US" altLang="zh-TW" sz="2400" baseline="-25000" dirty="0">
                      <a:solidFill>
                        <a:schemeClr val="bg1"/>
                      </a:solidFill>
                      <a:latin typeface="+mn-ea"/>
                    </a:rPr>
                    <a:t>A</a:t>
                  </a:r>
                  <a:endParaRPr lang="en-US" altLang="zh-TW" sz="240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52" name="Rectangle 257 52">
                  <a:extLst>
                    <a:ext uri="{FF2B5EF4-FFF2-40B4-BE49-F238E27FC236}">
                      <a16:creationId xmlns:a16="http://schemas.microsoft.com/office/drawing/2014/main" id="{8D79ECD8-3C08-4CCD-BE6F-DA6DD5E53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8148" y="3229317"/>
                  <a:ext cx="2362200" cy="914400"/>
                </a:xfrm>
                <a:prstGeom prst="rect">
                  <a:avLst/>
                </a:prstGeom>
                <a:blipFill>
                  <a:blip r:embed="rId2"/>
                  <a:stretch>
                    <a:fillRect b="-9091"/>
                  </a:stretch>
                </a:blip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257 53">
                  <a:extLst>
                    <a:ext uri="{FF2B5EF4-FFF2-40B4-BE49-F238E27FC236}">
                      <a16:creationId xmlns:a16="http://schemas.microsoft.com/office/drawing/2014/main" id="{16E68281-9F98-46CB-90ED-2989E85BB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148" y="4793962"/>
                  <a:ext cx="2362200" cy="914400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2°TM</a:t>
                  </a:r>
                  <a:r>
                    <a:rPr lang="zh-TW" altLang="en-US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座標</a:t>
                  </a:r>
                  <a:endParaRPr lang="en-US" altLang="zh-TW" sz="24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(N,</a:t>
                  </a:r>
                  <a:r>
                    <a:rPr lang="zh-TW" altLang="en-US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E, </a:t>
                  </a:r>
                  <a14:m>
                    <m:oMath xmlns:m="http://schemas.openxmlformats.org/officeDocument/2006/math">
                      <m:r>
                        <a:rPr lang="zh-TW" alt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𝒽</m:t>
                      </m:r>
                    </m:oMath>
                  </a14:m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)</a:t>
                  </a:r>
                  <a:r>
                    <a:rPr lang="en-US" altLang="zh-TW" sz="2400" baseline="-25000" dirty="0">
                      <a:solidFill>
                        <a:schemeClr val="bg1"/>
                      </a:solidFill>
                      <a:latin typeface="+mn-ea"/>
                    </a:rPr>
                    <a:t>A</a:t>
                  </a:r>
                  <a:endParaRPr lang="en-US" altLang="zh-TW" sz="240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53" name="Rectangle 257 53">
                  <a:extLst>
                    <a:ext uri="{FF2B5EF4-FFF2-40B4-BE49-F238E27FC236}">
                      <a16:creationId xmlns:a16="http://schemas.microsoft.com/office/drawing/2014/main" id="{16E68281-9F98-46CB-90ED-2989E85BB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8148" y="4793962"/>
                  <a:ext cx="2362200" cy="914400"/>
                </a:xfrm>
                <a:prstGeom prst="rect">
                  <a:avLst/>
                </a:prstGeom>
                <a:blipFill>
                  <a:blip r:embed="rId3"/>
                  <a:stretch>
                    <a:fillRect b="-8442"/>
                  </a:stretch>
                </a:blip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257 54">
              <a:extLst>
                <a:ext uri="{FF2B5EF4-FFF2-40B4-BE49-F238E27FC236}">
                  <a16:creationId xmlns:a16="http://schemas.microsoft.com/office/drawing/2014/main" id="{72DC462E-48F9-4205-8F24-5E3BF9B4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575" y="1664672"/>
              <a:ext cx="2362200" cy="9144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TW" altLang="en-US" sz="2400" dirty="0">
                  <a:solidFill>
                    <a:schemeClr val="bg1"/>
                  </a:solidFill>
                  <a:latin typeface="+mn-ea"/>
                  <a:ea typeface="+mn-ea"/>
                </a:rPr>
                <a:t>卡氏直角座標</a:t>
              </a:r>
              <a:endParaRPr lang="en-US" altLang="zh-TW" sz="24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TW" sz="2400" dirty="0">
                  <a:solidFill>
                    <a:schemeClr val="bg1"/>
                  </a:solidFill>
                  <a:latin typeface="+mn-ea"/>
                  <a:ea typeface="+mn-ea"/>
                </a:rPr>
                <a:t>(X, Y, Z)</a:t>
              </a:r>
              <a:r>
                <a:rPr lang="en-US" altLang="zh-TW" sz="2400" baseline="-25000" dirty="0">
                  <a:solidFill>
                    <a:schemeClr val="bg1"/>
                  </a:solidFill>
                  <a:latin typeface="+mn-ea"/>
                  <a:ea typeface="+mn-ea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57 55">
                  <a:extLst>
                    <a:ext uri="{FF2B5EF4-FFF2-40B4-BE49-F238E27FC236}">
                      <a16:creationId xmlns:a16="http://schemas.microsoft.com/office/drawing/2014/main" id="{81AA61F9-466C-4228-BEEE-E881748F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2575" y="3229317"/>
                  <a:ext cx="2362200" cy="914400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zh-TW" altLang="en-US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球面座標</a:t>
                  </a:r>
                  <a:endParaRPr lang="en-US" altLang="zh-TW" sz="24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l-GR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zh-TW" altLang="el-GR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𝜑</m:t>
                      </m:r>
                    </m:oMath>
                  </a14:m>
                  <a:r>
                    <a:rPr lang="el-GR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zh-TW" alt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</m:oMath>
                  </a14:m>
                  <a:r>
                    <a:rPr lang="el-GR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zh-TW" alt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𝒽</m:t>
                      </m:r>
                    </m:oMath>
                  </a14:m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)</a:t>
                  </a:r>
                  <a:r>
                    <a:rPr lang="en-US" altLang="zh-TW" sz="2400" baseline="-25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B</a:t>
                  </a:r>
                </a:p>
              </p:txBody>
            </p:sp>
          </mc:Choice>
          <mc:Fallback xmlns="">
            <p:sp>
              <p:nvSpPr>
                <p:cNvPr id="55" name="Rectangle 257 55">
                  <a:extLst>
                    <a:ext uri="{FF2B5EF4-FFF2-40B4-BE49-F238E27FC236}">
                      <a16:creationId xmlns:a16="http://schemas.microsoft.com/office/drawing/2014/main" id="{81AA61F9-466C-4228-BEEE-E881748F0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52575" y="3229317"/>
                  <a:ext cx="2362200" cy="91440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257 56">
                  <a:extLst>
                    <a:ext uri="{FF2B5EF4-FFF2-40B4-BE49-F238E27FC236}">
                      <a16:creationId xmlns:a16="http://schemas.microsoft.com/office/drawing/2014/main" id="{741401A3-321B-4F0E-AD20-36DC7E445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2575" y="4793962"/>
                  <a:ext cx="2362200" cy="914400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2°TM</a:t>
                  </a:r>
                  <a:r>
                    <a:rPr lang="zh-TW" altLang="en-US" sz="2400">
                      <a:solidFill>
                        <a:schemeClr val="bg1"/>
                      </a:solidFill>
                      <a:latin typeface="+mn-ea"/>
                      <a:ea typeface="+mn-ea"/>
                    </a:rPr>
                    <a:t>座標</a:t>
                  </a:r>
                  <a:endParaRPr lang="zh-TW" altLang="en-US" sz="24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(N, E, </a:t>
                  </a:r>
                  <a14:m>
                    <m:oMath xmlns:m="http://schemas.openxmlformats.org/officeDocument/2006/math">
                      <m:r>
                        <a:rPr lang="zh-TW" alt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𝒽</m:t>
                      </m:r>
                    </m:oMath>
                  </a14:m>
                  <a:r>
                    <a:rPr lang="en-US" altLang="zh-TW" sz="24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)</a:t>
                  </a:r>
                  <a:r>
                    <a:rPr lang="en-US" altLang="zh-TW" sz="2400" baseline="-250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B</a:t>
                  </a:r>
                </a:p>
              </p:txBody>
            </p:sp>
          </mc:Choice>
          <mc:Fallback>
            <p:sp>
              <p:nvSpPr>
                <p:cNvPr id="56" name="Rectangle 257 56">
                  <a:extLst>
                    <a:ext uri="{FF2B5EF4-FFF2-40B4-BE49-F238E27FC236}">
                      <a16:creationId xmlns:a16="http://schemas.microsoft.com/office/drawing/2014/main" id="{741401A3-321B-4F0E-AD20-36DC7E445F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52575" y="4793962"/>
                  <a:ext cx="2362200" cy="914400"/>
                </a:xfrm>
                <a:prstGeom prst="rect">
                  <a:avLst/>
                </a:prstGeom>
                <a:blipFill>
                  <a:blip r:embed="rId5"/>
                  <a:stretch>
                    <a:fillRect b="-8442"/>
                  </a:stretch>
                </a:blip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8" name="Text 257 47">
              <a:extLst>
                <a:ext uri="{FF2B5EF4-FFF2-40B4-BE49-F238E27FC236}">
                  <a16:creationId xmlns:a16="http://schemas.microsoft.com/office/drawing/2014/main" id="{454E57CD-7E10-48C7-B289-739D061F3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490" y="3551336"/>
              <a:ext cx="1123943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沒有直接公式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86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&amp; Helvetica">
      <a:majorFont>
        <a:latin typeface="HelveticaNeueLT Com 55 Roman"/>
        <a:ea typeface="Noto Sans CJK TC Medium"/>
        <a:cs typeface=""/>
      </a:majorFont>
      <a:minorFont>
        <a:latin typeface="HelveticaNeueLT Com 45 Lt"/>
        <a:ea typeface="Noto Sans CJK TC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141</Words>
  <Application>Microsoft Office PowerPoint</Application>
  <PresentationFormat>寬螢幕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Noto Sans CJK TC DemiLight</vt:lpstr>
      <vt:lpstr>Noto Sans CJK TC Medium</vt:lpstr>
      <vt:lpstr>新細明體</vt:lpstr>
      <vt:lpstr>Arial</vt:lpstr>
      <vt:lpstr>Cambria Math</vt:lpstr>
      <vt:lpstr>HelveticaNeueLT Com 45 Lt</vt:lpstr>
      <vt:lpstr>HelveticaNeueLT Com 55 Roman</vt:lpstr>
      <vt:lpstr>Wingdings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a2468834@gmail.com</dc:creator>
  <cp:lastModifiedBy>a2468834@gmail.com</cp:lastModifiedBy>
  <cp:revision>17</cp:revision>
  <dcterms:created xsi:type="dcterms:W3CDTF">2020-06-26T15:43:43Z</dcterms:created>
  <dcterms:modified xsi:type="dcterms:W3CDTF">2020-06-26T16:59:41Z</dcterms:modified>
</cp:coreProperties>
</file>