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80" r:id="rId4"/>
    <p:sldId id="281" r:id="rId5"/>
    <p:sldId id="283" r:id="rId6"/>
    <p:sldId id="285" r:id="rId7"/>
    <p:sldId id="286" r:id="rId8"/>
    <p:sldId id="27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8" autoAdjust="0"/>
  </p:normalViewPr>
  <p:slideViewPr>
    <p:cSldViewPr>
      <p:cViewPr varScale="1">
        <p:scale>
          <a:sx n="57" d="100"/>
          <a:sy n="57" d="100"/>
        </p:scale>
        <p:origin x="15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8646D-2A32-49C1-BCFD-76FEA1F0C101}" type="datetimeFigureOut">
              <a:rPr lang="zh-TW" altLang="en-US" smtClean="0"/>
              <a:t>2021-01-14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5A2D-5AED-4CAC-A67D-01D3103ED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0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tranquil </a:t>
            </a:r>
            <a:r>
              <a:rPr lang="zh-TW" altLang="en-US" dirty="0"/>
              <a:t>不使用 </a:t>
            </a:r>
            <a:r>
              <a:rPr lang="en-US" altLang="zh-TW" dirty="0"/>
              <a:t>quiet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verdant</a:t>
            </a:r>
            <a:r>
              <a:rPr lang="zh-TW" altLang="en-US" dirty="0"/>
              <a:t> 不使用 </a:t>
            </a:r>
            <a:r>
              <a:rPr lang="en-US" altLang="zh-TW" dirty="0"/>
              <a:t>green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5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tranquil </a:t>
            </a:r>
            <a:r>
              <a:rPr lang="zh-TW" altLang="en-US" dirty="0"/>
              <a:t>不使用 </a:t>
            </a:r>
            <a:r>
              <a:rPr lang="en-US" altLang="zh-TW" dirty="0"/>
              <a:t>quiet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verdant</a:t>
            </a:r>
            <a:r>
              <a:rPr lang="zh-TW" altLang="en-US" dirty="0"/>
              <a:t> 不使用 </a:t>
            </a:r>
            <a:r>
              <a:rPr lang="en-US" altLang="zh-TW" dirty="0"/>
              <a:t>green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3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https://www.learnthat.org/pages/view/roots.html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4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tranquil </a:t>
            </a:r>
            <a:r>
              <a:rPr lang="zh-TW" altLang="en-US" dirty="0"/>
              <a:t>不使用 </a:t>
            </a:r>
            <a:r>
              <a:rPr lang="en-US" altLang="zh-TW" dirty="0"/>
              <a:t>quiet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verdant</a:t>
            </a:r>
            <a:r>
              <a:rPr lang="zh-TW" altLang="en-US" dirty="0"/>
              <a:t> 不使用 </a:t>
            </a:r>
            <a:r>
              <a:rPr lang="en-US" altLang="zh-TW" dirty="0"/>
              <a:t>green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5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tranquil </a:t>
            </a:r>
            <a:r>
              <a:rPr lang="zh-TW" altLang="en-US" dirty="0"/>
              <a:t>不使用 </a:t>
            </a:r>
            <a:r>
              <a:rPr lang="en-US" altLang="zh-TW" dirty="0"/>
              <a:t>quiet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verdant</a:t>
            </a:r>
            <a:r>
              <a:rPr lang="zh-TW" altLang="en-US" dirty="0"/>
              <a:t> 不使用 </a:t>
            </a:r>
            <a:r>
              <a:rPr lang="en-US" altLang="zh-TW" dirty="0"/>
              <a:t>green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5A2D-5AED-4CAC-A67D-01D3103ED0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360" y="2852936"/>
            <a:ext cx="5436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109062631 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王傳鈞</a:t>
            </a:r>
            <a:endParaRPr kumimoji="0" lang="en-US" altLang="ko-KR" sz="2000" dirty="0">
              <a:solidFill>
                <a:schemeClr val="bg1">
                  <a:lumMod val="50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1919734"/>
            <a:ext cx="792088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自然語言處理實作</a:t>
            </a:r>
            <a:endParaRPr lang="en-US" altLang="zh-TW" sz="3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Arial" pitchFamily="34" charset="0"/>
            </a:endParaRPr>
          </a:p>
          <a:p>
            <a:pPr algn="r"/>
            <a:r>
              <a:rPr lang="zh-TW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期末報告</a:t>
            </a:r>
            <a:endParaRPr lang="en-US" altLang="zh-TW" sz="3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點子發想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A63B66-DCF7-459A-AA75-EF4E3C30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英語檢定通常使用「特定詞彙」可得高分</a:t>
            </a:r>
            <a:endParaRPr lang="en-US" altLang="zh-TW" dirty="0"/>
          </a:p>
          <a:p>
            <a:r>
              <a:rPr lang="zh-TW" altLang="en-US" dirty="0"/>
              <a:t>背單字希望可以自動跳出「關聯詞」</a:t>
            </a:r>
            <a:endParaRPr lang="en-US" altLang="zh-TW" dirty="0"/>
          </a:p>
          <a:p>
            <a:pPr lvl="1"/>
            <a:r>
              <a:rPr lang="zh-TW" altLang="en-US" dirty="0"/>
              <a:t>關聯詞數量不要太多，無法快速背完</a:t>
            </a:r>
            <a:endParaRPr lang="en-US" altLang="zh-TW" dirty="0"/>
          </a:p>
          <a:p>
            <a:pPr lvl="1"/>
            <a:r>
              <a:rPr lang="zh-TW" altLang="en-US" dirty="0"/>
              <a:t>關聯詞能優先選自特定字彙</a:t>
            </a:r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操作介面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712B93B7-EF35-4399-8062-600B1DF05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16" y="1484784"/>
            <a:ext cx="6636167" cy="497855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853F7CD7-EF74-492A-ACA7-334548F0656D}"/>
              </a:ext>
            </a:extLst>
          </p:cNvPr>
          <p:cNvGrpSpPr/>
          <p:nvPr/>
        </p:nvGrpSpPr>
        <p:grpSpPr>
          <a:xfrm>
            <a:off x="2411759" y="3465004"/>
            <a:ext cx="4320480" cy="1908212"/>
            <a:chOff x="2411760" y="3465004"/>
            <a:chExt cx="4320480" cy="190821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7A91AF-19DF-4E40-B8EE-02BDC04614B0}"/>
                </a:ext>
              </a:extLst>
            </p:cNvPr>
            <p:cNvSpPr/>
            <p:nvPr/>
          </p:nvSpPr>
          <p:spPr>
            <a:xfrm>
              <a:off x="2411760" y="3789040"/>
              <a:ext cx="259228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813FF8-8CBE-40C3-A4F4-F86A777B1A3C}"/>
                </a:ext>
              </a:extLst>
            </p:cNvPr>
            <p:cNvSpPr/>
            <p:nvPr/>
          </p:nvSpPr>
          <p:spPr>
            <a:xfrm>
              <a:off x="2411760" y="4293096"/>
              <a:ext cx="20162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50C66CC-7E11-40A0-8319-3ED5545306A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5004048" y="3649670"/>
              <a:ext cx="416396" cy="3193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0965544-1146-4A86-8CF6-745C33443680}"/>
                </a:ext>
              </a:extLst>
            </p:cNvPr>
            <p:cNvSpPr txBox="1"/>
            <p:nvPr/>
          </p:nvSpPr>
          <p:spPr>
            <a:xfrm>
              <a:off x="5420444" y="3465004"/>
              <a:ext cx="1311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字根分解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3692A70-D5A5-4057-A770-33B29A56998E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4427984" y="4833156"/>
              <a:ext cx="992460" cy="315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0119CAB-4F11-4869-9E43-1A974243A8A9}"/>
                </a:ext>
              </a:extLst>
            </p:cNvPr>
            <p:cNvSpPr txBox="1"/>
            <p:nvPr/>
          </p:nvSpPr>
          <p:spPr>
            <a:xfrm>
              <a:off x="5420444" y="4964173"/>
              <a:ext cx="1311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關聯詞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026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實作方法 </a:t>
            </a:r>
            <a:r>
              <a:rPr lang="en-US" altLang="zh-TW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字根分解</a:t>
            </a:r>
            <a:r>
              <a:rPr lang="en-US" altLang="zh-TW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E874E2B6-C9C2-4545-88C6-286A00A29B49}"/>
              </a:ext>
            </a:extLst>
          </p:cNvPr>
          <p:cNvGrpSpPr/>
          <p:nvPr/>
        </p:nvGrpSpPr>
        <p:grpSpPr>
          <a:xfrm>
            <a:off x="293542" y="1844824"/>
            <a:ext cx="8454922" cy="3643114"/>
            <a:chOff x="465596" y="1414676"/>
            <a:chExt cx="8454922" cy="3643114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5F243B4-09C7-4BD6-A7F1-E17D0445D7AE}"/>
                </a:ext>
              </a:extLst>
            </p:cNvPr>
            <p:cNvSpPr txBox="1"/>
            <p:nvPr/>
          </p:nvSpPr>
          <p:spPr>
            <a:xfrm>
              <a:off x="5824174" y="3492701"/>
              <a:ext cx="1387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最高</a:t>
              </a:r>
              <a:endParaRPr lang="en-US" altLang="zh-TW" sz="1600" dirty="0"/>
            </a:p>
            <a:p>
              <a:pPr algn="ctr"/>
              <a:r>
                <a:rPr lang="zh-TW" altLang="en-US" sz="1600" dirty="0"/>
                <a:t>機率者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F451F04-1A03-4015-B9A9-C811DC691552}"/>
                </a:ext>
              </a:extLst>
            </p:cNvPr>
            <p:cNvSpPr txBox="1"/>
            <p:nvPr/>
          </p:nvSpPr>
          <p:spPr>
            <a:xfrm>
              <a:off x="1421756" y="3922838"/>
              <a:ext cx="2151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solidFill>
                    <a:schemeClr val="bg1"/>
                  </a:solidFill>
                </a:rPr>
                <a:t>ada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E06234-3122-419F-94AB-D795C3E4BE05}"/>
                </a:ext>
              </a:extLst>
            </p:cNvPr>
            <p:cNvSpPr txBox="1"/>
            <p:nvPr/>
          </p:nvSpPr>
          <p:spPr>
            <a:xfrm>
              <a:off x="4239998" y="3432160"/>
              <a:ext cx="172819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/>
                <a:t>Probabilistic</a:t>
              </a:r>
            </a:p>
            <a:p>
              <a:pPr algn="ctr"/>
              <a:r>
                <a:rPr lang="en-US" altLang="zh-TW" sz="2000" dirty="0"/>
                <a:t>Model</a:t>
              </a:r>
              <a:endParaRPr lang="zh-TW" altLang="en-US" sz="2000" dirty="0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0F527FA-A5F5-4DB4-B9A6-86B9B68A589D}"/>
                </a:ext>
              </a:extLst>
            </p:cNvPr>
            <p:cNvGrpSpPr/>
            <p:nvPr/>
          </p:nvGrpSpPr>
          <p:grpSpPr>
            <a:xfrm>
              <a:off x="1115615" y="1414676"/>
              <a:ext cx="2457708" cy="3643114"/>
              <a:chOff x="1043606" y="1846724"/>
              <a:chExt cx="2457708" cy="3643114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8152153-9555-4212-AA62-84E5402FD6ED}"/>
                  </a:ext>
                </a:extLst>
              </p:cNvPr>
              <p:cNvSpPr txBox="1"/>
              <p:nvPr/>
            </p:nvSpPr>
            <p:spPr>
              <a:xfrm>
                <a:off x="1043607" y="1846724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international</a:t>
                </a:r>
                <a:endParaRPr lang="zh-TW" altLang="en-US" sz="20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C7EFD16-21A5-4D5D-8005-C0F8512AE69A}"/>
                  </a:ext>
                </a:extLst>
              </p:cNvPr>
              <p:cNvSpPr txBox="1"/>
              <p:nvPr/>
            </p:nvSpPr>
            <p:spPr>
              <a:xfrm>
                <a:off x="1349748" y="3295645"/>
                <a:ext cx="2151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 </a:t>
                </a:r>
                <a:r>
                  <a:rPr lang="en-US" altLang="zh-TW" sz="2000" dirty="0" err="1"/>
                  <a:t>nter</a:t>
                </a:r>
                <a:r>
                  <a:rPr lang="en-US" altLang="zh-TW" sz="2000" dirty="0"/>
                  <a:t> national</a:t>
                </a:r>
                <a:endParaRPr lang="zh-TW" altLang="en-US" sz="20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9DDBB3C-0F09-45B3-903C-5C39D714A393}"/>
                  </a:ext>
                </a:extLst>
              </p:cNvPr>
              <p:cNvSpPr txBox="1"/>
              <p:nvPr/>
            </p:nvSpPr>
            <p:spPr>
              <a:xfrm>
                <a:off x="1349747" y="3754721"/>
                <a:ext cx="21515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int </a:t>
                </a:r>
                <a:r>
                  <a:rPr lang="en-US" altLang="zh-TW" sz="2000" dirty="0" err="1"/>
                  <a:t>ernati</a:t>
                </a:r>
                <a:r>
                  <a:rPr lang="en-US" altLang="zh-TW" sz="2000" dirty="0"/>
                  <a:t> </a:t>
                </a:r>
                <a:r>
                  <a:rPr lang="en-US" altLang="zh-TW" sz="2000" dirty="0" err="1"/>
                  <a:t>onal</a:t>
                </a:r>
                <a:endParaRPr lang="zh-TW" altLang="en-US" sz="20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EABB98-D474-49A6-BA1E-17F8FDB3623C}"/>
                  </a:ext>
                </a:extLst>
              </p:cNvPr>
              <p:cNvSpPr txBox="1"/>
              <p:nvPr/>
            </p:nvSpPr>
            <p:spPr>
              <a:xfrm>
                <a:off x="1349747" y="5089728"/>
                <a:ext cx="21515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intern </a:t>
                </a:r>
                <a:r>
                  <a:rPr lang="en-US" altLang="zh-TW" sz="2000" dirty="0" err="1"/>
                  <a:t>ationa</a:t>
                </a:r>
                <a:r>
                  <a:rPr lang="en-US" altLang="zh-TW" sz="2000" dirty="0"/>
                  <a:t> l</a:t>
                </a:r>
                <a:endParaRPr lang="zh-TW" altLang="en-US" sz="2000" dirty="0"/>
              </a:p>
            </p:txBody>
          </p:sp>
          <p:cxnSp>
            <p:nvCxnSpPr>
              <p:cNvPr id="12" name="接點: 肘形 11">
                <a:extLst>
                  <a:ext uri="{FF2B5EF4-FFF2-40B4-BE49-F238E27FC236}">
                    <a16:creationId xmlns:a16="http://schemas.microsoft.com/office/drawing/2014/main" id="{B248201F-2248-4592-85A6-3A436F97623C}"/>
                  </a:ext>
                </a:extLst>
              </p:cNvPr>
              <p:cNvCxnSpPr>
                <a:cxnSpLocks/>
                <a:stCxn id="6" idx="1"/>
                <a:endCxn id="8" idx="1"/>
              </p:cNvCxnSpPr>
              <p:nvPr/>
            </p:nvCxnSpPr>
            <p:spPr>
              <a:xfrm rot="10800000" flipH="1" flipV="1">
                <a:off x="1043606" y="2046778"/>
                <a:ext cx="306141" cy="1448921"/>
              </a:xfrm>
              <a:prstGeom prst="bentConnector3">
                <a:avLst>
                  <a:gd name="adj1" fmla="val -746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接點: 肘形 16">
                <a:extLst>
                  <a:ext uri="{FF2B5EF4-FFF2-40B4-BE49-F238E27FC236}">
                    <a16:creationId xmlns:a16="http://schemas.microsoft.com/office/drawing/2014/main" id="{53AD34B5-78AE-45F0-81CC-25F7BF804ECC}"/>
                  </a:ext>
                </a:extLst>
              </p:cNvPr>
              <p:cNvCxnSpPr>
                <a:cxnSpLocks/>
                <a:stCxn id="6" idx="1"/>
                <a:endCxn id="9" idx="1"/>
              </p:cNvCxnSpPr>
              <p:nvPr/>
            </p:nvCxnSpPr>
            <p:spPr>
              <a:xfrm rot="10800000" flipH="1" flipV="1">
                <a:off x="1043607" y="2046778"/>
                <a:ext cx="306140" cy="1907997"/>
              </a:xfrm>
              <a:prstGeom prst="bentConnector3">
                <a:avLst>
                  <a:gd name="adj1" fmla="val -7467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AFD0E701-A309-4E37-8599-7F39EC79A936}"/>
                  </a:ext>
                </a:extLst>
              </p:cNvPr>
              <p:cNvCxnSpPr>
                <a:cxnSpLocks/>
                <a:stCxn id="6" idx="1"/>
                <a:endCxn id="10" idx="1"/>
              </p:cNvCxnSpPr>
              <p:nvPr/>
            </p:nvCxnSpPr>
            <p:spPr>
              <a:xfrm rot="10800000" flipH="1" flipV="1">
                <a:off x="1043607" y="2046779"/>
                <a:ext cx="306140" cy="3243004"/>
              </a:xfrm>
              <a:prstGeom prst="bentConnector3">
                <a:avLst>
                  <a:gd name="adj1" fmla="val -7467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3433E9-4624-41B6-9340-C6C3960DE3A8}"/>
                </a:ext>
              </a:extLst>
            </p:cNvPr>
            <p:cNvSpPr txBox="1"/>
            <p:nvPr/>
          </p:nvSpPr>
          <p:spPr>
            <a:xfrm rot="5400000">
              <a:off x="2051021" y="4013442"/>
              <a:ext cx="8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……</a:t>
              </a:r>
              <a:endParaRPr lang="zh-TW" altLang="en-US" sz="2000" dirty="0"/>
            </a:p>
          </p:txBody>
        </p: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7C184E70-C9F4-49C3-BDEB-E19C8457DFB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573322" y="3063652"/>
              <a:ext cx="666676" cy="722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09ACBBD0-C6DC-47DD-B03A-B2B2FD14DEC2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3573323" y="3522728"/>
              <a:ext cx="666675" cy="2633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0ED71895-48A1-40D8-ACF7-C6DA2D043C7F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 flipV="1">
              <a:off x="3573323" y="3786103"/>
              <a:ext cx="666675" cy="1071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82E56BF5-26D6-4957-8190-3A91235C7BD4}"/>
                </a:ext>
              </a:extLst>
            </p:cNvPr>
            <p:cNvSpPr txBox="1"/>
            <p:nvPr/>
          </p:nvSpPr>
          <p:spPr>
            <a:xfrm>
              <a:off x="7018324" y="3585034"/>
              <a:ext cx="1902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inter nation al</a:t>
              </a:r>
              <a:endParaRPr lang="zh-TW" altLang="en-US" sz="2000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8AE3405-C953-4F3D-8958-CE1E4EFF2C0D}"/>
                </a:ext>
              </a:extLst>
            </p:cNvPr>
            <p:cNvCxnSpPr>
              <a:cxnSpLocks/>
              <a:stCxn id="7" idx="3"/>
              <a:endCxn id="44" idx="1"/>
            </p:cNvCxnSpPr>
            <p:nvPr/>
          </p:nvCxnSpPr>
          <p:spPr>
            <a:xfrm flipV="1">
              <a:off x="5968190" y="3785089"/>
              <a:ext cx="1050134" cy="1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7E74AD2-793F-46A9-B9F7-0DACD6B5BF1A}"/>
                </a:ext>
              </a:extLst>
            </p:cNvPr>
            <p:cNvSpPr txBox="1"/>
            <p:nvPr/>
          </p:nvSpPr>
          <p:spPr>
            <a:xfrm rot="5400000">
              <a:off x="-28484" y="3730313"/>
              <a:ext cx="135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任意分割</a:t>
              </a:r>
            </a:p>
          </p:txBody>
        </p: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C6CE793B-CF65-4C0D-9F0B-4916484C1887}"/>
                </a:ext>
              </a:extLst>
            </p:cNvPr>
            <p:cNvCxnSpPr>
              <a:cxnSpLocks/>
              <a:stCxn id="6" idx="1"/>
              <a:endCxn id="73" idx="1"/>
            </p:cNvCxnSpPr>
            <p:nvPr/>
          </p:nvCxnSpPr>
          <p:spPr>
            <a:xfrm rot="10800000" flipH="1" flipV="1">
              <a:off x="1115616" y="1614731"/>
              <a:ext cx="306140" cy="2508162"/>
            </a:xfrm>
            <a:prstGeom prst="bentConnector3">
              <a:avLst>
                <a:gd name="adj1" fmla="val -746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接點: 肘形 65">
              <a:extLst>
                <a:ext uri="{FF2B5EF4-FFF2-40B4-BE49-F238E27FC236}">
                  <a16:creationId xmlns:a16="http://schemas.microsoft.com/office/drawing/2014/main" id="{AF84BE88-B1D2-412D-9B8E-0024A24A3374}"/>
                </a:ext>
              </a:extLst>
            </p:cNvPr>
            <p:cNvCxnSpPr>
              <a:cxnSpLocks/>
              <a:stCxn id="73" idx="3"/>
              <a:endCxn id="7" idx="1"/>
            </p:cNvCxnSpPr>
            <p:nvPr/>
          </p:nvCxnSpPr>
          <p:spPr>
            <a:xfrm flipV="1">
              <a:off x="3573323" y="3786103"/>
              <a:ext cx="666675" cy="3367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93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實作方法 </a:t>
            </a:r>
            <a:r>
              <a:rPr lang="en-US" altLang="zh-TW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關聯詞</a:t>
            </a:r>
            <a:r>
              <a:rPr lang="en-US" altLang="zh-TW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E06234-3122-419F-94AB-D795C3E4BE05}"/>
              </a:ext>
            </a:extLst>
          </p:cNvPr>
          <p:cNvSpPr txBox="1"/>
          <p:nvPr/>
        </p:nvSpPr>
        <p:spPr>
          <a:xfrm>
            <a:off x="899592" y="2411975"/>
            <a:ext cx="180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/>
              <a:t>Synonyms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TOEIC</a:t>
            </a:r>
            <a:r>
              <a:rPr lang="zh-TW" altLang="en-US" sz="2000" dirty="0"/>
              <a:t> </a:t>
            </a:r>
            <a:r>
              <a:rPr lang="en-US" altLang="zh-TW" sz="2000" dirty="0"/>
              <a:t>Words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152153-9555-4212-AA62-84E5402FD6ED}"/>
              </a:ext>
            </a:extLst>
          </p:cNvPr>
          <p:cNvSpPr txBox="1"/>
          <p:nvPr/>
        </p:nvSpPr>
        <p:spPr>
          <a:xfrm>
            <a:off x="935596" y="137877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international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DDBB3C-0F09-45B3-903C-5C39D714A393}"/>
              </a:ext>
            </a:extLst>
          </p:cNvPr>
          <p:cNvSpPr txBox="1"/>
          <p:nvPr/>
        </p:nvSpPr>
        <p:spPr>
          <a:xfrm>
            <a:off x="1259632" y="3380839"/>
            <a:ext cx="2151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 foreign</a:t>
            </a:r>
            <a:endParaRPr lang="zh-TW" altLang="en-US" sz="2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A19C338-9698-4AB1-B0CE-33C8E4BD82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99692" y="1778884"/>
            <a:ext cx="0" cy="63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2B39ABD-276A-4D10-BF3B-9ACEE97245A5}"/>
              </a:ext>
            </a:extLst>
          </p:cNvPr>
          <p:cNvSpPr txBox="1"/>
          <p:nvPr/>
        </p:nvSpPr>
        <p:spPr>
          <a:xfrm>
            <a:off x="1259632" y="3949094"/>
            <a:ext cx="2151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multinational</a:t>
            </a:r>
            <a:endParaRPr lang="zh-TW" altLang="en-US" sz="2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934775C-1DC0-482D-96C3-1C6012DC973A}"/>
              </a:ext>
            </a:extLst>
          </p:cNvPr>
          <p:cNvSpPr txBox="1"/>
          <p:nvPr/>
        </p:nvSpPr>
        <p:spPr>
          <a:xfrm>
            <a:off x="1259632" y="5069566"/>
            <a:ext cx="2151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transnational</a:t>
            </a:r>
            <a:endParaRPr lang="zh-TW" altLang="en-US" sz="2000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999E617-EE6C-46BC-88B1-23102DDB9840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H="1" flipV="1">
            <a:off x="899592" y="2765918"/>
            <a:ext cx="360040" cy="814976"/>
          </a:xfrm>
          <a:prstGeom prst="bentConnector3">
            <a:avLst>
              <a:gd name="adj1" fmla="val -634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72AC4E43-DA42-467D-8906-2521C829DC26}"/>
              </a:ext>
            </a:extLst>
          </p:cNvPr>
          <p:cNvCxnSpPr>
            <a:cxnSpLocks/>
            <a:stCxn id="7" idx="1"/>
            <a:endCxn id="31" idx="1"/>
          </p:cNvCxnSpPr>
          <p:nvPr/>
        </p:nvCxnSpPr>
        <p:spPr>
          <a:xfrm rot="10800000" flipH="1" flipV="1">
            <a:off x="899592" y="2765917"/>
            <a:ext cx="360040" cy="1383231"/>
          </a:xfrm>
          <a:prstGeom prst="bentConnector3">
            <a:avLst>
              <a:gd name="adj1" fmla="val -634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0E85218F-69E9-428B-82C1-CD24A3AF8839}"/>
              </a:ext>
            </a:extLst>
          </p:cNvPr>
          <p:cNvCxnSpPr>
            <a:cxnSpLocks/>
            <a:stCxn id="7" idx="1"/>
            <a:endCxn id="32" idx="1"/>
          </p:cNvCxnSpPr>
          <p:nvPr/>
        </p:nvCxnSpPr>
        <p:spPr>
          <a:xfrm rot="10800000" flipH="1" flipV="1">
            <a:off x="899592" y="2765917"/>
            <a:ext cx="360040" cy="2503703"/>
          </a:xfrm>
          <a:prstGeom prst="bentConnector3">
            <a:avLst>
              <a:gd name="adj1" fmla="val -634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10B63B-8E41-4440-A99D-BE5E38EFEEB4}"/>
              </a:ext>
            </a:extLst>
          </p:cNvPr>
          <p:cNvSpPr txBox="1"/>
          <p:nvPr/>
        </p:nvSpPr>
        <p:spPr>
          <a:xfrm>
            <a:off x="3923928" y="4132764"/>
            <a:ext cx="22322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/>
              <a:t>WordNet</a:t>
            </a:r>
          </a:p>
          <a:p>
            <a:pPr algn="ctr"/>
            <a:r>
              <a:rPr lang="en-US" altLang="zh-TW" sz="2000" dirty="0"/>
              <a:t>Path-Similarity</a:t>
            </a: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313702D-98A4-4A97-A940-DA9C4D1FA7AD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>
            <a:off x="3411199" y="3580894"/>
            <a:ext cx="512729" cy="905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CCB8E58-3372-4A9C-9A81-8D6A668A611D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>
            <a:off x="3411199" y="4149149"/>
            <a:ext cx="512729" cy="337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5CC57EC8-7B8A-4AE5-965F-7DA4452F88D5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3411199" y="4486707"/>
            <a:ext cx="512729" cy="782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80276AA5-2CA4-4416-8AD6-5689DD6E8F11}"/>
              </a:ext>
            </a:extLst>
          </p:cNvPr>
          <p:cNvCxnSpPr>
            <a:cxnSpLocks/>
            <a:stCxn id="6" idx="3"/>
            <a:endCxn id="49" idx="0"/>
          </p:cNvCxnSpPr>
          <p:nvPr/>
        </p:nvCxnSpPr>
        <p:spPr>
          <a:xfrm>
            <a:off x="2663788" y="1578829"/>
            <a:ext cx="2376264" cy="255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CBB5A47-B1D2-4705-84F0-CD3503D57609}"/>
              </a:ext>
            </a:extLst>
          </p:cNvPr>
          <p:cNvSpPr txBox="1"/>
          <p:nvPr/>
        </p:nvSpPr>
        <p:spPr>
          <a:xfrm>
            <a:off x="5827570" y="4205276"/>
            <a:ext cx="138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最高</a:t>
            </a:r>
            <a:endParaRPr lang="en-US" altLang="zh-TW" sz="1600" dirty="0"/>
          </a:p>
          <a:p>
            <a:pPr algn="ctr"/>
            <a:r>
              <a:rPr lang="zh-TW" altLang="en-US" sz="1600" dirty="0"/>
              <a:t>相似度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911A91A-7675-46F9-90DF-9AA4802A05DD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6156176" y="448670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7D35CA8-FEE7-47D5-ACA5-1E1D39A652C0}"/>
              </a:ext>
            </a:extLst>
          </p:cNvPr>
          <p:cNvSpPr txBox="1"/>
          <p:nvPr/>
        </p:nvSpPr>
        <p:spPr>
          <a:xfrm>
            <a:off x="6948264" y="4286652"/>
            <a:ext cx="138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 foreign</a:t>
            </a:r>
            <a:endParaRPr lang="zh-TW" altLang="en-US" sz="20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CCD9537-7751-468E-AE18-F238B284DAB5}"/>
              </a:ext>
            </a:extLst>
          </p:cNvPr>
          <p:cNvSpPr txBox="1"/>
          <p:nvPr/>
        </p:nvSpPr>
        <p:spPr>
          <a:xfrm>
            <a:off x="1259632" y="4486707"/>
            <a:ext cx="2151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foreign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102A8AB-1B7E-494D-9C0E-541D97F1ABB8}"/>
              </a:ext>
            </a:extLst>
          </p:cNvPr>
          <p:cNvSpPr txBox="1"/>
          <p:nvPr/>
        </p:nvSpPr>
        <p:spPr>
          <a:xfrm rot="5400000">
            <a:off x="1979016" y="4486707"/>
            <a:ext cx="85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917F3CC3-517C-488A-8C1F-DD90297B4D77}"/>
              </a:ext>
            </a:extLst>
          </p:cNvPr>
          <p:cNvCxnSpPr>
            <a:cxnSpLocks/>
            <a:stCxn id="7" idx="1"/>
            <a:endCxn id="72" idx="1"/>
          </p:cNvCxnSpPr>
          <p:nvPr/>
        </p:nvCxnSpPr>
        <p:spPr>
          <a:xfrm rot="10800000" flipH="1" flipV="1">
            <a:off x="899592" y="2765918"/>
            <a:ext cx="360040" cy="1920844"/>
          </a:xfrm>
          <a:prstGeom prst="bentConnector3">
            <a:avLst>
              <a:gd name="adj1" fmla="val -634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5710E8E6-87B1-40A0-A24B-9B52C34428FB}"/>
              </a:ext>
            </a:extLst>
          </p:cNvPr>
          <p:cNvCxnSpPr>
            <a:cxnSpLocks/>
            <a:stCxn id="72" idx="3"/>
            <a:endCxn id="49" idx="1"/>
          </p:cNvCxnSpPr>
          <p:nvPr/>
        </p:nvCxnSpPr>
        <p:spPr>
          <a:xfrm flipV="1">
            <a:off x="3411199" y="4486707"/>
            <a:ext cx="512729" cy="20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內容版面配置區 4">
            <a:extLst>
              <a:ext uri="{FF2B5EF4-FFF2-40B4-BE49-F238E27FC236}">
                <a16:creationId xmlns:a16="http://schemas.microsoft.com/office/drawing/2014/main" id="{661B9552-CFD7-433F-AB78-3044B856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5845549"/>
            <a:ext cx="7724264" cy="792000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zh-TW" altLang="en-US" dirty="0"/>
              <a:t>參考：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《</a:t>
            </a:r>
            <a:r>
              <a:rPr lang="zh-TW" altLang="en-US" dirty="0"/>
              <a:t>全新制</a:t>
            </a:r>
            <a:r>
              <a:rPr lang="en-US" altLang="zh-TW" dirty="0"/>
              <a:t>20</a:t>
            </a:r>
            <a:r>
              <a:rPr lang="zh-TW" altLang="en-US" dirty="0"/>
              <a:t>次多益滿分的怪物講師</a:t>
            </a:r>
            <a:r>
              <a:rPr lang="en-US" altLang="zh-TW" dirty="0"/>
              <a:t>TOEIC</a:t>
            </a:r>
            <a:r>
              <a:rPr lang="zh-TW" altLang="en-US" dirty="0"/>
              <a:t>多益單字＋文法</a:t>
            </a:r>
            <a:r>
              <a:rPr lang="en-US" altLang="zh-TW" dirty="0"/>
              <a:t>》</a:t>
            </a:r>
            <a:r>
              <a:rPr lang="zh-TW" altLang="en-US" dirty="0"/>
              <a:t>之單字庫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《Merriam</a:t>
            </a:r>
            <a:r>
              <a:rPr lang="zh-TW" altLang="en-US" dirty="0"/>
              <a:t> </a:t>
            </a:r>
            <a:r>
              <a:rPr lang="en-US" altLang="zh-TW" dirty="0"/>
              <a:t>Webster》</a:t>
            </a:r>
            <a:r>
              <a:rPr lang="zh-TW" altLang="en-US" dirty="0"/>
              <a:t>同義詞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9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未來展望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A63B66-DCF7-459A-AA75-EF4E3C30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提升字根分解的正確性</a:t>
            </a:r>
            <a:endParaRPr lang="en-US" altLang="zh-TW" dirty="0"/>
          </a:p>
          <a:p>
            <a:r>
              <a:rPr lang="zh-TW" altLang="en-US" dirty="0"/>
              <a:t>關聯詞能結合「時代潮流」</a:t>
            </a:r>
            <a:endParaRPr lang="en-US" altLang="zh-TW" dirty="0"/>
          </a:p>
          <a:p>
            <a:pPr lvl="1"/>
            <a:r>
              <a:rPr lang="zh-TW" altLang="en-US" dirty="0"/>
              <a:t>經常英文檢定喜愛以時事題命題</a:t>
            </a:r>
            <a:endParaRPr lang="en-US" altLang="zh-TW" dirty="0"/>
          </a:p>
          <a:p>
            <a:pPr lvl="1"/>
            <a:r>
              <a:rPr lang="zh-TW" altLang="en-US" dirty="0"/>
              <a:t>利用 </a:t>
            </a:r>
            <a:r>
              <a:rPr lang="en-US" altLang="zh-TW" dirty="0"/>
              <a:t>Google Trend</a:t>
            </a:r>
            <a:r>
              <a:rPr lang="zh-TW" altLang="en-US" dirty="0"/>
              <a:t> 比較不同詞彙的流行程度</a:t>
            </a:r>
            <a:endParaRPr lang="en-US" altLang="zh-TW" dirty="0"/>
          </a:p>
          <a:p>
            <a:r>
              <a:rPr lang="zh-TW" altLang="en-US" dirty="0"/>
              <a:t>關聯詞語料庫能擴增至符合多種英語檢定</a:t>
            </a:r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14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使用環境與相關套件</a:t>
            </a:r>
            <a:endParaRPr lang="ko-KR" altLang="en-US" sz="4400" b="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A63B66-DCF7-459A-AA75-EF4E3C30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軟硬體環境</a:t>
            </a:r>
            <a:endParaRPr lang="en-US" altLang="zh-TW" dirty="0"/>
          </a:p>
          <a:p>
            <a:pPr lvl="1"/>
            <a:r>
              <a:rPr lang="en-US" altLang="zh-TW" sz="2400" dirty="0"/>
              <a:t>Intel i7-10510U, 16GB DDR4 non-ECC ram</a:t>
            </a:r>
          </a:p>
          <a:p>
            <a:pPr lvl="1"/>
            <a:r>
              <a:rPr lang="en-US" altLang="zh-TW" sz="2400" dirty="0"/>
              <a:t>Python 3.8.5 on 64-bit Windows 10 Pro v2004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相關套件</a:t>
            </a:r>
            <a:endParaRPr lang="en-US" altLang="zh-TW" dirty="0"/>
          </a:p>
          <a:p>
            <a:pPr lvl="1"/>
            <a:r>
              <a:rPr lang="en-US" altLang="zh-TW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Flask</a:t>
            </a:r>
          </a:p>
          <a:p>
            <a:pPr lvl="1"/>
            <a:r>
              <a:rPr lang="en-US" altLang="zh-TW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NLTK</a:t>
            </a:r>
          </a:p>
          <a:p>
            <a:pPr lvl="1"/>
            <a:r>
              <a:rPr lang="en-US" altLang="zh-TW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BeautifulSoup</a:t>
            </a:r>
            <a:r>
              <a:rPr lang="en-US" altLang="zh-TW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 requests</a:t>
            </a:r>
          </a:p>
          <a:p>
            <a:pPr lvl="1"/>
            <a:r>
              <a:rPr lang="en-US" altLang="zh-TW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collections, </a:t>
            </a:r>
            <a:r>
              <a:rPr lang="en-US" altLang="zh-TW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itertools</a:t>
            </a:r>
            <a:endParaRPr lang="en-US" altLang="zh-TW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altLang="zh-TW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os</a:t>
            </a:r>
            <a:r>
              <a:rPr lang="en-US" altLang="zh-TW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 json, pickle, threading</a:t>
            </a:r>
            <a:endParaRPr lang="zh-TW" alt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2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636912"/>
            <a:ext cx="792088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Thank</a:t>
            </a:r>
            <a:r>
              <a:rPr lang="en-US" altLang="zh-TW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 You</a:t>
            </a:r>
            <a:r>
              <a:rPr lang="zh-TW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Arial" pitchFamily="34" charset="0"/>
              </a:rPr>
              <a:t>！</a:t>
            </a:r>
            <a:endParaRPr lang="en-US" altLang="zh-TW" sz="66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157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">
      <a:majorFont>
        <a:latin typeface="Noto Sans SemCond Med"/>
        <a:ea typeface="Noto Sans CJK TC Medium"/>
        <a:cs typeface=""/>
      </a:majorFont>
      <a:minorFont>
        <a:latin typeface="Noto Sans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299</Words>
  <Application>Microsoft Office PowerPoint</Application>
  <PresentationFormat>如螢幕大小 (4:3)</PresentationFormat>
  <Paragraphs>73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Noto Sans CJK TC DemiLight</vt:lpstr>
      <vt:lpstr>Noto Sans CJK TC Medium</vt:lpstr>
      <vt:lpstr>新細明體</vt:lpstr>
      <vt:lpstr>Arial</vt:lpstr>
      <vt:lpstr>Calibri</vt:lpstr>
      <vt:lpstr>Cascadia Mono</vt:lpstr>
      <vt:lpstr>Noto Sans</vt:lpstr>
      <vt:lpstr>Office Theme</vt:lpstr>
      <vt:lpstr>PowerPoint 簡報</vt:lpstr>
      <vt:lpstr>   點子發想</vt:lpstr>
      <vt:lpstr>   操作介面</vt:lpstr>
      <vt:lpstr>   實作方法 (字根分解)</vt:lpstr>
      <vt:lpstr>   實作方法 (關聯詞)</vt:lpstr>
      <vt:lpstr>   未來展望</vt:lpstr>
      <vt:lpstr>   使用環境與相關套件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C.C. Wang</cp:lastModifiedBy>
  <cp:revision>93</cp:revision>
  <dcterms:created xsi:type="dcterms:W3CDTF">2014-04-01T16:35:38Z</dcterms:created>
  <dcterms:modified xsi:type="dcterms:W3CDTF">2021-01-14T12:43:26Z</dcterms:modified>
</cp:coreProperties>
</file>