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2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6AC6AF-652C-4AA5-B4D8-00C1EDAB456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2020/11/25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33ADDF-418B-4AEE-81B9-E77B3218F8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5F571F-261B-4B14-A1ED-014F71ED4D82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75029A-2D1E-47A5-9598-4A9AC47B3AC1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3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54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4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8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38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634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94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14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81567A2-7192-4DEF-88E1-8912A45D510B}" type="datetime1">
              <a:rPr lang="zh-TW" altLang="en-US" noProof="0" smtClean="0"/>
              <a:t>2020/11/25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56ABDB-C423-4DA8-AE4F-E049A17971A2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D4366C-51B4-479B-9C81-508CB45142A8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ADF3BB5-469C-4ED9-9431-3D87C93A0FAE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A7D21EB-D55C-4416-918A-8D48D12F3CAA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A78721-99FC-4213-BF80-B7A3B1822F49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8E02746-5346-47A2-9CC5-F7F5FD490F06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5D39131-8542-455E-83D4-4B91CB69BD87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FA01A4-F206-47E8-B4AA-FC1DDD66E535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4C2AD45-5C9A-412D-96CA-1A96CFA31548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B8F17D-5000-4A2D-934E-7935E5AAA7D5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471B75-184D-4C7B-8560-17B4A1BAF2A4}" type="datetime1">
              <a:rPr lang="zh-TW" altLang="en-US" noProof="0" smtClean="0"/>
              <a:t>2020/11/25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專案管理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乒乓球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TW" altLang="en-US" dirty="0"/>
              <a:t>授課老師</a:t>
            </a:r>
            <a:r>
              <a:rPr lang="en-US" altLang="zh-TW" dirty="0"/>
              <a:t>:</a:t>
            </a:r>
            <a:r>
              <a:rPr lang="zh-TW" altLang="en-US" dirty="0"/>
              <a:t>陳朝烈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李孟杰、楊久毅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目錄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/>
              <a:t>環境需求</a:t>
            </a:r>
            <a:endParaRPr lang="en-US" altLang="zh-TW" dirty="0"/>
          </a:p>
          <a:p>
            <a:r>
              <a:rPr lang="zh-TW" altLang="en-US" dirty="0"/>
              <a:t>目的及功能</a:t>
            </a:r>
            <a:endParaRPr lang="en-US" altLang="zh-TW" dirty="0"/>
          </a:p>
          <a:p>
            <a:r>
              <a:rPr lang="zh-TW" altLang="en-US" dirty="0"/>
              <a:t>分析</a:t>
            </a:r>
            <a:endParaRPr lang="en-US" altLang="zh-TW" dirty="0"/>
          </a:p>
          <a:p>
            <a:r>
              <a:rPr lang="zh-TW" altLang="en-US" dirty="0"/>
              <a:t>設計</a:t>
            </a:r>
            <a:endParaRPr lang="en-US" altLang="zh-TW" dirty="0"/>
          </a:p>
          <a:p>
            <a:r>
              <a:rPr lang="zh-TW" altLang="en-US" dirty="0"/>
              <a:t>驗證</a:t>
            </a: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title="標題及含圖表的內容版面配置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環境需求</a:t>
            </a:r>
            <a:r>
              <a:rPr lang="en-US" altLang="zh-TW" dirty="0"/>
              <a:t>-</a:t>
            </a:r>
            <a:r>
              <a:rPr lang="zh-TW" altLang="en-US" dirty="0"/>
              <a:t>遊戲介面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00224876-D937-4527-AAD8-745E893ED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8" t="22400" r="43679" b="15871"/>
          <a:stretch/>
        </p:blipFill>
        <p:spPr>
          <a:xfrm>
            <a:off x="838200" y="1690688"/>
            <a:ext cx="1769690" cy="4829540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AF1322B-2A53-425B-81C2-F9F85574AA0E}"/>
              </a:ext>
            </a:extLst>
          </p:cNvPr>
          <p:cNvSpPr txBox="1">
            <a:spLocks/>
          </p:cNvSpPr>
          <p:nvPr/>
        </p:nvSpPr>
        <p:spPr>
          <a:xfrm>
            <a:off x="3346508" y="1690688"/>
            <a:ext cx="8007292" cy="4829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900" b="1" dirty="0">
                <a:latin typeface="+mj-ea"/>
                <a:ea typeface="+mj-ea"/>
              </a:rPr>
              <a:t>一、遊戲區</a:t>
            </a:r>
            <a:endParaRPr lang="en-US" altLang="zh-TW" sz="2900" b="1" dirty="0">
              <a:latin typeface="+mj-ea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zh-TW" sz="2900" i="0" dirty="0">
                <a:effectLst/>
                <a:latin typeface="+mn-ea"/>
              </a:rPr>
              <a:t>500 * 200</a:t>
            </a:r>
            <a:r>
              <a:rPr lang="zh-TW" altLang="en-US" sz="2900" i="0" dirty="0">
                <a:effectLst/>
                <a:latin typeface="+mn-ea"/>
              </a:rPr>
              <a:t>像素</a:t>
            </a:r>
          </a:p>
          <a:p>
            <a:pPr algn="l">
              <a:lnSpc>
                <a:spcPct val="120000"/>
              </a:lnSpc>
            </a:pPr>
            <a:r>
              <a:rPr lang="en-US" altLang="zh-TW" sz="2900" i="0" dirty="0">
                <a:effectLst/>
                <a:latin typeface="+mn-ea"/>
              </a:rPr>
              <a:t>1P</a:t>
            </a:r>
            <a:r>
              <a:rPr lang="zh-TW" altLang="en-US" sz="2900" i="0" dirty="0">
                <a:effectLst/>
                <a:latin typeface="+mn-ea"/>
              </a:rPr>
              <a:t>邊在遊戲區域的下半部分，而</a:t>
            </a:r>
            <a:r>
              <a:rPr lang="en-US" altLang="zh-TW" sz="2900" i="0" dirty="0">
                <a:effectLst/>
                <a:latin typeface="+mn-ea"/>
              </a:rPr>
              <a:t>2P</a:t>
            </a:r>
            <a:r>
              <a:rPr lang="zh-TW" altLang="en-US" sz="2900" i="0" dirty="0">
                <a:effectLst/>
                <a:latin typeface="+mn-ea"/>
              </a:rPr>
              <a:t>邊在遊戲區域的上半部分。</a:t>
            </a:r>
            <a:endParaRPr lang="en-US" altLang="zh-TW" sz="2900" i="0" dirty="0">
              <a:effectLst/>
              <a:latin typeface="+mn-ea"/>
            </a:endParaRPr>
          </a:p>
          <a:p>
            <a:pPr marL="0" indent="0" algn="l">
              <a:buNone/>
            </a:pPr>
            <a:r>
              <a:rPr lang="zh-TW" altLang="en-US" sz="2900" b="1" i="0" dirty="0">
                <a:effectLst/>
                <a:latin typeface="+mj-ea"/>
                <a:ea typeface="+mj-ea"/>
              </a:rPr>
              <a:t>二、球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球是一個</a:t>
            </a:r>
            <a:r>
              <a:rPr lang="en-US" altLang="zh-TW" sz="2900" i="0" dirty="0">
                <a:effectLst/>
                <a:latin typeface="+mn-ea"/>
              </a:rPr>
              <a:t>5 x 5</a:t>
            </a:r>
            <a:r>
              <a:rPr lang="zh-TW" altLang="en-US" sz="2900" i="0" dirty="0">
                <a:effectLst/>
                <a:latin typeface="+mn-ea"/>
              </a:rPr>
              <a:t>像素的綠色方塊。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球將首先從</a:t>
            </a:r>
            <a:r>
              <a:rPr lang="en-US" altLang="zh-TW" sz="2900" i="0" dirty="0">
                <a:effectLst/>
                <a:latin typeface="+mn-ea"/>
              </a:rPr>
              <a:t>1P</a:t>
            </a:r>
            <a:r>
              <a:rPr lang="zh-TW" altLang="en-US" sz="2900" i="0" dirty="0">
                <a:effectLst/>
                <a:latin typeface="+mn-ea"/>
              </a:rPr>
              <a:t>一側發球，然後每輪改變一次。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球從平台上發球，可以向左或向右發球。如果未在</a:t>
            </a:r>
            <a:r>
              <a:rPr lang="en-US" altLang="zh-TW" sz="2900" i="0" dirty="0">
                <a:effectLst/>
                <a:latin typeface="+mn-ea"/>
              </a:rPr>
              <a:t>150</a:t>
            </a:r>
            <a:r>
              <a:rPr lang="zh-TW" altLang="en-US" sz="2900" i="0" dirty="0">
                <a:effectLst/>
                <a:latin typeface="+mn-ea"/>
              </a:rPr>
              <a:t>幀內發球，則會自動向隨機方向發球。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初始移動速度為每幀（</a:t>
            </a:r>
            <a:r>
              <a:rPr lang="en-US" altLang="zh-TW" sz="2900" i="0" dirty="0">
                <a:effectLst/>
                <a:latin typeface="+mn-ea"/>
              </a:rPr>
              <a:t>±7</a:t>
            </a:r>
            <a:r>
              <a:rPr lang="zh-TW" altLang="en-US" sz="2900" i="0" dirty="0">
                <a:effectLst/>
                <a:latin typeface="+mn-ea"/>
              </a:rPr>
              <a:t>，</a:t>
            </a:r>
            <a:r>
              <a:rPr lang="en-US" altLang="zh-TW" sz="2900" i="0" dirty="0">
                <a:effectLst/>
                <a:latin typeface="+mn-ea"/>
              </a:rPr>
              <a:t>±7</a:t>
            </a:r>
            <a:r>
              <a:rPr lang="zh-TW" altLang="en-US" sz="2900" i="0" dirty="0">
                <a:effectLst/>
                <a:latin typeface="+mn-ea"/>
              </a:rPr>
              <a:t>）像素，發球後每</a:t>
            </a:r>
            <a:r>
              <a:rPr lang="en-US" altLang="zh-TW" sz="2900" i="0" dirty="0">
                <a:effectLst/>
                <a:latin typeface="+mn-ea"/>
              </a:rPr>
              <a:t>100</a:t>
            </a:r>
            <a:r>
              <a:rPr lang="zh-TW" altLang="en-US" sz="2900" i="0" dirty="0">
                <a:effectLst/>
                <a:latin typeface="+mn-ea"/>
              </a:rPr>
              <a:t>幀增加一次。</a:t>
            </a:r>
          </a:p>
          <a:p>
            <a:pPr marL="0" indent="0" algn="l">
              <a:buNone/>
            </a:pPr>
            <a:r>
              <a:rPr lang="zh-TW" altLang="en-US" sz="2900" b="1" dirty="0">
                <a:latin typeface="+mj-ea"/>
                <a:ea typeface="+mj-ea"/>
              </a:rPr>
              <a:t>三</a:t>
            </a:r>
            <a:r>
              <a:rPr lang="zh-TW" altLang="en-US" sz="2900" b="1" i="0" dirty="0">
                <a:effectLst/>
                <a:latin typeface="+mj-ea"/>
                <a:ea typeface="+mj-ea"/>
              </a:rPr>
              <a:t>、平台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該平台是一個</a:t>
            </a:r>
            <a:r>
              <a:rPr lang="en-US" altLang="zh-TW" sz="2900" i="0" dirty="0">
                <a:effectLst/>
                <a:latin typeface="+mn-ea"/>
              </a:rPr>
              <a:t>40 x 30</a:t>
            </a:r>
            <a:r>
              <a:rPr lang="zh-TW" altLang="en-US" sz="2900" i="0" dirty="0">
                <a:effectLst/>
                <a:latin typeface="+mn-ea"/>
              </a:rPr>
              <a:t>像素的矩形。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900" i="0" dirty="0">
                <a:effectLst/>
                <a:latin typeface="+mn-ea"/>
              </a:rPr>
              <a:t>1P</a:t>
            </a:r>
            <a:r>
              <a:rPr lang="zh-TW" altLang="en-US" sz="2900" i="0" dirty="0" smtClean="0">
                <a:effectLst/>
                <a:latin typeface="+mn-ea"/>
              </a:rPr>
              <a:t>平台為紅色</a:t>
            </a:r>
            <a:r>
              <a:rPr lang="zh-TW" altLang="en-US" sz="2900" i="0" dirty="0">
                <a:effectLst/>
                <a:latin typeface="+mn-ea"/>
              </a:rPr>
              <a:t>，</a:t>
            </a:r>
            <a:r>
              <a:rPr lang="en-US" altLang="zh-TW" sz="2900" i="0" dirty="0">
                <a:effectLst/>
                <a:latin typeface="+mn-ea"/>
              </a:rPr>
              <a:t>2P</a:t>
            </a:r>
            <a:r>
              <a:rPr lang="zh-TW" altLang="en-US" sz="2900" i="0" dirty="0" smtClean="0">
                <a:effectLst/>
                <a:latin typeface="+mn-ea"/>
              </a:rPr>
              <a:t>平台為藍色</a:t>
            </a:r>
            <a:r>
              <a:rPr lang="zh-TW" altLang="en-US" sz="2900" i="0" dirty="0">
                <a:effectLst/>
                <a:latin typeface="+mn-ea"/>
              </a:rPr>
              <a:t>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移動速度為每幀（</a:t>
            </a:r>
            <a:r>
              <a:rPr lang="en-US" altLang="zh-TW" sz="2900" i="0" dirty="0">
                <a:effectLst/>
                <a:latin typeface="+mn-ea"/>
              </a:rPr>
              <a:t>±5</a:t>
            </a:r>
            <a:r>
              <a:rPr lang="zh-TW" altLang="en-US" sz="2900" i="0" dirty="0">
                <a:effectLst/>
                <a:latin typeface="+mn-ea"/>
              </a:rPr>
              <a:t>，</a:t>
            </a:r>
            <a:r>
              <a:rPr lang="en-US" altLang="zh-TW" sz="2900" i="0" dirty="0">
                <a:effectLst/>
                <a:latin typeface="+mn-ea"/>
              </a:rPr>
              <a:t>0</a:t>
            </a:r>
            <a:r>
              <a:rPr lang="zh-TW" altLang="en-US" sz="2900" i="0" dirty="0">
                <a:effectLst/>
                <a:latin typeface="+mn-ea"/>
              </a:rPr>
              <a:t>）像素。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900" i="0" dirty="0">
                <a:effectLst/>
                <a:latin typeface="+mn-ea"/>
              </a:rPr>
              <a:t>1P</a:t>
            </a:r>
            <a:r>
              <a:rPr lang="zh-TW" altLang="en-US" sz="2900" i="0" dirty="0">
                <a:effectLst/>
                <a:latin typeface="+mn-ea"/>
              </a:rPr>
              <a:t>平台的初始位置為（</a:t>
            </a:r>
            <a:r>
              <a:rPr lang="en-US" altLang="zh-TW" sz="2900" i="0" dirty="0">
                <a:effectLst/>
                <a:latin typeface="+mn-ea"/>
              </a:rPr>
              <a:t>80</a:t>
            </a:r>
            <a:r>
              <a:rPr lang="zh-TW" altLang="en-US" sz="2900" i="0" dirty="0">
                <a:effectLst/>
                <a:latin typeface="+mn-ea"/>
              </a:rPr>
              <a:t>，</a:t>
            </a:r>
            <a:r>
              <a:rPr lang="en-US" altLang="zh-TW" sz="2900" i="0" dirty="0">
                <a:effectLst/>
                <a:latin typeface="+mn-ea"/>
              </a:rPr>
              <a:t>420</a:t>
            </a:r>
            <a:r>
              <a:rPr lang="zh-TW" altLang="en-US" sz="2900" i="0" dirty="0">
                <a:effectLst/>
                <a:latin typeface="+mn-ea"/>
              </a:rPr>
              <a:t>），而</a:t>
            </a:r>
            <a:r>
              <a:rPr lang="en-US" altLang="zh-TW" sz="2900" i="0" dirty="0">
                <a:effectLst/>
                <a:latin typeface="+mn-ea"/>
              </a:rPr>
              <a:t>2P</a:t>
            </a:r>
            <a:r>
              <a:rPr lang="zh-TW" altLang="en-US" sz="2900" i="0" dirty="0">
                <a:effectLst/>
                <a:latin typeface="+mn-ea"/>
              </a:rPr>
              <a:t>平台的初始位置為（</a:t>
            </a:r>
            <a:r>
              <a:rPr lang="en-US" altLang="zh-TW" sz="2900" i="0" dirty="0">
                <a:effectLst/>
                <a:latin typeface="+mn-ea"/>
              </a:rPr>
              <a:t>80</a:t>
            </a:r>
            <a:r>
              <a:rPr lang="zh-TW" altLang="en-US" sz="2900" i="0" dirty="0">
                <a:effectLst/>
                <a:latin typeface="+mn-ea"/>
              </a:rPr>
              <a:t>，</a:t>
            </a:r>
            <a:r>
              <a:rPr lang="en-US" altLang="zh-TW" sz="2900" i="0" dirty="0">
                <a:effectLst/>
                <a:latin typeface="+mn-ea"/>
              </a:rPr>
              <a:t>50</a:t>
            </a:r>
            <a:r>
              <a:rPr lang="zh-TW" altLang="en-US" sz="2900" i="0" dirty="0">
                <a:effectLst/>
                <a:latin typeface="+mn-ea"/>
              </a:rPr>
              <a:t>）。</a:t>
            </a:r>
          </a:p>
          <a:p>
            <a:pPr algn="l"/>
            <a:endParaRPr lang="zh-TW" altLang="en-US" i="0" dirty="0">
              <a:solidFill>
                <a:srgbClr val="24292E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環境需求</a:t>
            </a:r>
            <a:r>
              <a:rPr lang="en-US" altLang="zh-TW" dirty="0"/>
              <a:t>-</a:t>
            </a:r>
            <a:r>
              <a:rPr lang="zh-TW" altLang="en-US" dirty="0"/>
              <a:t>使用設備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67FE720-2AE4-4D1B-BD23-3C021E079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作業系統</a:t>
            </a:r>
            <a:r>
              <a:rPr lang="en-US" altLang="zh-TW" dirty="0"/>
              <a:t>:Window10 </a:t>
            </a:r>
            <a:r>
              <a:rPr lang="en-US" altLang="zh-TW" dirty="0" smtClean="0"/>
              <a:t>x64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處理器</a:t>
            </a:r>
            <a:r>
              <a:rPr lang="en-US" altLang="zh-TW" dirty="0"/>
              <a:t>:Intel(R)Core(TM)i7-3770 CPU @ 3.40GHz</a:t>
            </a:r>
          </a:p>
          <a:p>
            <a:pPr marL="0" indent="0">
              <a:buNone/>
            </a:pPr>
            <a:r>
              <a:rPr lang="zh-TW" altLang="en-US" dirty="0"/>
              <a:t>顯示卡</a:t>
            </a:r>
            <a:r>
              <a:rPr lang="en-US" altLang="zh-TW" dirty="0"/>
              <a:t>:Intel(R)</a:t>
            </a:r>
            <a:r>
              <a:rPr lang="zh-TW" altLang="en-US" dirty="0"/>
              <a:t> </a:t>
            </a:r>
            <a:r>
              <a:rPr lang="en-US" altLang="zh-TW" dirty="0"/>
              <a:t>HD</a:t>
            </a:r>
            <a:r>
              <a:rPr lang="zh-TW" altLang="en-US" dirty="0"/>
              <a:t> </a:t>
            </a:r>
            <a:r>
              <a:rPr lang="en-US" altLang="zh-TW" dirty="0"/>
              <a:t>Graphics 4000</a:t>
            </a:r>
          </a:p>
          <a:p>
            <a:pPr marL="0" indent="0">
              <a:buNone/>
            </a:pPr>
            <a:r>
              <a:rPr lang="zh-TW" altLang="en-US" dirty="0"/>
              <a:t>記憶體</a:t>
            </a:r>
            <a:r>
              <a:rPr lang="en-US" altLang="zh-TW" dirty="0"/>
              <a:t>(RAM):</a:t>
            </a:r>
            <a:r>
              <a:rPr lang="en-US" altLang="zh-TW" dirty="0" smtClean="0"/>
              <a:t>8G</a:t>
            </a:r>
          </a:p>
          <a:p>
            <a:pPr marL="0" indent="0">
              <a:buNone/>
            </a:pPr>
            <a:r>
              <a:rPr lang="en-US" altLang="zh-TW" dirty="0" err="1" smtClean="0"/>
              <a:t>ML</a:t>
            </a:r>
            <a:r>
              <a:rPr lang="en-US" altLang="zh-TW" dirty="0" err="1"/>
              <a:t>G</a:t>
            </a:r>
            <a:r>
              <a:rPr lang="en-US" altLang="zh-TW" dirty="0" err="1" smtClean="0"/>
              <a:t>ame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:Bate 8.0.1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81A8E4D2-4D79-4603-B8D6-83F1A1CA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目的及功能需求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764E4130-4F06-4D54-A2C0-3BB4409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可以打出加速球</a:t>
            </a:r>
            <a:endParaRPr lang="en-US" altLang="zh-TW" dirty="0"/>
          </a:p>
          <a:p>
            <a:r>
              <a:rPr lang="zh-TW" altLang="en-US" dirty="0"/>
              <a:t>透過平板擊球時可以加速度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打出有角度變化的球</a:t>
            </a:r>
            <a:endParaRPr lang="en-US" altLang="zh-TW" dirty="0"/>
          </a:p>
          <a:p>
            <a:r>
              <a:rPr lang="zh-TW" altLang="en-US" dirty="0"/>
              <a:t>當達到特定條件時，可以擊出不同角度的變化球</a:t>
            </a:r>
            <a:r>
              <a:rPr lang="en-US" altLang="zh-TW" dirty="0"/>
              <a:t>(</a:t>
            </a:r>
            <a:r>
              <a:rPr lang="zh-TW" altLang="en-US" dirty="0"/>
              <a:t>更改遊戲內容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遊戲開始時以隨機角度發球</a:t>
            </a:r>
            <a:endParaRPr lang="en-US" altLang="zh-TW" dirty="0"/>
          </a:p>
          <a:p>
            <a:r>
              <a:rPr lang="zh-TW" altLang="en-US" dirty="0"/>
              <a:t>生產隨機數乘上球的初始向量</a:t>
            </a:r>
            <a:r>
              <a:rPr lang="en-US" altLang="zh-TW" dirty="0"/>
              <a:t>(</a:t>
            </a:r>
            <a:r>
              <a:rPr lang="zh-TW" altLang="en-US" dirty="0"/>
              <a:t>更改遊戲內容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81A8E4D2-4D79-4603-B8D6-83F1A1CA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5170919" y="1715959"/>
            <a:ext cx="2033337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乒乓球自動遊戲系統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4503" y="2649892"/>
            <a:ext cx="2033337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發球</a:t>
            </a:r>
            <a:r>
              <a:rPr lang="zh-TW" altLang="en-US" dirty="0">
                <a:solidFill>
                  <a:schemeClr val="tx1"/>
                </a:solidFill>
              </a:rPr>
              <a:t>角度隨機</a:t>
            </a:r>
            <a:r>
              <a:rPr lang="zh-TW" altLang="en-US" dirty="0" smtClean="0">
                <a:solidFill>
                  <a:schemeClr val="tx1"/>
                </a:solidFill>
              </a:rPr>
              <a:t>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9301" y="2649892"/>
            <a:ext cx="2033337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球路運動方向偵測系統</a:t>
            </a:r>
          </a:p>
        </p:txBody>
      </p:sp>
      <p:sp>
        <p:nvSpPr>
          <p:cNvPr id="33" name="矩形 32"/>
          <p:cNvSpPr/>
          <p:nvPr/>
        </p:nvSpPr>
        <p:spPr>
          <a:xfrm>
            <a:off x="9278897" y="2649892"/>
            <a:ext cx="2033337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</a:rPr>
              <a:t>平板</a:t>
            </a:r>
            <a:r>
              <a:rPr lang="zh-TW" altLang="en-US" smtClean="0">
                <a:solidFill>
                  <a:schemeClr val="tx1"/>
                </a:solidFill>
              </a:rPr>
              <a:t>與球預測</a:t>
            </a:r>
            <a:r>
              <a:rPr lang="zh-TW" altLang="en-US" dirty="0" smtClean="0">
                <a:solidFill>
                  <a:schemeClr val="tx1"/>
                </a:solidFill>
              </a:rPr>
              <a:t>偵測系統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554099" y="2649892"/>
            <a:ext cx="2033337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球落點預測系統</a:t>
            </a:r>
          </a:p>
        </p:txBody>
      </p:sp>
      <p:cxnSp>
        <p:nvCxnSpPr>
          <p:cNvPr id="60" name="直線接點 59"/>
          <p:cNvCxnSpPr/>
          <p:nvPr/>
        </p:nvCxnSpPr>
        <p:spPr>
          <a:xfrm>
            <a:off x="2121171" y="2475797"/>
            <a:ext cx="8174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8" idx="0"/>
          </p:cNvCxnSpPr>
          <p:nvPr/>
        </p:nvCxnSpPr>
        <p:spPr>
          <a:xfrm>
            <a:off x="2121171" y="2475797"/>
            <a:ext cx="1" cy="174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9" idx="0"/>
          </p:cNvCxnSpPr>
          <p:nvPr/>
        </p:nvCxnSpPr>
        <p:spPr>
          <a:xfrm flipH="1">
            <a:off x="4845970" y="2475797"/>
            <a:ext cx="2255" cy="174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33" idx="0"/>
          </p:cNvCxnSpPr>
          <p:nvPr/>
        </p:nvCxnSpPr>
        <p:spPr>
          <a:xfrm>
            <a:off x="10295565" y="2475797"/>
            <a:ext cx="1" cy="174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endCxn id="52" idx="0"/>
          </p:cNvCxnSpPr>
          <p:nvPr/>
        </p:nvCxnSpPr>
        <p:spPr>
          <a:xfrm>
            <a:off x="7562850" y="2475797"/>
            <a:ext cx="7918" cy="174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2" idx="2"/>
          </p:cNvCxnSpPr>
          <p:nvPr/>
        </p:nvCxnSpPr>
        <p:spPr>
          <a:xfrm flipH="1">
            <a:off x="6181725" y="2305506"/>
            <a:ext cx="5863" cy="170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91418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左右隨機發球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121171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產生隨機發球向量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16216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順向擊球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845969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反向擊球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241014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平板中央擊球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570767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平板邊緣擊球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965812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平板中央接球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295565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平板邊緣接球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5" name="直線接點 94"/>
          <p:cNvCxnSpPr>
            <a:stCxn id="8" idx="2"/>
          </p:cNvCxnSpPr>
          <p:nvPr/>
        </p:nvCxnSpPr>
        <p:spPr>
          <a:xfrm>
            <a:off x="2121172" y="3239439"/>
            <a:ext cx="0" cy="316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1447800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H="1">
            <a:off x="2786047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1456294" y="3556000"/>
            <a:ext cx="1338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4813324" y="3239439"/>
            <a:ext cx="0" cy="316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flipH="1">
            <a:off x="4139952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H="1">
            <a:off x="5478199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4148446" y="3556000"/>
            <a:ext cx="1338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7566521" y="3252397"/>
            <a:ext cx="0" cy="316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>
            <a:off x="6893149" y="3568958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 flipH="1">
            <a:off x="8231396" y="3568958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6901643" y="3568958"/>
            <a:ext cx="1338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10291319" y="3239439"/>
            <a:ext cx="0" cy="316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H="1">
            <a:off x="9617947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H="1">
            <a:off x="10956194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9626441" y="3556000"/>
            <a:ext cx="1338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3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81A8E4D2-4D79-4603-B8D6-83F1A1CA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設計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764E4130-4F06-4D54-A2C0-3BB4409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3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81A8E4D2-4D79-4603-B8D6-83F1A1CA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驗證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764E4130-4F06-4D54-A2C0-3BB4409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36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憂鬱抽象設計範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13185_TF03460530" id="{EDA00077-FAC6-410E-B93E-E59123A47321}" vid="{0C57173A-360A-4259-8833-5262FCF0C6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憂鬱抽象設計投影片</Template>
  <TotalTime>129</TotalTime>
  <Words>353</Words>
  <Application>Microsoft Office PowerPoint</Application>
  <PresentationFormat>寬螢幕</PresentationFormat>
  <Paragraphs>62</Paragraphs>
  <Slides>8</Slides>
  <Notes>8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 UI</vt:lpstr>
      <vt:lpstr>新細明體</vt:lpstr>
      <vt:lpstr>Arial</vt:lpstr>
      <vt:lpstr>Century Gothic</vt:lpstr>
      <vt:lpstr>憂鬱抽象設計範本</vt:lpstr>
      <vt:lpstr>專案管理 乒乓球</vt:lpstr>
      <vt:lpstr>目錄</vt:lpstr>
      <vt:lpstr>環境需求-遊戲介面</vt:lpstr>
      <vt:lpstr>環境需求-使用設備</vt:lpstr>
      <vt:lpstr>目的及功能需求</vt:lpstr>
      <vt:lpstr>分析</vt:lpstr>
      <vt:lpstr>設計</vt:lpstr>
      <vt:lpstr>驗證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 乒乓球</dc:title>
  <dc:creator>F109112118</dc:creator>
  <cp:lastModifiedBy>Student</cp:lastModifiedBy>
  <cp:revision>12</cp:revision>
  <dcterms:created xsi:type="dcterms:W3CDTF">2020-11-24T09:10:05Z</dcterms:created>
  <dcterms:modified xsi:type="dcterms:W3CDTF">2020-11-25T09:59:55Z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