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5" r:id="rId2"/>
    <p:sldId id="266" r:id="rId3"/>
    <p:sldId id="267" r:id="rId4"/>
    <p:sldId id="268" r:id="rId5"/>
    <p:sldId id="270" r:id="rId6"/>
    <p:sldId id="271" r:id="rId7"/>
    <p:sldId id="257" r:id="rId8"/>
    <p:sldId id="259" r:id="rId9"/>
    <p:sldId id="258" r:id="rId10"/>
    <p:sldId id="260" r:id="rId11"/>
    <p:sldId id="262" r:id="rId12"/>
    <p:sldId id="261" r:id="rId13"/>
    <p:sldId id="276" r:id="rId14"/>
    <p:sldId id="279" r:id="rId15"/>
    <p:sldId id="278" r:id="rId16"/>
    <p:sldId id="263" r:id="rId17"/>
    <p:sldId id="264" r:id="rId18"/>
    <p:sldId id="273" r:id="rId19"/>
    <p:sldId id="2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17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7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32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8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m.mg/lifestyle/188692" TargetMode="External"/><Relationship Id="rId7" Type="http://schemas.openxmlformats.org/officeDocument/2006/relationships/hyperlink" Target="https://core.ac.uk/download/pdf/41696053.pdf" TargetMode="External"/><Relationship Id="rId2" Type="http://schemas.openxmlformats.org/officeDocument/2006/relationships/hyperlink" Target="https://data.gov.tw/dataset/170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dais.gov.tw/upload/tdais/files/web_structure/6114/981008-65.pdf" TargetMode="External"/><Relationship Id="rId5" Type="http://schemas.openxmlformats.org/officeDocument/2006/relationships/hyperlink" Target="https://www.cwb.gov.tw/V8/C/D/DailyPrecipitation.html" TargetMode="External"/><Relationship Id="rId4" Type="http://schemas.openxmlformats.org/officeDocument/2006/relationships/hyperlink" Target="http://library.taiwanschoolnet.org/cyberfair2003/C0334950068/a/g1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494A03C-69DC-4274-8F65-8CD01FB8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zh-TW" altLang="en-US" sz="6000" dirty="0">
                <a:solidFill>
                  <a:srgbClr val="FFFFFF"/>
                </a:solidFill>
              </a:rPr>
              <a:t>稻米相關價格</a:t>
            </a:r>
            <a:br>
              <a:rPr lang="en-US" altLang="zh-TW" sz="6000" dirty="0">
                <a:solidFill>
                  <a:srgbClr val="FFFFFF"/>
                </a:solidFill>
              </a:rPr>
            </a:br>
            <a:r>
              <a:rPr lang="zh-TW" altLang="en-US" sz="6000" dirty="0">
                <a:solidFill>
                  <a:srgbClr val="FFFFFF"/>
                </a:solidFill>
              </a:rPr>
              <a:t>各縣市分析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E06F961-6796-4537-99CA-95CAC812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zh-TW" altLang="en-US">
                <a:solidFill>
                  <a:srgbClr val="FFFFFF">
                    <a:alpha val="70000"/>
                  </a:srgbClr>
                </a:solidFill>
              </a:rPr>
              <a:t>電機四 </a:t>
            </a:r>
            <a:r>
              <a:rPr lang="en-US" altLang="zh-TW">
                <a:solidFill>
                  <a:srgbClr val="FFFFFF">
                    <a:alpha val="70000"/>
                  </a:srgbClr>
                </a:solidFill>
              </a:rPr>
              <a:t>S10682038</a:t>
            </a:r>
            <a:r>
              <a:rPr lang="zh-TW" altLang="en-US">
                <a:solidFill>
                  <a:srgbClr val="FFFFFF">
                    <a:alpha val="70000"/>
                  </a:srgbClr>
                </a:solidFill>
              </a:rPr>
              <a:t> 林詰庭</a:t>
            </a:r>
          </a:p>
          <a:p>
            <a:pPr algn="l"/>
            <a:r>
              <a:rPr lang="zh-TW" altLang="en-US">
                <a:solidFill>
                  <a:srgbClr val="FFFFFF">
                    <a:alpha val="70000"/>
                  </a:srgbClr>
                </a:solidFill>
              </a:rPr>
              <a:t>綠能四 </a:t>
            </a:r>
            <a:r>
              <a:rPr lang="en-US" altLang="zh-TW">
                <a:solidFill>
                  <a:srgbClr val="FFFFFF">
                    <a:alpha val="70000"/>
                  </a:srgbClr>
                </a:solidFill>
              </a:rPr>
              <a:t>S10683015</a:t>
            </a:r>
            <a:r>
              <a:rPr lang="zh-TW" altLang="en-US">
                <a:solidFill>
                  <a:srgbClr val="FFFFFF">
                    <a:alpha val="70000"/>
                  </a:srgbClr>
                </a:solidFill>
              </a:rPr>
              <a:t> 連翊呈</a:t>
            </a:r>
          </a:p>
        </p:txBody>
      </p:sp>
    </p:spTree>
    <p:extLst>
      <p:ext uri="{BB962C8B-B14F-4D97-AF65-F5344CB8AC3E}">
        <p14:creationId xmlns:p14="http://schemas.microsoft.com/office/powerpoint/2010/main" val="361625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工作表 2 (3)">
            <a:extLst>
              <a:ext uri="{FF2B5EF4-FFF2-40B4-BE49-F238E27FC236}">
                <a16:creationId xmlns:a16="http://schemas.microsoft.com/office/drawing/2014/main" id="{864C0264-9C0A-4158-B173-737418EE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165551"/>
            <a:ext cx="9941259" cy="45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42A1125-BEEF-4B06-B7A6-5C89AFBF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7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1AF29A-C02E-4F6E-AE31-4D61F939D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803267-175B-4586-A120-09F386B97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工作表 4">
            <a:extLst>
              <a:ext uri="{FF2B5EF4-FFF2-40B4-BE49-F238E27FC236}">
                <a16:creationId xmlns:a16="http://schemas.microsoft.com/office/drawing/2014/main" id="{DA359E58-5C7A-4BB5-A4B6-BCD340F2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162065"/>
            <a:ext cx="9951041" cy="4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工作表 3">
            <a:extLst>
              <a:ext uri="{FF2B5EF4-FFF2-40B4-BE49-F238E27FC236}">
                <a16:creationId xmlns:a16="http://schemas.microsoft.com/office/drawing/2014/main" id="{C2098DDB-690D-47F9-9A53-927069C0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9" y="1176603"/>
            <a:ext cx="9951041" cy="4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工作表 3 (2)">
            <a:extLst>
              <a:ext uri="{FF2B5EF4-FFF2-40B4-BE49-F238E27FC236}">
                <a16:creationId xmlns:a16="http://schemas.microsoft.com/office/drawing/2014/main" id="{C26289DD-9008-434B-B92F-E090F3FC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9" y="1176603"/>
            <a:ext cx="9951041" cy="4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工作表 1">
            <a:extLst>
              <a:ext uri="{FF2B5EF4-FFF2-40B4-BE49-F238E27FC236}">
                <a16:creationId xmlns:a16="http://schemas.microsoft.com/office/drawing/2014/main" id="{691CFE9E-164D-4F66-89BB-30652DD6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9" y="1251236"/>
            <a:ext cx="9951041" cy="43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9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工作表 1 (2)">
            <a:extLst>
              <a:ext uri="{FF2B5EF4-FFF2-40B4-BE49-F238E27FC236}">
                <a16:creationId xmlns:a16="http://schemas.microsoft.com/office/drawing/2014/main" id="{29E97285-0A79-4344-8D81-10C5F917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9" y="1251236"/>
            <a:ext cx="9951041" cy="43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工作表 4 (2)">
            <a:extLst>
              <a:ext uri="{FF2B5EF4-FFF2-40B4-BE49-F238E27FC236}">
                <a16:creationId xmlns:a16="http://schemas.microsoft.com/office/drawing/2014/main" id="{3FA15264-75BD-49CA-9EA9-D2C364CE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165551"/>
            <a:ext cx="9941259" cy="45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工作表 5">
            <a:extLst>
              <a:ext uri="{FF2B5EF4-FFF2-40B4-BE49-F238E27FC236}">
                <a16:creationId xmlns:a16="http://schemas.microsoft.com/office/drawing/2014/main" id="{8DD92509-F571-4DA7-B002-AB6A4CE4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165551"/>
            <a:ext cx="9941259" cy="45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E5C245-6230-43B6-974A-F0953544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zh-TW" altLang="zh-TW" sz="9600" b="1" kern="2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br>
              <a:rPr lang="zh-TW" altLang="zh-TW" b="1" kern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E8D73-3699-4C0B-9465-585E6972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zh-TW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由分析圖可看出大部分地區的價錢趨近水平線，並無太大的漲跌，意味著米在台灣市場目前趨近穩定，</a:t>
            </a:r>
            <a:endParaRPr lang="en-US" altLang="zh-TW" sz="24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近幾年由於台灣市場加入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WTO</a:t>
            </a:r>
            <a:r>
              <a:rPr lang="zh-TW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的關係，許多外國米陸續進口至台灣，並以低廉的價格打擊著台灣市場，</a:t>
            </a:r>
            <a:endParaRPr lang="en-US" altLang="zh-TW" sz="24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因此政府強化收購農民稻穀業務，對於穩定稻穀價格及農家種稻收益具正面效果，因此曲線圖才不至於遭受天災等影響造成巨大的變動，造成民不聊生的狀況。</a:t>
            </a:r>
          </a:p>
          <a:p>
            <a:endParaRPr lang="zh-TW" alt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28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886F11F-BC93-4F00-8A30-FCCE1FA9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zh-TW" sz="6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參考文獻</a:t>
            </a:r>
            <a:endParaRPr lang="zh-TW" altLang="en-US" sz="60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706A1-8829-43B2-BE94-34ED9EFE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indent="304800"/>
            <a:r>
              <a:rPr lang="en-US" altLang="zh-TW" u="sng" kern="100" spc="10" dirty="0">
                <a:effectLst/>
                <a:latin typeface="Roboto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https://data.gov.tw/dataset/17092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/>
            <a:r>
              <a:rPr lang="en-US" altLang="zh-TW" u="sng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https://www.storm.mg/lifestyle/188692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/>
            <a:r>
              <a:rPr lang="en-US" altLang="zh-TW" u="sng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http://library.taiwanschoolnet.org/cyberfair2003/C0334950068/a/g1.htm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/>
            <a:r>
              <a:rPr lang="en-US" altLang="zh-TW" u="sng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https://www.cwb.gov.tw/V8/C/D/DailyPrecipitation.html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/>
            <a:r>
              <a:rPr lang="en-US" altLang="zh-TW" u="sng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https://www.tdais.gov.tw/upload/tdais/files/web_structure/6114/981008-65.pdf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/>
            <a:r>
              <a:rPr lang="en-US" altLang="zh-TW" u="sng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https://core.ac.uk/download/pdf/41696053.pdf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/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https://www.coa.gov.tw/ws.php?id=18368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27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1ABD4-FFED-4165-9F80-3A5AF45C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52D23-3E6A-4BE9-8BEB-6C52F56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04800"/>
            <a:r>
              <a:rPr lang="zh-TW" altLang="zh-TW" kern="1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以食為天，在台灣又以米食為大宗，但多數人並不知曉米價行情，也就是吃米不知米價，因此本專案著重分析各地區各項米之價錢時間的漲幅，也可從中發現各地區著重發展之品種項目，以推測當地適合種植之產物或品項。</a:t>
            </a:r>
          </a:p>
          <a:p>
            <a:pPr indent="304800"/>
            <a:r>
              <a:rPr lang="zh-TW" altLang="zh-TW" kern="1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透過全台各地之米價平均以圖表之方法去分析各地米價漲幅，可得到台東米躉售價個居高不下，以此推測台東米的品質或許較符合大眾味道，也可從此圖發現，某些地區無躉售資料，以此佐證當地並非產米之地。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00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30381-2D18-4613-BD79-1B8401D0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7846" r="22963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2C0DEFF-3F7D-4E3A-B235-D251E8E0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4800" dirty="0"/>
              <a:t>END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7CE6F5-D4F3-4D85-9A65-87DEA9BE46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42" y="3681413"/>
            <a:ext cx="2862774" cy="33669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151794-5E70-4389-9FAE-6DB9701D58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2" y="-262013"/>
            <a:ext cx="3152126" cy="36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0D877-33D7-4D24-ADAA-9A119579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數據來源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B180DA-0B3D-417F-A71C-95E697996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171" y="2310823"/>
            <a:ext cx="6742592" cy="1859171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7D3FFDB-1F7E-4EE6-9529-FF4D548C34C6}"/>
              </a:ext>
            </a:extLst>
          </p:cNvPr>
          <p:cNvSpPr txBox="1"/>
          <p:nvPr/>
        </p:nvSpPr>
        <p:spPr>
          <a:xfrm>
            <a:off x="5894895" y="498451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8000" b="0" i="0" dirty="0">
                <a:effectLst/>
                <a:latin typeface="蘋果儷中黑"/>
              </a:rPr>
              <a:t>糧價查詢</a:t>
            </a:r>
          </a:p>
        </p:txBody>
      </p:sp>
    </p:spTree>
    <p:extLst>
      <p:ext uri="{BB962C8B-B14F-4D97-AF65-F5344CB8AC3E}">
        <p14:creationId xmlns:p14="http://schemas.microsoft.com/office/powerpoint/2010/main" val="56601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66AD0-CDE2-45BF-B0F7-34A6905C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kern="1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米的種類</a:t>
            </a:r>
            <a:br>
              <a:rPr lang="zh-TW" altLang="zh-TW" b="1" kern="1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FD625-AA57-48F0-AA42-61B70C5A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04800"/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從「米質的特性」來作為分類的標準，米大概可分為：</a:t>
            </a:r>
          </a:p>
          <a:p>
            <a:pPr marL="609600" indent="127000"/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	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梗米：又名「蓬萊米」，屬於「水稻」，長的圓圓短短的，軟硬度適中，因此很常作為米飯或是壽司的用途上。</a:t>
            </a:r>
          </a:p>
          <a:p>
            <a:pPr marL="609600" indent="127000"/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kern="1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	</a:t>
            </a:r>
            <a:r>
              <a:rPr lang="zh-TW" altLang="zh-TW" kern="1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籼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米：又名「在來米」，屬於「陸稻」，長的細細長常的，吃起來較硬，由於長相細長的關係，因此它脫殼使用的機器與梗米不相同。常吃的蘿蔔糕、發糕就屬這種米。</a:t>
            </a:r>
          </a:p>
          <a:p>
            <a:pPr marL="609600" indent="127000"/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糯米：又區分為「梗糯」和「秈糯」。梗糯形狀與與梗米一樣，因此又稱為圓糯；而秈糯長相與秈米一樣又被稱作長糯。糯米與上面提到的兩種米差別在糯米是呈白色顆粒狀的，而另外兩種則呈半透明狀。一般而言，梗糯會使用在製作湯圓、粿…等甜點的製作上，而秈糯會使用在油飯的製作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094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1C543-838D-40F4-843B-6AF832C4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資料整理方式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D63E2-4200-4F0F-951C-2B364721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首先由於資料結構長得像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不利於分析，故我們透過作了一些資料整理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685FE-E972-4833-84BA-1F415A7A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08568"/>
            <a:ext cx="9123485" cy="22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7F57E-7052-48B4-B1DA-217DBB61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zh-TW" altLang="en-US" dirty="0"/>
              <a:t>資料整理方式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7D92DE-9A81-4905-82AA-14056A77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40772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B45A2-9F3F-4E8B-9DB1-9B7D6FFE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404969" cy="3880773"/>
          </a:xfrm>
        </p:spPr>
        <p:txBody>
          <a:bodyPr>
            <a:normAutofit/>
          </a:bodyPr>
          <a:lstStyle/>
          <a:p>
            <a:r>
              <a:rPr lang="zh-TW" altLang="en-US" sz="1500" dirty="0"/>
              <a:t>將日期由原本</a:t>
            </a:r>
            <a:r>
              <a:rPr lang="en-US" altLang="zh-TW" sz="1500" dirty="0"/>
              <a:t>tableau</a:t>
            </a:r>
            <a:r>
              <a:rPr lang="zh-TW" altLang="en-US" sz="1500" dirty="0"/>
              <a:t>不易辨識的格式透過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=SPLIT(</a:t>
            </a:r>
            <a:r>
              <a:rPr lang="en-US" altLang="zh-TW" sz="1600" b="0" i="0" dirty="0">
                <a:solidFill>
                  <a:srgbClr val="F7981D"/>
                </a:solidFill>
                <a:effectLst/>
                <a:highlight>
                  <a:srgbClr val="C0C0C0"/>
                </a:highlight>
                <a:latin typeface="Inconsolata"/>
              </a:rPr>
              <a:t>$B2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,</a:t>
            </a:r>
            <a:r>
              <a:rPr lang="en-US" altLang="zh-TW" sz="1600" b="0" i="0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Inconsolata"/>
              </a:rPr>
              <a:t>“.”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)</a:t>
            </a:r>
            <a:r>
              <a:rPr lang="zh-TW" altLang="en-US" sz="1600" b="0" i="0" dirty="0">
                <a:solidFill>
                  <a:schemeClr val="tx1"/>
                </a:solidFill>
                <a:effectLst/>
                <a:latin typeface="Inconsolata"/>
              </a:rPr>
              <a:t>再與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=</a:t>
            </a:r>
            <a:r>
              <a:rPr lang="en-US" altLang="zh-TW" sz="1600" b="0" i="0" dirty="0">
                <a:solidFill>
                  <a:srgbClr val="F7981D"/>
                </a:solidFill>
                <a:effectLst/>
                <a:highlight>
                  <a:srgbClr val="C0C0C0"/>
                </a:highlight>
                <a:latin typeface="Inconsolata"/>
              </a:rPr>
              <a:t>$H1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&amp;</a:t>
            </a:r>
            <a:r>
              <a:rPr lang="en-US" altLang="zh-TW" sz="1600" b="0" i="0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Inconsolata"/>
              </a:rPr>
              <a:t>"/"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&amp;</a:t>
            </a:r>
            <a:r>
              <a:rPr lang="en-US" altLang="zh-TW" sz="1600" b="0" i="0" dirty="0">
                <a:solidFill>
                  <a:srgbClr val="7E3794"/>
                </a:solidFill>
                <a:effectLst/>
                <a:highlight>
                  <a:srgbClr val="C0C0C0"/>
                </a:highlight>
                <a:latin typeface="Inconsolata"/>
              </a:rPr>
              <a:t>$I1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&amp;</a:t>
            </a:r>
            <a:r>
              <a:rPr lang="en-US" altLang="zh-TW" sz="1600" b="0" i="0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Inconsolata"/>
              </a:rPr>
              <a:t>"/"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Inconsolata"/>
              </a:rPr>
              <a:t>&amp;</a:t>
            </a:r>
            <a:r>
              <a:rPr lang="en-US" altLang="zh-TW" sz="1600" b="0" i="0" dirty="0">
                <a:solidFill>
                  <a:srgbClr val="11A9CC"/>
                </a:solidFill>
                <a:effectLst/>
                <a:highlight>
                  <a:srgbClr val="C0C0C0"/>
                </a:highlight>
                <a:latin typeface="Inconsolata"/>
              </a:rPr>
              <a:t>$J1</a:t>
            </a:r>
            <a:r>
              <a:rPr lang="zh-TW" altLang="en-US" sz="1500" dirty="0"/>
              <a:t>改成現在的樣子</a:t>
            </a:r>
            <a:endParaRPr lang="en-US" altLang="zh-TW" sz="1500" dirty="0"/>
          </a:p>
          <a:p>
            <a:r>
              <a:rPr lang="zh-TW" altLang="en-US" sz="1500" dirty="0"/>
              <a:t>將原本的一行資料分成五行</a:t>
            </a:r>
            <a:endParaRPr lang="en-US" altLang="zh-TW" sz="1500" dirty="0"/>
          </a:p>
          <a:p>
            <a:r>
              <a:rPr lang="zh-TW" altLang="en-US" sz="1500" dirty="0"/>
              <a:t>以商品名稱、零售價、躉售價、稻穀價來作為</a:t>
            </a:r>
            <a:r>
              <a:rPr lang="en-US" altLang="zh-TW" sz="1500" dirty="0"/>
              <a:t>column</a:t>
            </a:r>
          </a:p>
          <a:p>
            <a:r>
              <a:rPr lang="zh-TW" altLang="en-US" sz="1500" dirty="0"/>
              <a:t>讓</a:t>
            </a:r>
            <a:r>
              <a:rPr lang="en-US" altLang="zh-TW" sz="1500" dirty="0"/>
              <a:t>TABLEAU</a:t>
            </a:r>
            <a:r>
              <a:rPr lang="zh-TW" altLang="en-US" sz="1500" dirty="0"/>
              <a:t>可以一次讀到五筆資料，並將其作比較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37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工作表 1">
            <a:extLst>
              <a:ext uri="{FF2B5EF4-FFF2-40B4-BE49-F238E27FC236}">
                <a16:creationId xmlns:a16="http://schemas.microsoft.com/office/drawing/2014/main" id="{E2635790-963E-4BB5-9657-DCF18E71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240110"/>
            <a:ext cx="9941259" cy="4374153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291DBF5F-EEFD-4010-9253-5302C39EC5B0}"/>
              </a:ext>
            </a:extLst>
          </p:cNvPr>
          <p:cNvSpPr txBox="1"/>
          <p:nvPr/>
        </p:nvSpPr>
        <p:spPr>
          <a:xfrm>
            <a:off x="2425132" y="3277637"/>
            <a:ext cx="610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TW" altLang="zh-TW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以圓梗白米為例，台東由於地利的關係，造就當地十分適合種植稻米，也造成米的品質十分優異，使得當地躉售價格居高不下，為了防止過高的價錢，政府介入當中，使得其價格趨於穩定。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工作表 2 (2)">
            <a:extLst>
              <a:ext uri="{FF2B5EF4-FFF2-40B4-BE49-F238E27FC236}">
                <a16:creationId xmlns:a16="http://schemas.microsoft.com/office/drawing/2014/main" id="{2DD3E47A-7B4A-4628-AC46-C3B88E187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165551"/>
            <a:ext cx="9941259" cy="45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工作表 2">
            <a:extLst>
              <a:ext uri="{FF2B5EF4-FFF2-40B4-BE49-F238E27FC236}">
                <a16:creationId xmlns:a16="http://schemas.microsoft.com/office/drawing/2014/main" id="{781306CE-6E03-498E-AA76-4C32C386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165551"/>
            <a:ext cx="9941259" cy="45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734</Words>
  <Application>Microsoft Office PowerPoint</Application>
  <PresentationFormat>寬螢幕</PresentationFormat>
  <Paragraphs>41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Inconsolata</vt:lpstr>
      <vt:lpstr>蘋果儷中黑</vt:lpstr>
      <vt:lpstr>Arial</vt:lpstr>
      <vt:lpstr>Roboto</vt:lpstr>
      <vt:lpstr>Times New Roman</vt:lpstr>
      <vt:lpstr>Trebuchet MS</vt:lpstr>
      <vt:lpstr>Wingdings 3</vt:lpstr>
      <vt:lpstr>多面向</vt:lpstr>
      <vt:lpstr>稻米相關價格 各縣市分析</vt:lpstr>
      <vt:lpstr>前言</vt:lpstr>
      <vt:lpstr>數據來源</vt:lpstr>
      <vt:lpstr>米的種類 </vt:lpstr>
      <vt:lpstr>資料整理方式</vt:lpstr>
      <vt:lpstr>資料整理方式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 </vt:lpstr>
      <vt:lpstr>參考文獻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稻米相關價格各縣市分析</dc:title>
  <dc:creator>林詰庭</dc:creator>
  <cp:lastModifiedBy>翊呈 連</cp:lastModifiedBy>
  <cp:revision>3</cp:revision>
  <dcterms:created xsi:type="dcterms:W3CDTF">2021-01-14T09:21:36Z</dcterms:created>
  <dcterms:modified xsi:type="dcterms:W3CDTF">2021-01-14T09:34:32Z</dcterms:modified>
</cp:coreProperties>
</file>