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104063"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3CA"/>
    <a:srgbClr val="08306B"/>
    <a:srgbClr val="66A4D6"/>
    <a:srgbClr val="3E707B"/>
    <a:srgbClr val="F9F8E6"/>
    <a:srgbClr val="FDFDFD"/>
    <a:srgbClr val="8CE7ED"/>
    <a:srgbClr val="E6E07C"/>
    <a:srgbClr val="EAEC85"/>
    <a:srgbClr val="E4E8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595" y="-51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673000" y="4954894"/>
            <a:ext cx="16038002" cy="10540534"/>
          </a:xfrm>
        </p:spPr>
        <p:txBody>
          <a:bodyPr anchor="b"/>
          <a:lstStyle>
            <a:lvl1pPr algn="ctr">
              <a:defRPr sz="14030"/>
            </a:lvl1pPr>
          </a:lstStyle>
          <a:p>
            <a:r>
              <a:rPr lang="zh-TW" altLang="en-US"/>
              <a:t>按一下以編輯母片標題樣式</a:t>
            </a:r>
          </a:p>
        </p:txBody>
      </p:sp>
      <p:sp>
        <p:nvSpPr>
          <p:cNvPr id="3" name="副標題 2"/>
          <p:cNvSpPr>
            <a:spLocks noGrp="1"/>
          </p:cNvSpPr>
          <p:nvPr>
            <p:ph type="subTitle" idx="1"/>
          </p:nvPr>
        </p:nvSpPr>
        <p:spPr>
          <a:xfrm>
            <a:off x="2673000" y="15901911"/>
            <a:ext cx="16038002" cy="7309690"/>
          </a:xfrm>
        </p:spPr>
        <p:txBody>
          <a:bodyPr/>
          <a:lstStyle>
            <a:lvl1pPr marL="0" indent="0" algn="ctr">
              <a:buNone/>
              <a:defRPr sz="5615"/>
            </a:lvl1pPr>
            <a:lvl2pPr marL="1069340" indent="0" algn="ctr">
              <a:buNone/>
              <a:defRPr sz="4675"/>
            </a:lvl2pPr>
            <a:lvl3pPr marL="2138680" indent="0" algn="ctr">
              <a:buNone/>
              <a:defRPr sz="4210"/>
            </a:lvl3pPr>
            <a:lvl4pPr marL="3207385" indent="0" algn="ctr">
              <a:buNone/>
              <a:defRPr sz="3740"/>
            </a:lvl4pPr>
            <a:lvl5pPr marL="4276725" indent="0" algn="ctr">
              <a:buNone/>
              <a:defRPr sz="3740"/>
            </a:lvl5pPr>
            <a:lvl6pPr marL="5346065" indent="0" algn="ctr">
              <a:buNone/>
              <a:defRPr sz="3740"/>
            </a:lvl6pPr>
            <a:lvl7pPr marL="6415405" indent="0" algn="ctr">
              <a:buNone/>
              <a:defRPr sz="3740"/>
            </a:lvl7pPr>
            <a:lvl8pPr marL="7484110" indent="0" algn="ctr">
              <a:buNone/>
              <a:defRPr sz="3740"/>
            </a:lvl8pPr>
            <a:lvl9pPr marL="8553450" indent="0" algn="ctr">
              <a:buNone/>
              <a:defRPr sz="374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1470150" y="1611917"/>
            <a:ext cx="18443702" cy="256575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日期版面配置區 2"/>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459013" y="7547978"/>
            <a:ext cx="18443702" cy="12593973"/>
          </a:xfrm>
        </p:spPr>
        <p:txBody>
          <a:bodyPr anchor="b"/>
          <a:lstStyle>
            <a:lvl1pPr>
              <a:defRPr sz="14030"/>
            </a:lvl1pPr>
          </a:lstStyle>
          <a:p>
            <a:r>
              <a:rPr lang="zh-TW" altLang="en-US"/>
              <a:t>按一下以編輯母片標題樣式</a:t>
            </a:r>
          </a:p>
        </p:txBody>
      </p:sp>
      <p:sp>
        <p:nvSpPr>
          <p:cNvPr id="3" name="文字版面配置區 2"/>
          <p:cNvSpPr>
            <a:spLocks noGrp="1"/>
          </p:cNvSpPr>
          <p:nvPr>
            <p:ph type="body" idx="1"/>
          </p:nvPr>
        </p:nvSpPr>
        <p:spPr>
          <a:xfrm>
            <a:off x="1459013" y="20261095"/>
            <a:ext cx="18443702" cy="6622873"/>
          </a:xfrm>
        </p:spPr>
        <p:txBody>
          <a:bodyPr/>
          <a:lstStyle>
            <a:lvl1pPr marL="0" indent="0">
              <a:buNone/>
              <a:defRPr sz="5615">
                <a:solidFill>
                  <a:schemeClr val="tx1">
                    <a:tint val="75000"/>
                  </a:schemeClr>
                </a:solidFill>
              </a:defRPr>
            </a:lvl1pPr>
            <a:lvl2pPr marL="1069340" indent="0">
              <a:buNone/>
              <a:defRPr sz="4675">
                <a:solidFill>
                  <a:schemeClr val="tx1">
                    <a:tint val="75000"/>
                  </a:schemeClr>
                </a:solidFill>
              </a:defRPr>
            </a:lvl2pPr>
            <a:lvl3pPr marL="2138680" indent="0">
              <a:buNone/>
              <a:defRPr sz="4210">
                <a:solidFill>
                  <a:schemeClr val="tx1">
                    <a:tint val="75000"/>
                  </a:schemeClr>
                </a:solidFill>
              </a:defRPr>
            </a:lvl3pPr>
            <a:lvl4pPr marL="3207385" indent="0">
              <a:buNone/>
              <a:defRPr sz="3740">
                <a:solidFill>
                  <a:schemeClr val="tx1">
                    <a:tint val="75000"/>
                  </a:schemeClr>
                </a:solidFill>
              </a:defRPr>
            </a:lvl4pPr>
            <a:lvl5pPr marL="4276725" indent="0">
              <a:buNone/>
              <a:defRPr sz="3740">
                <a:solidFill>
                  <a:schemeClr val="tx1">
                    <a:tint val="75000"/>
                  </a:schemeClr>
                </a:solidFill>
              </a:defRPr>
            </a:lvl5pPr>
            <a:lvl6pPr marL="5346065" indent="0">
              <a:buNone/>
              <a:defRPr sz="3740">
                <a:solidFill>
                  <a:schemeClr val="tx1">
                    <a:tint val="75000"/>
                  </a:schemeClr>
                </a:solidFill>
              </a:defRPr>
            </a:lvl6pPr>
            <a:lvl7pPr marL="6415405" indent="0">
              <a:buNone/>
              <a:defRPr sz="3740">
                <a:solidFill>
                  <a:schemeClr val="tx1">
                    <a:tint val="75000"/>
                  </a:schemeClr>
                </a:solidFill>
              </a:defRPr>
            </a:lvl7pPr>
            <a:lvl8pPr marL="7484110" indent="0">
              <a:buNone/>
              <a:defRPr sz="3740">
                <a:solidFill>
                  <a:schemeClr val="tx1">
                    <a:tint val="75000"/>
                  </a:schemeClr>
                </a:solidFill>
              </a:defRPr>
            </a:lvl8pPr>
            <a:lvl9pPr marL="8553450" indent="0">
              <a:buNone/>
              <a:defRPr sz="374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470150" y="8059584"/>
            <a:ext cx="9088201" cy="192098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10825651" y="8059584"/>
            <a:ext cx="9088201" cy="192098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472935" y="1611917"/>
            <a:ext cx="18443702" cy="5851961"/>
          </a:xfrm>
        </p:spPr>
        <p:txBody>
          <a:bodyPr/>
          <a:lstStyle/>
          <a:p>
            <a:r>
              <a:rPr lang="zh-TW" altLang="en-US"/>
              <a:t>按一下以編輯母片標題樣式</a:t>
            </a:r>
          </a:p>
        </p:txBody>
      </p:sp>
      <p:sp>
        <p:nvSpPr>
          <p:cNvPr id="3" name="文字版面配置區 2"/>
          <p:cNvSpPr>
            <a:spLocks noGrp="1"/>
          </p:cNvSpPr>
          <p:nvPr>
            <p:ph type="body" idx="1"/>
          </p:nvPr>
        </p:nvSpPr>
        <p:spPr>
          <a:xfrm>
            <a:off x="1472935" y="7421828"/>
            <a:ext cx="9046434" cy="3637323"/>
          </a:xfrm>
        </p:spPr>
        <p:txBody>
          <a:bodyPr anchor="b"/>
          <a:lstStyle>
            <a:lvl1pPr marL="0" indent="0">
              <a:buNone/>
              <a:defRPr sz="5615" b="1"/>
            </a:lvl1pPr>
            <a:lvl2pPr marL="1069340" indent="0">
              <a:buNone/>
              <a:defRPr sz="4675" b="1"/>
            </a:lvl2pPr>
            <a:lvl3pPr marL="2138680" indent="0">
              <a:buNone/>
              <a:defRPr sz="4210" b="1"/>
            </a:lvl3pPr>
            <a:lvl4pPr marL="3207385" indent="0">
              <a:buNone/>
              <a:defRPr sz="3740" b="1"/>
            </a:lvl4pPr>
            <a:lvl5pPr marL="4276725" indent="0">
              <a:buNone/>
              <a:defRPr sz="3740" b="1"/>
            </a:lvl5pPr>
            <a:lvl6pPr marL="5346065" indent="0">
              <a:buNone/>
              <a:defRPr sz="3740" b="1"/>
            </a:lvl6pPr>
            <a:lvl7pPr marL="6415405" indent="0">
              <a:buNone/>
              <a:defRPr sz="3740" b="1"/>
            </a:lvl7pPr>
            <a:lvl8pPr marL="7484110" indent="0">
              <a:buNone/>
              <a:defRPr sz="3740" b="1"/>
            </a:lvl8pPr>
            <a:lvl9pPr marL="8553450" indent="0">
              <a:buNone/>
              <a:defRPr sz="3740" b="1"/>
            </a:lvl9pPr>
          </a:lstStyle>
          <a:p>
            <a:pPr lvl="0"/>
            <a:r>
              <a:rPr lang="zh-TW" altLang="en-US"/>
              <a:t>按一下以編輯母片文字樣式</a:t>
            </a:r>
          </a:p>
        </p:txBody>
      </p:sp>
      <p:sp>
        <p:nvSpPr>
          <p:cNvPr id="4" name="內容版面配置區 3"/>
          <p:cNvSpPr>
            <a:spLocks noGrp="1"/>
          </p:cNvSpPr>
          <p:nvPr>
            <p:ph sz="half" idx="2"/>
          </p:nvPr>
        </p:nvSpPr>
        <p:spPr>
          <a:xfrm>
            <a:off x="1472935" y="11059150"/>
            <a:ext cx="9046434" cy="16266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10825651" y="7421828"/>
            <a:ext cx="9090986" cy="3637323"/>
          </a:xfrm>
        </p:spPr>
        <p:txBody>
          <a:bodyPr anchor="b"/>
          <a:lstStyle>
            <a:lvl1pPr marL="0" indent="0">
              <a:buNone/>
              <a:defRPr sz="5615" b="1"/>
            </a:lvl1pPr>
            <a:lvl2pPr marL="1069340" indent="0">
              <a:buNone/>
              <a:defRPr sz="4675" b="1"/>
            </a:lvl2pPr>
            <a:lvl3pPr marL="2138680" indent="0">
              <a:buNone/>
              <a:defRPr sz="4210" b="1"/>
            </a:lvl3pPr>
            <a:lvl4pPr marL="3207385" indent="0">
              <a:buNone/>
              <a:defRPr sz="3740" b="1"/>
            </a:lvl4pPr>
            <a:lvl5pPr marL="4276725" indent="0">
              <a:buNone/>
              <a:defRPr sz="3740" b="1"/>
            </a:lvl5pPr>
            <a:lvl6pPr marL="5346065" indent="0">
              <a:buNone/>
              <a:defRPr sz="3740" b="1"/>
            </a:lvl6pPr>
            <a:lvl7pPr marL="6415405" indent="0">
              <a:buNone/>
              <a:defRPr sz="3740" b="1"/>
            </a:lvl7pPr>
            <a:lvl8pPr marL="7484110" indent="0">
              <a:buNone/>
              <a:defRPr sz="3740" b="1"/>
            </a:lvl8pPr>
            <a:lvl9pPr marL="8553450" indent="0">
              <a:buNone/>
              <a:defRPr sz="3740" b="1"/>
            </a:lvl9pPr>
          </a:lstStyle>
          <a:p>
            <a:pPr lvl="0"/>
            <a:r>
              <a:rPr lang="zh-TW" altLang="en-US"/>
              <a:t>按一下以編輯母片文字樣式</a:t>
            </a:r>
          </a:p>
        </p:txBody>
      </p:sp>
      <p:sp>
        <p:nvSpPr>
          <p:cNvPr id="6" name="內容版面配置區 5"/>
          <p:cNvSpPr>
            <a:spLocks noGrp="1"/>
          </p:cNvSpPr>
          <p:nvPr>
            <p:ph sz="quarter" idx="4"/>
          </p:nvPr>
        </p:nvSpPr>
        <p:spPr>
          <a:xfrm>
            <a:off x="10825651" y="11059150"/>
            <a:ext cx="9090986" cy="16266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472935" y="2018400"/>
            <a:ext cx="6896897" cy="7064400"/>
          </a:xfrm>
        </p:spPr>
        <p:txBody>
          <a:bodyPr anchor="b"/>
          <a:lstStyle>
            <a:lvl1pPr>
              <a:defRPr sz="7485"/>
            </a:lvl1pPr>
          </a:lstStyle>
          <a:p>
            <a:r>
              <a:rPr lang="zh-TW" altLang="en-US"/>
              <a:t>按一下以編輯母片標題樣式</a:t>
            </a:r>
          </a:p>
        </p:txBody>
      </p:sp>
      <p:sp>
        <p:nvSpPr>
          <p:cNvPr id="3" name="圖片版面配置區 2"/>
          <p:cNvSpPr>
            <a:spLocks noGrp="1"/>
          </p:cNvSpPr>
          <p:nvPr>
            <p:ph type="pic" idx="1"/>
          </p:nvPr>
        </p:nvSpPr>
        <p:spPr>
          <a:xfrm>
            <a:off x="9090986" y="4359184"/>
            <a:ext cx="10825651" cy="21515584"/>
          </a:xfrm>
        </p:spPr>
        <p:txBody>
          <a:bodyPr/>
          <a:lstStyle>
            <a:lvl1pPr marL="0" indent="0">
              <a:buNone/>
              <a:defRPr sz="7485"/>
            </a:lvl1pPr>
            <a:lvl2pPr marL="1069340" indent="0">
              <a:buNone/>
              <a:defRPr sz="6550"/>
            </a:lvl2pPr>
            <a:lvl3pPr marL="2138680" indent="0">
              <a:buNone/>
              <a:defRPr sz="5615"/>
            </a:lvl3pPr>
            <a:lvl4pPr marL="3207385" indent="0">
              <a:buNone/>
              <a:defRPr sz="4675"/>
            </a:lvl4pPr>
            <a:lvl5pPr marL="4276725" indent="0">
              <a:buNone/>
              <a:defRPr sz="4675"/>
            </a:lvl5pPr>
            <a:lvl6pPr marL="5346065" indent="0">
              <a:buNone/>
              <a:defRPr sz="4675"/>
            </a:lvl6pPr>
            <a:lvl7pPr marL="6415405" indent="0">
              <a:buNone/>
              <a:defRPr sz="4675"/>
            </a:lvl7pPr>
            <a:lvl8pPr marL="7484110" indent="0">
              <a:buNone/>
              <a:defRPr sz="4675"/>
            </a:lvl8pPr>
            <a:lvl9pPr marL="8553450" indent="0">
              <a:buNone/>
              <a:defRPr sz="4675"/>
            </a:lvl9pPr>
          </a:lstStyle>
          <a:p>
            <a:endParaRPr lang="zh-TW" altLang="en-US"/>
          </a:p>
        </p:txBody>
      </p:sp>
      <p:sp>
        <p:nvSpPr>
          <p:cNvPr id="4" name="文字版面配置區 3"/>
          <p:cNvSpPr>
            <a:spLocks noGrp="1"/>
          </p:cNvSpPr>
          <p:nvPr>
            <p:ph type="body" sz="half" idx="2"/>
          </p:nvPr>
        </p:nvSpPr>
        <p:spPr>
          <a:xfrm>
            <a:off x="1472935" y="9082800"/>
            <a:ext cx="6896897" cy="16827011"/>
          </a:xfrm>
        </p:spPr>
        <p:txBody>
          <a:bodyPr/>
          <a:lstStyle>
            <a:lvl1pPr marL="0" indent="0">
              <a:buNone/>
              <a:defRPr sz="3740"/>
            </a:lvl1pPr>
            <a:lvl2pPr marL="1069340" indent="0">
              <a:buNone/>
              <a:defRPr sz="3275"/>
            </a:lvl2pPr>
            <a:lvl3pPr marL="2138680" indent="0">
              <a:buNone/>
              <a:defRPr sz="2805"/>
            </a:lvl3pPr>
            <a:lvl4pPr marL="3207385" indent="0">
              <a:buNone/>
              <a:defRPr sz="2340"/>
            </a:lvl4pPr>
            <a:lvl5pPr marL="4276725" indent="0">
              <a:buNone/>
              <a:defRPr sz="2340"/>
            </a:lvl5pPr>
            <a:lvl6pPr marL="5346065" indent="0">
              <a:buNone/>
              <a:defRPr sz="2340"/>
            </a:lvl6pPr>
            <a:lvl7pPr marL="6415405" indent="0">
              <a:buNone/>
              <a:defRPr sz="2340"/>
            </a:lvl7pPr>
            <a:lvl8pPr marL="7484110" indent="0">
              <a:buNone/>
              <a:defRPr sz="2340"/>
            </a:lvl8pPr>
            <a:lvl9pPr marL="8553450" indent="0">
              <a:buNone/>
              <a:defRPr sz="234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5302926" y="1611917"/>
            <a:ext cx="4610925" cy="2565751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470150" y="1611917"/>
            <a:ext cx="13565476" cy="2565751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FAE88FF1-2C18-4A0E-91AD-C74148E4C1C5}" type="datetimeFigureOut">
              <a:rPr lang="zh-TW" altLang="en-US" smtClean="0"/>
              <a:t>2021/12/29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470150" y="1611917"/>
            <a:ext cx="18443702" cy="5851961"/>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1470150" y="8059584"/>
            <a:ext cx="18443702" cy="192098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470150" y="28061368"/>
            <a:ext cx="4811400" cy="1611917"/>
          </a:xfrm>
          <a:prstGeom prst="rect">
            <a:avLst/>
          </a:prstGeom>
        </p:spPr>
        <p:txBody>
          <a:bodyPr vert="horz" lIns="91440" tIns="45720" rIns="91440" bIns="45720" rtlCol="0" anchor="ctr"/>
          <a:lstStyle>
            <a:lvl1pPr algn="l">
              <a:defRPr sz="2805">
                <a:solidFill>
                  <a:schemeClr val="tx1">
                    <a:tint val="75000"/>
                  </a:schemeClr>
                </a:solidFill>
              </a:defRPr>
            </a:lvl1pPr>
          </a:lstStyle>
          <a:p>
            <a:fld id="{FAE88FF1-2C18-4A0E-91AD-C74148E4C1C5}" type="datetimeFigureOut">
              <a:rPr lang="zh-TW" altLang="en-US" smtClean="0"/>
              <a:t>2021/12/29</a:t>
            </a:fld>
            <a:endParaRPr lang="zh-TW" altLang="en-US"/>
          </a:p>
        </p:txBody>
      </p:sp>
      <p:sp>
        <p:nvSpPr>
          <p:cNvPr id="5" name="頁尾版面配置區 4"/>
          <p:cNvSpPr>
            <a:spLocks noGrp="1"/>
          </p:cNvSpPr>
          <p:nvPr>
            <p:ph type="ftr" sz="quarter" idx="3"/>
          </p:nvPr>
        </p:nvSpPr>
        <p:spPr>
          <a:xfrm>
            <a:off x="7083451" y="28061368"/>
            <a:ext cx="7217101" cy="1611917"/>
          </a:xfrm>
          <a:prstGeom prst="rect">
            <a:avLst/>
          </a:prstGeom>
        </p:spPr>
        <p:txBody>
          <a:bodyPr vert="horz" lIns="91440" tIns="45720" rIns="91440" bIns="45720" rtlCol="0" anchor="ctr"/>
          <a:lstStyle>
            <a:lvl1pPr algn="ctr">
              <a:defRPr sz="2805">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5102451" y="28061368"/>
            <a:ext cx="4811400" cy="1611917"/>
          </a:xfrm>
          <a:prstGeom prst="rect">
            <a:avLst/>
          </a:prstGeom>
        </p:spPr>
        <p:txBody>
          <a:bodyPr vert="horz" lIns="91440" tIns="45720" rIns="91440" bIns="45720" rtlCol="0" anchor="ctr"/>
          <a:lstStyle>
            <a:lvl1pPr algn="r">
              <a:defRPr sz="2805">
                <a:solidFill>
                  <a:schemeClr val="tx1">
                    <a:tint val="75000"/>
                  </a:schemeClr>
                </a:solidFill>
              </a:defRPr>
            </a:lvl1pPr>
          </a:lstStyle>
          <a:p>
            <a:fld id="{D00AFB9F-9A76-4833-BBFA-BFD914C38B6B}"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2138680"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680" rtl="0" eaLnBrk="1" latinLnBrk="0" hangingPunct="1">
        <a:lnSpc>
          <a:spcPct val="90000"/>
        </a:lnSpc>
        <a:spcBef>
          <a:spcPct val="469000"/>
        </a:spcBef>
        <a:buFont typeface="Arial" panose="020B0604020202020204" pitchFamily="34" charset="0"/>
        <a:buChar char="•"/>
        <a:defRPr sz="6550" kern="1200">
          <a:solidFill>
            <a:schemeClr val="tx1"/>
          </a:solidFill>
          <a:latin typeface="+mn-lt"/>
          <a:ea typeface="+mn-ea"/>
          <a:cs typeface="+mn-cs"/>
        </a:defRPr>
      </a:lvl1pPr>
      <a:lvl2pPr marL="1604010" indent="-534670" algn="l" defTabSz="2138680" rtl="0" eaLnBrk="1" latinLnBrk="0" hangingPunct="1">
        <a:lnSpc>
          <a:spcPct val="90000"/>
        </a:lnSpc>
        <a:spcBef>
          <a:spcPct val="235000"/>
        </a:spcBef>
        <a:buFont typeface="Arial" panose="020B0604020202020204" pitchFamily="34" charset="0"/>
        <a:buChar char="•"/>
        <a:defRPr sz="5615" kern="1200">
          <a:solidFill>
            <a:schemeClr val="tx1"/>
          </a:solidFill>
          <a:latin typeface="+mn-lt"/>
          <a:ea typeface="+mn-ea"/>
          <a:cs typeface="+mn-cs"/>
        </a:defRPr>
      </a:lvl2pPr>
      <a:lvl3pPr marL="2672715" indent="-534670" algn="l" defTabSz="2138680" rtl="0" eaLnBrk="1" latinLnBrk="0" hangingPunct="1">
        <a:lnSpc>
          <a:spcPct val="90000"/>
        </a:lnSpc>
        <a:spcBef>
          <a:spcPct val="235000"/>
        </a:spcBef>
        <a:buFont typeface="Arial" panose="020B0604020202020204" pitchFamily="34" charset="0"/>
        <a:buChar char="•"/>
        <a:defRPr sz="4675" kern="1200">
          <a:solidFill>
            <a:schemeClr val="tx1"/>
          </a:solidFill>
          <a:latin typeface="+mn-lt"/>
          <a:ea typeface="+mn-ea"/>
          <a:cs typeface="+mn-cs"/>
        </a:defRPr>
      </a:lvl3pPr>
      <a:lvl4pPr marL="3742055"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4pPr>
      <a:lvl5pPr marL="4811395"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5pPr>
      <a:lvl6pPr marL="5880735"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6pPr>
      <a:lvl7pPr marL="6950075"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7pPr>
      <a:lvl8pPr marL="8018780"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8pPr>
      <a:lvl9pPr marL="9088120" indent="-534670" algn="l" defTabSz="2138680" rtl="0" eaLnBrk="1" latinLnBrk="0" hangingPunct="1">
        <a:lnSpc>
          <a:spcPct val="90000"/>
        </a:lnSpc>
        <a:spcBef>
          <a:spcPct val="235000"/>
        </a:spcBef>
        <a:buFont typeface="Arial" panose="020B0604020202020204" pitchFamily="34" charset="0"/>
        <a:buChar char="•"/>
        <a:defRPr sz="4210" kern="1200">
          <a:solidFill>
            <a:schemeClr val="tx1"/>
          </a:solidFill>
          <a:latin typeface="+mn-lt"/>
          <a:ea typeface="+mn-ea"/>
          <a:cs typeface="+mn-cs"/>
        </a:defRPr>
      </a:lvl9pPr>
    </p:bodyStyle>
    <p:otherStyle>
      <a:defPPr>
        <a:defRPr lang="zh-TW"/>
      </a:defPPr>
      <a:lvl1pPr marL="0" algn="l" defTabSz="2138680" rtl="0" eaLnBrk="1" latinLnBrk="0" hangingPunct="1">
        <a:defRPr sz="4210" kern="1200">
          <a:solidFill>
            <a:schemeClr val="tx1"/>
          </a:solidFill>
          <a:latin typeface="+mn-lt"/>
          <a:ea typeface="+mn-ea"/>
          <a:cs typeface="+mn-cs"/>
        </a:defRPr>
      </a:lvl1pPr>
      <a:lvl2pPr marL="1069340" algn="l" defTabSz="2138680" rtl="0" eaLnBrk="1" latinLnBrk="0" hangingPunct="1">
        <a:defRPr sz="4210" kern="1200">
          <a:solidFill>
            <a:schemeClr val="tx1"/>
          </a:solidFill>
          <a:latin typeface="+mn-lt"/>
          <a:ea typeface="+mn-ea"/>
          <a:cs typeface="+mn-cs"/>
        </a:defRPr>
      </a:lvl2pPr>
      <a:lvl3pPr marL="2138680" algn="l" defTabSz="2138680" rtl="0" eaLnBrk="1" latinLnBrk="0" hangingPunct="1">
        <a:defRPr sz="4210" kern="1200">
          <a:solidFill>
            <a:schemeClr val="tx1"/>
          </a:solidFill>
          <a:latin typeface="+mn-lt"/>
          <a:ea typeface="+mn-ea"/>
          <a:cs typeface="+mn-cs"/>
        </a:defRPr>
      </a:lvl3pPr>
      <a:lvl4pPr marL="3207385" algn="l" defTabSz="2138680" rtl="0" eaLnBrk="1" latinLnBrk="0" hangingPunct="1">
        <a:defRPr sz="4210" kern="1200">
          <a:solidFill>
            <a:schemeClr val="tx1"/>
          </a:solidFill>
          <a:latin typeface="+mn-lt"/>
          <a:ea typeface="+mn-ea"/>
          <a:cs typeface="+mn-cs"/>
        </a:defRPr>
      </a:lvl4pPr>
      <a:lvl5pPr marL="4276725" algn="l" defTabSz="2138680" rtl="0" eaLnBrk="1" latinLnBrk="0" hangingPunct="1">
        <a:defRPr sz="4210" kern="1200">
          <a:solidFill>
            <a:schemeClr val="tx1"/>
          </a:solidFill>
          <a:latin typeface="+mn-lt"/>
          <a:ea typeface="+mn-ea"/>
          <a:cs typeface="+mn-cs"/>
        </a:defRPr>
      </a:lvl5pPr>
      <a:lvl6pPr marL="5346065" algn="l" defTabSz="2138680" rtl="0" eaLnBrk="1" latinLnBrk="0" hangingPunct="1">
        <a:defRPr sz="4210" kern="1200">
          <a:solidFill>
            <a:schemeClr val="tx1"/>
          </a:solidFill>
          <a:latin typeface="+mn-lt"/>
          <a:ea typeface="+mn-ea"/>
          <a:cs typeface="+mn-cs"/>
        </a:defRPr>
      </a:lvl6pPr>
      <a:lvl7pPr marL="6415405" algn="l" defTabSz="2138680" rtl="0" eaLnBrk="1" latinLnBrk="0" hangingPunct="1">
        <a:defRPr sz="4210" kern="1200">
          <a:solidFill>
            <a:schemeClr val="tx1"/>
          </a:solidFill>
          <a:latin typeface="+mn-lt"/>
          <a:ea typeface="+mn-ea"/>
          <a:cs typeface="+mn-cs"/>
        </a:defRPr>
      </a:lvl7pPr>
      <a:lvl8pPr marL="7484110" algn="l" defTabSz="2138680" rtl="0" eaLnBrk="1" latinLnBrk="0" hangingPunct="1">
        <a:defRPr sz="4210" kern="1200">
          <a:solidFill>
            <a:schemeClr val="tx1"/>
          </a:solidFill>
          <a:latin typeface="+mn-lt"/>
          <a:ea typeface="+mn-ea"/>
          <a:cs typeface="+mn-cs"/>
        </a:defRPr>
      </a:lvl8pPr>
      <a:lvl9pPr marL="8553450" algn="l" defTabSz="2138680"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960" y="-38100"/>
            <a:ext cx="21549995" cy="2972435"/>
          </a:xfrm>
          <a:prstGeom prst="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1738948" y="-648493"/>
            <a:ext cx="24308435" cy="265176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lumMod val="75000"/>
                  </a:schemeClr>
                </a:solidFill>
              </a14:hiddenFill>
            </a:ext>
          </a:extLst>
        </p:spPr>
        <p:txBody>
          <a:bodyPr wrap="square" rtlCol="0">
            <a:spAutoFit/>
          </a:bodyPr>
          <a:lstStyle/>
          <a:p>
            <a:pPr algn="ctr"/>
            <a:endParaRPr lang="zh-TW" altLang="en-US" sz="6000" dirty="0">
              <a:latin typeface="標楷體" panose="03000509000000000000" charset="-120"/>
              <a:ea typeface="標楷體" panose="03000509000000000000" charset="-120"/>
            </a:endParaRPr>
          </a:p>
          <a:p>
            <a:pPr algn="ctr"/>
            <a:r>
              <a:rPr lang="zh-TW" altLang="en-US" sz="6000" dirty="0">
                <a:solidFill>
                  <a:schemeClr val="bg1"/>
                </a:solidFill>
                <a:latin typeface="標楷體" panose="03000509000000000000" charset="-120"/>
                <a:ea typeface="標楷體" panose="03000509000000000000" charset="-120"/>
                <a:sym typeface="+mn-ea"/>
              </a:rPr>
              <a:t>基於核心網網元</a:t>
            </a:r>
            <a:r>
              <a:rPr lang="en-US" altLang="zh-TW" sz="6000" dirty="0">
                <a:solidFill>
                  <a:schemeClr val="bg1"/>
                </a:solidFill>
                <a:latin typeface="標楷體" panose="03000509000000000000" charset="-120"/>
                <a:ea typeface="標楷體" panose="03000509000000000000" charset="-120"/>
                <a:sym typeface="+mn-ea"/>
              </a:rPr>
              <a:t>KPI</a:t>
            </a:r>
            <a:r>
              <a:rPr lang="zh-TW" altLang="en-US" sz="6000" dirty="0">
                <a:solidFill>
                  <a:schemeClr val="bg1"/>
                </a:solidFill>
                <a:latin typeface="標楷體" panose="03000509000000000000" charset="-120"/>
                <a:ea typeface="標楷體" panose="03000509000000000000" charset="-120"/>
                <a:sym typeface="+mn-ea"/>
              </a:rPr>
              <a:t>指標的網路異常預測</a:t>
            </a:r>
          </a:p>
          <a:p>
            <a:pPr algn="ctr"/>
            <a:endParaRPr lang="zh-TW" altLang="en-US" sz="6000" dirty="0">
              <a:solidFill>
                <a:schemeClr val="bg1"/>
              </a:solidFill>
              <a:latin typeface="標楷體" panose="03000509000000000000" charset="-120"/>
              <a:ea typeface="標楷體" panose="03000509000000000000" charset="-120"/>
              <a:sym typeface="+mn-ea"/>
            </a:endParaRPr>
          </a:p>
        </p:txBody>
      </p:sp>
      <p:grpSp>
        <p:nvGrpSpPr>
          <p:cNvPr id="11" name="群組 10"/>
          <p:cNvGrpSpPr/>
          <p:nvPr/>
        </p:nvGrpSpPr>
        <p:grpSpPr>
          <a:xfrm>
            <a:off x="315595" y="4280536"/>
            <a:ext cx="10067290" cy="4459764"/>
            <a:chOff x="3926" y="18601"/>
            <a:chExt cx="15266" cy="8984"/>
          </a:xfrm>
        </p:grpSpPr>
        <p:sp>
          <p:nvSpPr>
            <p:cNvPr id="9" name="矩形 8"/>
            <p:cNvSpPr/>
            <p:nvPr/>
          </p:nvSpPr>
          <p:spPr>
            <a:xfrm>
              <a:off x="3926" y="18601"/>
              <a:ext cx="15266" cy="8984"/>
            </a:xfrm>
            <a:prstGeom prst="rect">
              <a:avLst/>
            </a:prstGeom>
            <a:solidFill>
              <a:srgbClr val="F9F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926" y="18601"/>
              <a:ext cx="15267" cy="1350"/>
            </a:xfrm>
            <a:prstGeom prst="rect">
              <a:avLst/>
            </a:prstGeom>
            <a:solidFill>
              <a:srgbClr val="EFE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 name="文字方塊 12"/>
          <p:cNvSpPr txBox="1"/>
          <p:nvPr/>
        </p:nvSpPr>
        <p:spPr>
          <a:xfrm>
            <a:off x="417830" y="5249545"/>
            <a:ext cx="9814560" cy="642620"/>
          </a:xfrm>
          <a:prstGeom prst="rect">
            <a:avLst/>
          </a:prstGeom>
          <a:noFill/>
        </p:spPr>
        <p:txBody>
          <a:bodyPr wrap="square" rtlCol="0">
            <a:spAutoFit/>
          </a:bodyPr>
          <a:lstStyle/>
          <a:p>
            <a:r>
              <a:rPr lang="zh-TW" altLang="en-US" dirty="0">
                <a:solidFill>
                  <a:schemeClr val="accent2">
                    <a:lumMod val="60000"/>
                    <a:lumOff val="40000"/>
                  </a:schemeClr>
                </a:solidFill>
              </a:rPr>
              <a:t>▶</a:t>
            </a:r>
            <a:r>
              <a:rPr lang="zh-TW" altLang="en-US" dirty="0"/>
              <a:t>  </a:t>
            </a:r>
            <a:r>
              <a:rPr lang="zh-TW" altLang="en-US" dirty="0">
                <a:latin typeface="標楷體" panose="03000509000000000000" charset="-120"/>
                <a:ea typeface="標楷體" panose="03000509000000000000" charset="-120"/>
              </a:rPr>
              <a:t>隨著互聯網的高速發展，保障網路的穩定性非常重要，網路服務的穩定性主要靠維運人員監</a:t>
            </a:r>
          </a:p>
          <a:p>
            <a:r>
              <a:rPr lang="zh-TW" altLang="en-US" dirty="0">
                <a:latin typeface="標楷體" panose="03000509000000000000" charset="-120"/>
                <a:ea typeface="標楷體" panose="03000509000000000000" charset="-120"/>
              </a:rPr>
              <a:t>   控各式各樣的關鍵性能指標(Key Performance Indicators，簡稱KPI)來判斷網路是否穩定。</a:t>
            </a:r>
          </a:p>
        </p:txBody>
      </p:sp>
      <p:sp>
        <p:nvSpPr>
          <p:cNvPr id="21" name="文字方塊 20"/>
          <p:cNvSpPr txBox="1"/>
          <p:nvPr/>
        </p:nvSpPr>
        <p:spPr>
          <a:xfrm>
            <a:off x="417830" y="4450080"/>
            <a:ext cx="9814560" cy="518160"/>
          </a:xfrm>
          <a:prstGeom prst="rect">
            <a:avLst/>
          </a:prstGeom>
          <a:noFill/>
        </p:spPr>
        <p:txBody>
          <a:bodyPr wrap="square" rtlCol="0">
            <a:spAutoFit/>
          </a:bodyPr>
          <a:lstStyle/>
          <a:p>
            <a:r>
              <a:rPr lang="zh-TW" altLang="en-US" sz="2800">
                <a:latin typeface="標楷體" panose="03000509000000000000" charset="-120"/>
                <a:ea typeface="標楷體" panose="03000509000000000000" charset="-120"/>
              </a:rPr>
              <a:t>簡介</a:t>
            </a:r>
          </a:p>
        </p:txBody>
      </p:sp>
      <p:sp>
        <p:nvSpPr>
          <p:cNvPr id="22" name="文字方塊 21"/>
          <p:cNvSpPr txBox="1"/>
          <p:nvPr/>
        </p:nvSpPr>
        <p:spPr>
          <a:xfrm>
            <a:off x="441960" y="6199505"/>
            <a:ext cx="9814560" cy="642620"/>
          </a:xfrm>
          <a:prstGeom prst="rect">
            <a:avLst/>
          </a:prstGeom>
          <a:noFill/>
        </p:spPr>
        <p:txBody>
          <a:bodyPr wrap="square" rtlCol="0">
            <a:spAutoFit/>
          </a:bodyPr>
          <a:lstStyle/>
          <a:p>
            <a:r>
              <a:rPr lang="zh-TW" altLang="en-US">
                <a:solidFill>
                  <a:schemeClr val="accent2">
                    <a:lumMod val="60000"/>
                    <a:lumOff val="40000"/>
                  </a:schemeClr>
                </a:solidFill>
              </a:rPr>
              <a:t>▶</a:t>
            </a:r>
            <a:r>
              <a:rPr lang="zh-TW" altLang="en-US"/>
              <a:t>  </a:t>
            </a:r>
            <a:r>
              <a:rPr lang="zh-TW" altLang="en-US">
                <a:latin typeface="標楷體" panose="03000509000000000000" charset="-120"/>
                <a:ea typeface="標楷體" panose="03000509000000000000" charset="-120"/>
              </a:rPr>
              <a:t>KPI異常檢測指的是透過演算法分析KPI的時間序列數據，並標記網路在何時發生異常，然後     </a:t>
            </a:r>
          </a:p>
          <a:p>
            <a:r>
              <a:rPr lang="zh-TW" altLang="en-US">
                <a:latin typeface="標楷體" panose="03000509000000000000" charset="-120"/>
                <a:ea typeface="標楷體" panose="03000509000000000000" charset="-120"/>
              </a:rPr>
              <a:t>   利用其時間序列的規律性進行異常預測。</a:t>
            </a:r>
          </a:p>
        </p:txBody>
      </p:sp>
      <p:sp>
        <p:nvSpPr>
          <p:cNvPr id="23" name="文字方塊 22"/>
          <p:cNvSpPr txBox="1"/>
          <p:nvPr/>
        </p:nvSpPr>
        <p:spPr>
          <a:xfrm>
            <a:off x="442595" y="7058025"/>
            <a:ext cx="9814560" cy="916940"/>
          </a:xfrm>
          <a:prstGeom prst="rect">
            <a:avLst/>
          </a:prstGeom>
          <a:noFill/>
        </p:spPr>
        <p:txBody>
          <a:bodyPr wrap="square" rtlCol="0">
            <a:spAutoFit/>
          </a:bodyPr>
          <a:lstStyle/>
          <a:p>
            <a:r>
              <a:rPr lang="zh-TW" altLang="en-US">
                <a:solidFill>
                  <a:schemeClr val="accent2">
                    <a:lumMod val="60000"/>
                    <a:lumOff val="40000"/>
                  </a:schemeClr>
                </a:solidFill>
              </a:rPr>
              <a:t>▶</a:t>
            </a:r>
            <a:r>
              <a:rPr lang="zh-TW" altLang="en-US"/>
              <a:t>  </a:t>
            </a:r>
            <a:r>
              <a:rPr lang="zh-TW" altLang="en-US">
                <a:latin typeface="標楷體" panose="03000509000000000000" charset="-120"/>
                <a:ea typeface="標楷體" panose="03000509000000000000" charset="-120"/>
              </a:rPr>
              <a:t>本研究的實驗數據來自2021華為某次學習賽提供之某網路營運商之部分網元的KPI真實數據，</a:t>
            </a:r>
          </a:p>
          <a:p>
            <a:r>
              <a:rPr lang="zh-TW" altLang="en-US">
                <a:latin typeface="標楷體" panose="03000509000000000000" charset="-120"/>
                <a:ea typeface="標楷體" panose="03000509000000000000" charset="-120"/>
              </a:rPr>
              <a:t>   數據採樣間隔為一小時，我們根據歷史一個月的數據訓練各種模型並預測隨後一周內KPI中的</a:t>
            </a:r>
          </a:p>
          <a:p>
            <a:r>
              <a:rPr lang="zh-TW" altLang="en-US">
                <a:latin typeface="標楷體" panose="03000509000000000000" charset="-120"/>
                <a:ea typeface="標楷體" panose="03000509000000000000" charset="-120"/>
              </a:rPr>
              <a:t>   異常情況。</a:t>
            </a:r>
          </a:p>
        </p:txBody>
      </p:sp>
      <p:sp>
        <p:nvSpPr>
          <p:cNvPr id="28" name="文字方塊 27"/>
          <p:cNvSpPr txBox="1"/>
          <p:nvPr/>
        </p:nvSpPr>
        <p:spPr>
          <a:xfrm>
            <a:off x="443230" y="10815955"/>
            <a:ext cx="9814560" cy="368300"/>
          </a:xfrm>
          <a:prstGeom prst="rect">
            <a:avLst/>
          </a:prstGeom>
          <a:noFill/>
        </p:spPr>
        <p:txBody>
          <a:bodyPr wrap="square" rtlCol="0">
            <a:spAutoFit/>
          </a:bodyPr>
          <a:lstStyle/>
          <a:p>
            <a:r>
              <a:rPr lang="zh-TW" altLang="en-US">
                <a:solidFill>
                  <a:schemeClr val="accent2">
                    <a:lumMod val="60000"/>
                    <a:lumOff val="40000"/>
                  </a:schemeClr>
                </a:solidFill>
              </a:rPr>
              <a:t>▶</a:t>
            </a:r>
            <a:r>
              <a:rPr lang="zh-TW" altLang="en-US"/>
              <a:t>  </a:t>
            </a:r>
            <a:r>
              <a:rPr lang="zh-TW" altLang="en-US">
                <a:latin typeface="標楷體" panose="03000509000000000000" charset="-120"/>
                <a:ea typeface="標楷體" panose="03000509000000000000" charset="-120"/>
              </a:rPr>
              <a:t>本研究將</a:t>
            </a:r>
            <a:r>
              <a:rPr lang="en-US" altLang="zh-TW">
                <a:latin typeface="標楷體" panose="03000509000000000000" charset="-120"/>
                <a:ea typeface="標楷體" panose="03000509000000000000" charset="-120"/>
              </a:rPr>
              <a:t>102</a:t>
            </a:r>
            <a:r>
              <a:rPr lang="zh-TW" altLang="en-US">
                <a:latin typeface="標楷體" panose="03000509000000000000" charset="-120"/>
                <a:ea typeface="標楷體" panose="03000509000000000000" charset="-120"/>
              </a:rPr>
              <a:t>個</a:t>
            </a:r>
            <a:r>
              <a:rPr lang="en-US" altLang="zh-TW">
                <a:latin typeface="標楷體" panose="03000509000000000000" charset="-120"/>
                <a:ea typeface="標楷體" panose="03000509000000000000" charset="-120"/>
              </a:rPr>
              <a:t>KPI</a:t>
            </a:r>
            <a:r>
              <a:rPr lang="zh-TW" altLang="en-US">
                <a:latin typeface="標楷體" panose="03000509000000000000" charset="-120"/>
                <a:ea typeface="標楷體" panose="03000509000000000000" charset="-120"/>
              </a:rPr>
              <a:t>指標劃分成以下三種類型：</a:t>
            </a:r>
          </a:p>
        </p:txBody>
      </p:sp>
      <p:pic>
        <p:nvPicPr>
          <p:cNvPr id="29" name="圖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43230" y="11303635"/>
            <a:ext cx="9789795" cy="1597025"/>
          </a:xfrm>
          <a:prstGeom prst="rect">
            <a:avLst/>
          </a:prstGeom>
          <a:noFill/>
          <a:ln>
            <a:noFill/>
          </a:ln>
        </p:spPr>
      </p:pic>
      <p:sp>
        <p:nvSpPr>
          <p:cNvPr id="31" name="文字方塊 30"/>
          <p:cNvSpPr txBox="1"/>
          <p:nvPr/>
        </p:nvSpPr>
        <p:spPr>
          <a:xfrm>
            <a:off x="569595" y="13020675"/>
            <a:ext cx="9814560" cy="365760"/>
          </a:xfrm>
          <a:prstGeom prst="rect">
            <a:avLst/>
          </a:prstGeom>
          <a:noFill/>
        </p:spPr>
        <p:txBody>
          <a:bodyPr wrap="square" rtlCol="0">
            <a:spAutoFit/>
          </a:bodyPr>
          <a:lstStyle/>
          <a:p>
            <a:pPr algn="ctr"/>
            <a:r>
              <a:rPr lang="zh-TW" altLang="en-US">
                <a:latin typeface="標楷體" panose="03000509000000000000" charset="-120"/>
                <a:ea typeface="標楷體" panose="03000509000000000000" charset="-120"/>
              </a:rPr>
              <a:t>圖</a:t>
            </a:r>
            <a:r>
              <a:rPr lang="en-US" altLang="zh-TW">
                <a:latin typeface="標楷體" panose="03000509000000000000" charset="-120"/>
                <a:ea typeface="標楷體" panose="03000509000000000000" charset="-120"/>
              </a:rPr>
              <a:t>1</a:t>
            </a:r>
            <a:r>
              <a:rPr lang="zh-TW" altLang="en-US">
                <a:latin typeface="標楷體" panose="03000509000000000000" charset="-120"/>
                <a:ea typeface="標楷體" panose="03000509000000000000" charset="-120"/>
              </a:rPr>
              <a:t>：邊界型異常示意圖</a:t>
            </a:r>
          </a:p>
        </p:txBody>
      </p:sp>
      <p:sp>
        <p:nvSpPr>
          <p:cNvPr id="34" name="矩形 33"/>
          <p:cNvSpPr/>
          <p:nvPr/>
        </p:nvSpPr>
        <p:spPr>
          <a:xfrm>
            <a:off x="316865" y="9800590"/>
            <a:ext cx="10067925" cy="857250"/>
          </a:xfrm>
          <a:prstGeom prst="rect">
            <a:avLst/>
          </a:prstGeom>
          <a:solidFill>
            <a:srgbClr val="EFE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00710" y="9970135"/>
            <a:ext cx="9814560" cy="518160"/>
          </a:xfrm>
          <a:prstGeom prst="rect">
            <a:avLst/>
          </a:prstGeom>
          <a:noFill/>
        </p:spPr>
        <p:txBody>
          <a:bodyPr wrap="square" rtlCol="0">
            <a:spAutoFit/>
          </a:bodyPr>
          <a:lstStyle/>
          <a:p>
            <a:r>
              <a:rPr lang="zh-TW" altLang="en-US" sz="2800">
                <a:latin typeface="標楷體" panose="03000509000000000000" charset="-120"/>
                <a:ea typeface="標楷體" panose="03000509000000000000" charset="-120"/>
              </a:rPr>
              <a:t>資料前處理</a:t>
            </a:r>
          </a:p>
        </p:txBody>
      </p:sp>
      <p:pic>
        <p:nvPicPr>
          <p:cNvPr id="36" name="圖片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43230" y="13780135"/>
            <a:ext cx="9789160" cy="1845310"/>
          </a:xfrm>
          <a:prstGeom prst="rect">
            <a:avLst/>
          </a:prstGeom>
          <a:noFill/>
          <a:ln>
            <a:noFill/>
          </a:ln>
        </p:spPr>
      </p:pic>
      <p:sp>
        <p:nvSpPr>
          <p:cNvPr id="37" name="文字方塊 36"/>
          <p:cNvSpPr txBox="1"/>
          <p:nvPr/>
        </p:nvSpPr>
        <p:spPr>
          <a:xfrm>
            <a:off x="600710" y="15872460"/>
            <a:ext cx="9814560" cy="365760"/>
          </a:xfrm>
          <a:prstGeom prst="rect">
            <a:avLst/>
          </a:prstGeom>
          <a:noFill/>
        </p:spPr>
        <p:txBody>
          <a:bodyPr wrap="square" rtlCol="0">
            <a:spAutoFit/>
          </a:bodyPr>
          <a:lstStyle/>
          <a:p>
            <a:pPr algn="ctr"/>
            <a:r>
              <a:rPr>
                <a:latin typeface="標楷體" panose="03000509000000000000" charset="-120"/>
                <a:ea typeface="標楷體" panose="03000509000000000000" charset="-120"/>
              </a:rPr>
              <a:t>圖</a:t>
            </a:r>
            <a:r>
              <a:rPr lang="en-US">
                <a:latin typeface="標楷體" panose="03000509000000000000" charset="-120"/>
                <a:ea typeface="標楷體" panose="03000509000000000000" charset="-120"/>
              </a:rPr>
              <a:t>2</a:t>
            </a:r>
            <a:r>
              <a:rPr>
                <a:latin typeface="標楷體" panose="03000509000000000000" charset="-120"/>
                <a:ea typeface="標楷體" panose="03000509000000000000" charset="-120"/>
              </a:rPr>
              <a:t>：週期型異常示意圖</a:t>
            </a:r>
          </a:p>
        </p:txBody>
      </p:sp>
      <p:pic>
        <p:nvPicPr>
          <p:cNvPr id="38" name="圖片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443230" y="16594455"/>
            <a:ext cx="9789160" cy="1772920"/>
          </a:xfrm>
          <a:prstGeom prst="rect">
            <a:avLst/>
          </a:prstGeom>
          <a:noFill/>
          <a:ln>
            <a:noFill/>
          </a:ln>
        </p:spPr>
      </p:pic>
      <p:sp>
        <p:nvSpPr>
          <p:cNvPr id="39" name="文字方塊 38"/>
          <p:cNvSpPr txBox="1"/>
          <p:nvPr/>
        </p:nvSpPr>
        <p:spPr>
          <a:xfrm>
            <a:off x="703580" y="18700750"/>
            <a:ext cx="9814560" cy="365760"/>
          </a:xfrm>
          <a:prstGeom prst="rect">
            <a:avLst/>
          </a:prstGeom>
          <a:noFill/>
        </p:spPr>
        <p:txBody>
          <a:bodyPr wrap="square" rtlCol="0">
            <a:spAutoFit/>
          </a:bodyPr>
          <a:lstStyle/>
          <a:p>
            <a:pPr algn="ctr"/>
            <a:r>
              <a:rPr>
                <a:latin typeface="標楷體" panose="03000509000000000000" charset="-120"/>
                <a:ea typeface="標楷體" panose="03000509000000000000" charset="-120"/>
              </a:rPr>
              <a:t>圖</a:t>
            </a:r>
            <a:r>
              <a:rPr lang="en-US">
                <a:latin typeface="標楷體" panose="03000509000000000000" charset="-120"/>
                <a:ea typeface="標楷體" panose="03000509000000000000" charset="-120"/>
              </a:rPr>
              <a:t>3</a:t>
            </a:r>
            <a:r>
              <a:rPr>
                <a:latin typeface="標楷體" panose="03000509000000000000" charset="-120"/>
                <a:ea typeface="標楷體" panose="03000509000000000000" charset="-120"/>
              </a:rPr>
              <a:t>：無異常型異常示意圖</a:t>
            </a:r>
          </a:p>
        </p:txBody>
      </p:sp>
      <p:grpSp>
        <p:nvGrpSpPr>
          <p:cNvPr id="2" name="群組 1"/>
          <p:cNvGrpSpPr/>
          <p:nvPr/>
        </p:nvGrpSpPr>
        <p:grpSpPr>
          <a:xfrm>
            <a:off x="443230" y="19370040"/>
            <a:ext cx="9540240" cy="8147685"/>
            <a:chOff x="443230" y="19370040"/>
            <a:chExt cx="9540240" cy="8147685"/>
          </a:xfrm>
        </p:grpSpPr>
        <p:sp>
          <p:nvSpPr>
            <p:cNvPr id="41" name="矩形 40"/>
            <p:cNvSpPr/>
            <p:nvPr/>
          </p:nvSpPr>
          <p:spPr>
            <a:xfrm>
              <a:off x="443230" y="19370040"/>
              <a:ext cx="9540240" cy="8147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圓角矩形 41"/>
            <p:cNvSpPr/>
            <p:nvPr/>
          </p:nvSpPr>
          <p:spPr>
            <a:xfrm>
              <a:off x="1447165" y="22951440"/>
              <a:ext cx="2409190"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特徵工程</a:t>
              </a:r>
            </a:p>
          </p:txBody>
        </p:sp>
        <p:sp>
          <p:nvSpPr>
            <p:cNvPr id="48" name="圓角矩形 47"/>
            <p:cNvSpPr/>
            <p:nvPr/>
          </p:nvSpPr>
          <p:spPr>
            <a:xfrm>
              <a:off x="5191125" y="19982180"/>
              <a:ext cx="4419600"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基礎特徵：</a:t>
              </a:r>
            </a:p>
            <a:p>
              <a:pPr algn="ctr"/>
              <a:r>
                <a:rPr lang="zh-TW" altLang="en-US">
                  <a:latin typeface="標楷體" panose="03000509000000000000" charset="-120"/>
                  <a:ea typeface="標楷體" panose="03000509000000000000" charset="-120"/>
                </a:rPr>
                <a:t>時間、日期</a:t>
              </a:r>
              <a:r>
                <a:rPr lang="en-US" altLang="zh-TW">
                  <a:latin typeface="標楷體" panose="03000509000000000000" charset="-120"/>
                  <a:ea typeface="標楷體" panose="03000509000000000000" charset="-120"/>
                </a:rPr>
                <a:t>...</a:t>
              </a:r>
            </a:p>
          </p:txBody>
        </p:sp>
        <p:sp>
          <p:nvSpPr>
            <p:cNvPr id="49" name="圓角矩形 48"/>
            <p:cNvSpPr/>
            <p:nvPr/>
          </p:nvSpPr>
          <p:spPr>
            <a:xfrm>
              <a:off x="5191125" y="21471255"/>
              <a:ext cx="4419600"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統計特徵：</a:t>
              </a:r>
            </a:p>
            <a:p>
              <a:pPr algn="ctr"/>
              <a:r>
                <a:rPr lang="zh-TW" altLang="en-US">
                  <a:latin typeface="標楷體" panose="03000509000000000000" charset="-120"/>
                  <a:ea typeface="標楷體" panose="03000509000000000000" charset="-120"/>
                </a:rPr>
                <a:t>某段時間範圍的平均值、中位數、方差等</a:t>
              </a:r>
            </a:p>
          </p:txBody>
        </p:sp>
        <p:sp>
          <p:nvSpPr>
            <p:cNvPr id="50" name="圓角矩形 49"/>
            <p:cNvSpPr/>
            <p:nvPr/>
          </p:nvSpPr>
          <p:spPr>
            <a:xfrm>
              <a:off x="5191125" y="22946995"/>
              <a:ext cx="4420235"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平移特徵：</a:t>
              </a:r>
            </a:p>
            <a:p>
              <a:pPr algn="ctr"/>
              <a:r>
                <a:rPr lang="zh-TW" altLang="en-US">
                  <a:latin typeface="標楷體" panose="03000509000000000000" charset="-120"/>
                  <a:ea typeface="標楷體" panose="03000509000000000000" charset="-120"/>
                </a:rPr>
                <a:t>前一特定時間點的</a:t>
              </a:r>
              <a:r>
                <a:rPr lang="en-US" altLang="zh-TW">
                  <a:latin typeface="標楷體" panose="03000509000000000000" charset="-120"/>
                  <a:ea typeface="標楷體" panose="03000509000000000000" charset="-120"/>
                </a:rPr>
                <a:t>KPI</a:t>
              </a:r>
              <a:r>
                <a:rPr lang="zh-TW" altLang="en-US">
                  <a:latin typeface="標楷體" panose="03000509000000000000" charset="-120"/>
                  <a:ea typeface="標楷體" panose="03000509000000000000" charset="-120"/>
                </a:rPr>
                <a:t>的值</a:t>
              </a:r>
            </a:p>
          </p:txBody>
        </p:sp>
        <p:sp>
          <p:nvSpPr>
            <p:cNvPr id="51" name="圓角矩形 50"/>
            <p:cNvSpPr/>
            <p:nvPr/>
          </p:nvSpPr>
          <p:spPr>
            <a:xfrm>
              <a:off x="5191125" y="24343360"/>
              <a:ext cx="4420235"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差分特徵：</a:t>
              </a:r>
            </a:p>
            <a:p>
              <a:pPr algn="ctr"/>
              <a:r>
                <a:rPr lang="zh-TW" altLang="en-US">
                  <a:latin typeface="標楷體" panose="03000509000000000000" charset="-120"/>
                  <a:ea typeface="標楷體" panose="03000509000000000000" charset="-120"/>
                </a:rPr>
                <a:t>當前時間點和上一個時間點或上一個週期中相同時間點的差</a:t>
              </a:r>
            </a:p>
          </p:txBody>
        </p:sp>
        <p:sp>
          <p:nvSpPr>
            <p:cNvPr id="52" name="圓角矩形 51"/>
            <p:cNvSpPr/>
            <p:nvPr/>
          </p:nvSpPr>
          <p:spPr>
            <a:xfrm>
              <a:off x="5191125" y="25826720"/>
              <a:ext cx="4420235"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趨勢特徵：</a:t>
              </a:r>
            </a:p>
            <a:p>
              <a:pPr algn="ctr"/>
              <a:r>
                <a:rPr lang="zh-TW" altLang="en-US">
                  <a:latin typeface="標楷體" panose="03000509000000000000" charset="-120"/>
                  <a:ea typeface="標楷體" panose="03000509000000000000" charset="-120"/>
                </a:rPr>
                <a:t>當前時間點的值減去前</a:t>
              </a:r>
              <a:r>
                <a:rPr lang="en-US" altLang="zh-TW">
                  <a:latin typeface="標楷體" panose="03000509000000000000" charset="-120"/>
                  <a:ea typeface="標楷體" panose="03000509000000000000" charset="-120"/>
                </a:rPr>
                <a:t>x</a:t>
              </a:r>
              <a:r>
                <a:rPr lang="zh-TW" altLang="en-US">
                  <a:latin typeface="標楷體" panose="03000509000000000000" charset="-120"/>
                  <a:ea typeface="標楷體" panose="03000509000000000000" charset="-120"/>
                </a:rPr>
                <a:t>時間單位時刻的平均值</a:t>
              </a:r>
            </a:p>
          </p:txBody>
        </p:sp>
        <p:cxnSp>
          <p:nvCxnSpPr>
            <p:cNvPr id="55" name="直線接點 54"/>
            <p:cNvCxnSpPr>
              <a:stCxn id="48" idx="1"/>
              <a:endCxn id="42" idx="3"/>
            </p:cNvCxnSpPr>
            <p:nvPr/>
          </p:nvCxnSpPr>
          <p:spPr>
            <a:xfrm flipH="1">
              <a:off x="3856355" y="20567650"/>
              <a:ext cx="1334770" cy="2969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a:stCxn id="49" idx="1"/>
              <a:endCxn id="42" idx="3"/>
            </p:cNvCxnSpPr>
            <p:nvPr/>
          </p:nvCxnSpPr>
          <p:spPr>
            <a:xfrm flipH="1">
              <a:off x="3856355" y="22056725"/>
              <a:ext cx="1334770" cy="1480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a:stCxn id="42" idx="3"/>
              <a:endCxn id="50" idx="1"/>
            </p:cNvCxnSpPr>
            <p:nvPr/>
          </p:nvCxnSpPr>
          <p:spPr>
            <a:xfrm flipV="1">
              <a:off x="3856355" y="23532465"/>
              <a:ext cx="1334770" cy="4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a:stCxn id="42" idx="3"/>
              <a:endCxn id="51" idx="1"/>
            </p:cNvCxnSpPr>
            <p:nvPr/>
          </p:nvCxnSpPr>
          <p:spPr>
            <a:xfrm>
              <a:off x="3856355" y="23536910"/>
              <a:ext cx="1334770" cy="1391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a:stCxn id="42" idx="3"/>
              <a:endCxn id="52" idx="1"/>
            </p:cNvCxnSpPr>
            <p:nvPr/>
          </p:nvCxnSpPr>
          <p:spPr>
            <a:xfrm>
              <a:off x="3856355" y="23536910"/>
              <a:ext cx="1334770" cy="2875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3" name="圖片 62" descr="專題流程圖(new)_page-0001"/>
          <p:cNvPicPr>
            <a:picLocks noChangeAspect="1"/>
          </p:cNvPicPr>
          <p:nvPr/>
        </p:nvPicPr>
        <p:blipFill>
          <a:blip r:embed="rId5"/>
          <a:stretch>
            <a:fillRect/>
          </a:stretch>
        </p:blipFill>
        <p:spPr>
          <a:xfrm>
            <a:off x="13187045" y="5351145"/>
            <a:ext cx="6035040" cy="8530590"/>
          </a:xfrm>
          <a:prstGeom prst="rect">
            <a:avLst/>
          </a:prstGeom>
        </p:spPr>
      </p:pic>
      <p:sp>
        <p:nvSpPr>
          <p:cNvPr id="64" name="文字方塊 63"/>
          <p:cNvSpPr txBox="1"/>
          <p:nvPr/>
        </p:nvSpPr>
        <p:spPr>
          <a:xfrm>
            <a:off x="11165840" y="4450080"/>
            <a:ext cx="9814560" cy="518160"/>
          </a:xfrm>
          <a:prstGeom prst="rect">
            <a:avLst/>
          </a:prstGeom>
          <a:noFill/>
        </p:spPr>
        <p:txBody>
          <a:bodyPr wrap="square" rtlCol="0">
            <a:spAutoFit/>
          </a:bodyPr>
          <a:lstStyle/>
          <a:p>
            <a:r>
              <a:rPr lang="zh-TW" altLang="en-US" sz="2800">
                <a:latin typeface="標楷體" panose="03000509000000000000" charset="-120"/>
                <a:ea typeface="標楷體" panose="03000509000000000000" charset="-120"/>
              </a:rPr>
              <a:t>實驗流程</a:t>
            </a:r>
          </a:p>
        </p:txBody>
      </p:sp>
      <p:sp>
        <p:nvSpPr>
          <p:cNvPr id="68" name="文字方塊 67"/>
          <p:cNvSpPr txBox="1"/>
          <p:nvPr/>
        </p:nvSpPr>
        <p:spPr>
          <a:xfrm>
            <a:off x="11292205" y="14978380"/>
            <a:ext cx="9814560" cy="518160"/>
          </a:xfrm>
          <a:prstGeom prst="rect">
            <a:avLst/>
          </a:prstGeom>
          <a:noFill/>
        </p:spPr>
        <p:txBody>
          <a:bodyPr wrap="square" rtlCol="0">
            <a:spAutoFit/>
          </a:bodyPr>
          <a:lstStyle/>
          <a:p>
            <a:pPr algn="l"/>
            <a:r>
              <a:rPr lang="zh-TW" altLang="en-US" sz="2800">
                <a:latin typeface="標楷體" panose="03000509000000000000" charset="-120"/>
                <a:ea typeface="標楷體" panose="03000509000000000000" charset="-120"/>
              </a:rPr>
              <a:t>實驗結果</a:t>
            </a:r>
          </a:p>
        </p:txBody>
      </p:sp>
      <p:pic>
        <p:nvPicPr>
          <p:cNvPr id="69" name="圖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12697460" y="16080105"/>
            <a:ext cx="6750685" cy="3902075"/>
          </a:xfrm>
          <a:prstGeom prst="rect">
            <a:avLst/>
          </a:prstGeom>
          <a:noFill/>
          <a:ln>
            <a:noFill/>
          </a:ln>
        </p:spPr>
      </p:pic>
      <p:sp>
        <p:nvSpPr>
          <p:cNvPr id="70" name="文字方塊 69"/>
          <p:cNvSpPr txBox="1"/>
          <p:nvPr/>
        </p:nvSpPr>
        <p:spPr>
          <a:xfrm>
            <a:off x="10877550" y="20110450"/>
            <a:ext cx="9814560" cy="365760"/>
          </a:xfrm>
          <a:prstGeom prst="rect">
            <a:avLst/>
          </a:prstGeom>
          <a:noFill/>
        </p:spPr>
        <p:txBody>
          <a:bodyPr wrap="square" rtlCol="0">
            <a:spAutoFit/>
          </a:bodyPr>
          <a:lstStyle/>
          <a:p>
            <a:pPr algn="ctr"/>
            <a:r>
              <a:rPr>
                <a:latin typeface="標楷體" panose="03000509000000000000" charset="-120"/>
                <a:ea typeface="標楷體" panose="03000509000000000000" charset="-120"/>
              </a:rPr>
              <a:t>圖</a:t>
            </a:r>
            <a:r>
              <a:rPr lang="en-US">
                <a:latin typeface="標楷體" panose="03000509000000000000" charset="-120"/>
                <a:ea typeface="標楷體" panose="03000509000000000000" charset="-120"/>
              </a:rPr>
              <a:t>6</a:t>
            </a:r>
            <a:r>
              <a:rPr>
                <a:latin typeface="標楷體" panose="03000509000000000000" charset="-120"/>
                <a:ea typeface="標楷體" panose="03000509000000000000" charset="-120"/>
              </a:rPr>
              <a:t>：</a:t>
            </a:r>
            <a:r>
              <a:rPr lang="zh-TW">
                <a:latin typeface="標楷體" panose="03000509000000000000" charset="-120"/>
                <a:ea typeface="標楷體" panose="03000509000000000000" charset="-120"/>
              </a:rPr>
              <a:t>四個</a:t>
            </a:r>
            <a:r>
              <a:rPr>
                <a:latin typeface="標楷體" panose="03000509000000000000" charset="-120"/>
                <a:ea typeface="標楷體" panose="03000509000000000000" charset="-120"/>
              </a:rPr>
              <a:t>模型在邊界型異常和週期型異常上之表現</a:t>
            </a:r>
          </a:p>
        </p:txBody>
      </p:sp>
      <p:pic>
        <p:nvPicPr>
          <p:cNvPr id="71" name="圖片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13187045" y="20567650"/>
            <a:ext cx="5419090" cy="3970020"/>
          </a:xfrm>
          <a:prstGeom prst="rect">
            <a:avLst/>
          </a:prstGeom>
          <a:noFill/>
          <a:ln>
            <a:noFill/>
          </a:ln>
        </p:spPr>
      </p:pic>
      <p:sp>
        <p:nvSpPr>
          <p:cNvPr id="72" name="文字方塊 71"/>
          <p:cNvSpPr txBox="1"/>
          <p:nvPr/>
        </p:nvSpPr>
        <p:spPr>
          <a:xfrm>
            <a:off x="11040110" y="24563070"/>
            <a:ext cx="9814560" cy="365760"/>
          </a:xfrm>
          <a:prstGeom prst="rect">
            <a:avLst/>
          </a:prstGeom>
          <a:noFill/>
        </p:spPr>
        <p:txBody>
          <a:bodyPr wrap="square" rtlCol="0">
            <a:spAutoFit/>
          </a:bodyPr>
          <a:lstStyle/>
          <a:p>
            <a:pPr algn="ctr"/>
            <a:r>
              <a:rPr>
                <a:latin typeface="標楷體" panose="03000509000000000000" charset="-120"/>
                <a:ea typeface="標楷體" panose="03000509000000000000" charset="-120"/>
              </a:rPr>
              <a:t>圖</a:t>
            </a:r>
            <a:r>
              <a:rPr lang="en-US">
                <a:latin typeface="標楷體" panose="03000509000000000000" charset="-120"/>
                <a:ea typeface="標楷體" panose="03000509000000000000" charset="-120"/>
              </a:rPr>
              <a:t>7</a:t>
            </a:r>
            <a:r>
              <a:rPr>
                <a:latin typeface="標楷體" panose="03000509000000000000" charset="-120"/>
                <a:ea typeface="標楷體" panose="03000509000000000000" charset="-120"/>
              </a:rPr>
              <a:t>：融合後模型的混淆矩陣</a:t>
            </a:r>
          </a:p>
        </p:txBody>
      </p:sp>
      <p:sp>
        <p:nvSpPr>
          <p:cNvPr id="75" name="矩形 74"/>
          <p:cNvSpPr/>
          <p:nvPr/>
        </p:nvSpPr>
        <p:spPr>
          <a:xfrm>
            <a:off x="-59690" y="28891230"/>
            <a:ext cx="21443315" cy="1410335"/>
          </a:xfrm>
          <a:prstGeom prst="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文字方塊 77"/>
          <p:cNvSpPr txBox="1"/>
          <p:nvPr/>
        </p:nvSpPr>
        <p:spPr>
          <a:xfrm>
            <a:off x="7368857" y="29337854"/>
            <a:ext cx="13879830" cy="553998"/>
          </a:xfrm>
          <a:prstGeom prst="rect">
            <a:avLst/>
          </a:prstGeom>
          <a:noFill/>
        </p:spPr>
        <p:txBody>
          <a:bodyPr wrap="square" rtlCol="0">
            <a:spAutoFit/>
          </a:bodyPr>
          <a:lstStyle/>
          <a:p>
            <a:r>
              <a:rPr lang="en-US" altLang="zh-TW" sz="3000" dirty="0">
                <a:solidFill>
                  <a:schemeClr val="bg1"/>
                </a:solidFill>
                <a:latin typeface="標楷體" panose="03000509000000000000" charset="-120"/>
                <a:ea typeface="標楷體" panose="03000509000000000000" charset="-120"/>
              </a:rPr>
              <a:t>Department of Computer Science, National </a:t>
            </a:r>
            <a:r>
              <a:rPr lang="en-US" altLang="zh-TW" sz="3000" dirty="0" err="1">
                <a:solidFill>
                  <a:schemeClr val="bg1"/>
                </a:solidFill>
                <a:latin typeface="標楷體" panose="03000509000000000000" charset="-120"/>
                <a:ea typeface="標楷體" panose="03000509000000000000" charset="-120"/>
              </a:rPr>
              <a:t>Chengchi</a:t>
            </a:r>
            <a:r>
              <a:rPr lang="en-US" altLang="zh-TW" sz="3000" dirty="0">
                <a:solidFill>
                  <a:schemeClr val="bg1"/>
                </a:solidFill>
                <a:latin typeface="標楷體" panose="03000509000000000000" charset="-120"/>
                <a:ea typeface="標楷體" panose="03000509000000000000" charset="-120"/>
              </a:rPr>
              <a:t> University</a:t>
            </a:r>
          </a:p>
        </p:txBody>
      </p:sp>
      <p:pic>
        <p:nvPicPr>
          <p:cNvPr id="79" name="圖片 78" descr="NCCU"/>
          <p:cNvPicPr>
            <a:picLocks noChangeAspect="1"/>
          </p:cNvPicPr>
          <p:nvPr/>
        </p:nvPicPr>
        <p:blipFill>
          <a:blip r:embed="rId8"/>
          <a:stretch>
            <a:fillRect/>
          </a:stretch>
        </p:blipFill>
        <p:spPr>
          <a:xfrm>
            <a:off x="19768185" y="28934046"/>
            <a:ext cx="1338580" cy="1309370"/>
          </a:xfrm>
          <a:prstGeom prst="rect">
            <a:avLst/>
          </a:prstGeom>
          <a:effectLst>
            <a:outerShdw blurRad="50800" dist="38100" dir="5400000" algn="t" rotWithShape="0">
              <a:prstClr val="black">
                <a:alpha val="40000"/>
              </a:prstClr>
            </a:outerShdw>
          </a:effectLst>
        </p:spPr>
      </p:pic>
      <p:grpSp>
        <p:nvGrpSpPr>
          <p:cNvPr id="60" name="群組 59"/>
          <p:cNvGrpSpPr/>
          <p:nvPr/>
        </p:nvGrpSpPr>
        <p:grpSpPr>
          <a:xfrm>
            <a:off x="316230" y="3343434"/>
            <a:ext cx="10067290" cy="5171440"/>
            <a:chOff x="3926" y="18601"/>
            <a:chExt cx="15266" cy="8984"/>
          </a:xfrm>
          <a:effectLst>
            <a:outerShdw blurRad="50800" dist="38100" dir="2700000" algn="tl" rotWithShape="0">
              <a:prstClr val="black">
                <a:alpha val="40000"/>
              </a:prstClr>
            </a:outerShdw>
          </a:effectLst>
        </p:grpSpPr>
        <p:sp>
          <p:nvSpPr>
            <p:cNvPr id="62" name="矩形 61"/>
            <p:cNvSpPr/>
            <p:nvPr/>
          </p:nvSpPr>
          <p:spPr>
            <a:xfrm>
              <a:off x="3926" y="18601"/>
              <a:ext cx="15266" cy="8984"/>
            </a:xfrm>
            <a:prstGeom prst="rect">
              <a:avLst/>
            </a:prstGeom>
            <a:solidFill>
              <a:srgbClr val="F9F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3926" y="18601"/>
              <a:ext cx="15267" cy="1350"/>
            </a:xfrm>
            <a:prstGeom prst="rect">
              <a:avLst/>
            </a:prstGeom>
            <a:solidFill>
              <a:srgbClr val="EFE3C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0" name="文字方塊 79"/>
          <p:cNvSpPr txBox="1"/>
          <p:nvPr/>
        </p:nvSpPr>
        <p:spPr>
          <a:xfrm>
            <a:off x="441960" y="4589515"/>
            <a:ext cx="9814560" cy="642620"/>
          </a:xfrm>
          <a:prstGeom prst="rect">
            <a:avLst/>
          </a:prstGeom>
          <a:noFill/>
        </p:spPr>
        <p:txBody>
          <a:bodyPr wrap="square" rtlCol="0">
            <a:spAutoFit/>
          </a:bodyPr>
          <a:lstStyle/>
          <a:p>
            <a:r>
              <a:rPr lang="zh-TW" altLang="en-US" dirty="0">
                <a:solidFill>
                  <a:schemeClr val="accent2">
                    <a:lumMod val="60000"/>
                    <a:lumOff val="40000"/>
                  </a:schemeClr>
                </a:solidFill>
              </a:rPr>
              <a:t>▶</a:t>
            </a:r>
            <a:r>
              <a:rPr lang="zh-TW" altLang="en-US" dirty="0"/>
              <a:t> </a:t>
            </a:r>
            <a:r>
              <a:rPr lang="zh-TW" altLang="en-US" dirty="0">
                <a:latin typeface="標楷體" panose="03000509000000000000" charset="-120"/>
                <a:ea typeface="標楷體" panose="03000509000000000000" charset="-120"/>
              </a:rPr>
              <a:t>隨著互聯網的高速發展，保障網路的穩定性非常重要，網路服務的穩定性主要靠維運人員監</a:t>
            </a:r>
          </a:p>
          <a:p>
            <a:r>
              <a:rPr lang="zh-TW" altLang="en-US" dirty="0">
                <a:latin typeface="標楷體" panose="03000509000000000000" charset="-120"/>
                <a:ea typeface="標楷體" panose="03000509000000000000" charset="-120"/>
              </a:rPr>
              <a:t>   控各式各樣的關鍵性能指標(Key Performance Indicators，簡稱KPI)來判斷網路是否穩定。</a:t>
            </a:r>
          </a:p>
        </p:txBody>
      </p:sp>
      <p:sp>
        <p:nvSpPr>
          <p:cNvPr id="81" name="文字方塊 80"/>
          <p:cNvSpPr txBox="1"/>
          <p:nvPr/>
        </p:nvSpPr>
        <p:spPr>
          <a:xfrm>
            <a:off x="671830" y="3466783"/>
            <a:ext cx="9814560" cy="518160"/>
          </a:xfrm>
          <a:prstGeom prst="rect">
            <a:avLst/>
          </a:prstGeom>
          <a:noFill/>
        </p:spPr>
        <p:txBody>
          <a:bodyPr wrap="square" rtlCol="0">
            <a:spAutoFit/>
          </a:bodyPr>
          <a:lstStyle/>
          <a:p>
            <a:r>
              <a:rPr lang="zh-TW" altLang="en-US" sz="2800" dirty="0">
                <a:latin typeface="標楷體" panose="03000509000000000000" charset="-120"/>
                <a:ea typeface="標楷體" panose="03000509000000000000" charset="-120"/>
              </a:rPr>
              <a:t>簡介</a:t>
            </a:r>
          </a:p>
        </p:txBody>
      </p:sp>
      <p:sp>
        <p:nvSpPr>
          <p:cNvPr id="82" name="文字方塊 81"/>
          <p:cNvSpPr txBox="1"/>
          <p:nvPr/>
        </p:nvSpPr>
        <p:spPr>
          <a:xfrm>
            <a:off x="430530" y="5444685"/>
            <a:ext cx="9814560" cy="642620"/>
          </a:xfrm>
          <a:prstGeom prst="rect">
            <a:avLst/>
          </a:prstGeom>
          <a:noFill/>
        </p:spPr>
        <p:txBody>
          <a:bodyPr wrap="square" rtlCol="0">
            <a:spAutoFit/>
          </a:bodyPr>
          <a:lstStyle/>
          <a:p>
            <a:r>
              <a:rPr lang="zh-TW" altLang="en-US" dirty="0">
                <a:solidFill>
                  <a:schemeClr val="accent2">
                    <a:lumMod val="60000"/>
                    <a:lumOff val="40000"/>
                  </a:schemeClr>
                </a:solidFill>
              </a:rPr>
              <a:t>▶</a:t>
            </a:r>
            <a:r>
              <a:rPr lang="zh-TW" altLang="en-US" dirty="0"/>
              <a:t> </a:t>
            </a:r>
            <a:r>
              <a:rPr lang="zh-TW" altLang="en-US" dirty="0">
                <a:latin typeface="標楷體" panose="03000509000000000000" charset="-120"/>
                <a:ea typeface="標楷體" panose="03000509000000000000" charset="-120"/>
              </a:rPr>
              <a:t>KPI異常檢測指的是透過演算法分析KPI的時間序列數據，並標記網路在何時發生異常，然後     </a:t>
            </a:r>
          </a:p>
          <a:p>
            <a:r>
              <a:rPr lang="zh-TW" altLang="en-US" dirty="0">
                <a:latin typeface="標楷體" panose="03000509000000000000" charset="-120"/>
                <a:ea typeface="標楷體" panose="03000509000000000000" charset="-120"/>
              </a:rPr>
              <a:t>   利用其時間序列的規律性進行異常預測。</a:t>
            </a:r>
          </a:p>
        </p:txBody>
      </p:sp>
      <p:sp>
        <p:nvSpPr>
          <p:cNvPr id="83" name="文字方塊 82"/>
          <p:cNvSpPr txBox="1"/>
          <p:nvPr/>
        </p:nvSpPr>
        <p:spPr>
          <a:xfrm>
            <a:off x="441960" y="6354305"/>
            <a:ext cx="9814560" cy="916940"/>
          </a:xfrm>
          <a:prstGeom prst="rect">
            <a:avLst/>
          </a:prstGeom>
          <a:noFill/>
        </p:spPr>
        <p:txBody>
          <a:bodyPr wrap="square" rtlCol="0">
            <a:spAutoFit/>
          </a:bodyPr>
          <a:lstStyle/>
          <a:p>
            <a:r>
              <a:rPr lang="zh-TW" altLang="en-US" dirty="0">
                <a:solidFill>
                  <a:schemeClr val="accent2">
                    <a:lumMod val="60000"/>
                    <a:lumOff val="40000"/>
                  </a:schemeClr>
                </a:solidFill>
              </a:rPr>
              <a:t>▶</a:t>
            </a:r>
            <a:r>
              <a:rPr lang="zh-TW" altLang="en-US" dirty="0"/>
              <a:t> </a:t>
            </a:r>
            <a:r>
              <a:rPr lang="zh-TW" altLang="en-US" dirty="0">
                <a:latin typeface="標楷體" panose="03000509000000000000" charset="-120"/>
                <a:ea typeface="標楷體" panose="03000509000000000000" charset="-120"/>
              </a:rPr>
              <a:t>本研究的實驗數據來自2021華為某次學習賽提供之某網路營運商之部分網元的KPI真實數據，</a:t>
            </a:r>
          </a:p>
          <a:p>
            <a:r>
              <a:rPr lang="zh-TW" altLang="en-US" dirty="0">
                <a:latin typeface="標楷體" panose="03000509000000000000" charset="-120"/>
                <a:ea typeface="標楷體" panose="03000509000000000000" charset="-120"/>
              </a:rPr>
              <a:t>   數據採樣間隔為一小時，我們根據歷史一個月的數據訓練各種模型並預測隨後一周內KPI中的</a:t>
            </a:r>
          </a:p>
          <a:p>
            <a:r>
              <a:rPr lang="zh-TW" altLang="en-US" dirty="0">
                <a:latin typeface="標楷體" panose="03000509000000000000" charset="-120"/>
                <a:ea typeface="標楷體" panose="03000509000000000000" charset="-120"/>
              </a:rPr>
              <a:t>   異常情況。</a:t>
            </a:r>
          </a:p>
        </p:txBody>
      </p:sp>
      <p:sp>
        <p:nvSpPr>
          <p:cNvPr id="84" name="文字方塊 83"/>
          <p:cNvSpPr txBox="1"/>
          <p:nvPr/>
        </p:nvSpPr>
        <p:spPr>
          <a:xfrm>
            <a:off x="441960" y="7352684"/>
            <a:ext cx="9814560" cy="923330"/>
          </a:xfrm>
          <a:prstGeom prst="rect">
            <a:avLst/>
          </a:prstGeom>
          <a:noFill/>
        </p:spPr>
        <p:txBody>
          <a:bodyPr wrap="square" rtlCol="0">
            <a:spAutoFit/>
          </a:bodyPr>
          <a:lstStyle/>
          <a:p>
            <a:r>
              <a:rPr lang="zh-TW" altLang="en-US" dirty="0">
                <a:solidFill>
                  <a:schemeClr val="accent2">
                    <a:lumMod val="60000"/>
                    <a:lumOff val="40000"/>
                  </a:schemeClr>
                </a:solidFill>
              </a:rPr>
              <a:t>▶</a:t>
            </a:r>
            <a:r>
              <a:rPr lang="zh-TW" altLang="en-US" dirty="0">
                <a:latin typeface="標楷體" panose="03000509000000000000" charset="-120"/>
                <a:ea typeface="標楷體" panose="03000509000000000000" charset="-120"/>
              </a:rPr>
              <a:t>本研究從多維度特徵提取和基於機器學習及深度學習模型建構等方面對單維度的KPI數據進  </a:t>
            </a:r>
            <a:endParaRPr lang="en-US" altLang="zh-TW" dirty="0">
              <a:latin typeface="標楷體" panose="03000509000000000000" charset="-120"/>
              <a:ea typeface="標楷體" panose="03000509000000000000" charset="-120"/>
            </a:endParaRPr>
          </a:p>
          <a:p>
            <a:r>
              <a:rPr lang="zh-TW" altLang="en-US" dirty="0">
                <a:latin typeface="標楷體" panose="03000509000000000000" charset="-120"/>
                <a:ea typeface="標楷體" panose="03000509000000000000" charset="-120"/>
              </a:rPr>
              <a:t>   行研究，目的是找到有效的特徵提取方式和異常預測方法，從而增強維運人員對網路服務故    </a:t>
            </a:r>
            <a:endParaRPr lang="en-US" altLang="zh-TW" dirty="0">
              <a:latin typeface="標楷體" panose="03000509000000000000" charset="-120"/>
              <a:ea typeface="標楷體" panose="03000509000000000000" charset="-120"/>
            </a:endParaRPr>
          </a:p>
          <a:p>
            <a:r>
              <a:rPr lang="zh-TW" altLang="en-US" dirty="0">
                <a:latin typeface="標楷體" panose="03000509000000000000" charset="-120"/>
                <a:ea typeface="標楷體" panose="03000509000000000000" charset="-120"/>
              </a:rPr>
              <a:t>   障的應對能力。</a:t>
            </a:r>
          </a:p>
        </p:txBody>
      </p:sp>
      <p:sp>
        <p:nvSpPr>
          <p:cNvPr id="85" name="矩形 84"/>
          <p:cNvSpPr/>
          <p:nvPr/>
        </p:nvSpPr>
        <p:spPr>
          <a:xfrm>
            <a:off x="316230" y="8992234"/>
            <a:ext cx="10067290" cy="19625217"/>
          </a:xfrm>
          <a:prstGeom prst="rect">
            <a:avLst/>
          </a:prstGeom>
          <a:solidFill>
            <a:srgbClr val="F9F8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文字方塊 85"/>
          <p:cNvSpPr txBox="1"/>
          <p:nvPr/>
        </p:nvSpPr>
        <p:spPr>
          <a:xfrm>
            <a:off x="443230" y="10007600"/>
            <a:ext cx="9814560" cy="368300"/>
          </a:xfrm>
          <a:prstGeom prst="rect">
            <a:avLst/>
          </a:prstGeom>
          <a:noFill/>
        </p:spPr>
        <p:txBody>
          <a:bodyPr wrap="square" rtlCol="0">
            <a:spAutoFit/>
          </a:bodyPr>
          <a:lstStyle/>
          <a:p>
            <a:r>
              <a:rPr lang="zh-TW" altLang="en-US" dirty="0">
                <a:solidFill>
                  <a:schemeClr val="accent2">
                    <a:lumMod val="60000"/>
                    <a:lumOff val="40000"/>
                  </a:schemeClr>
                </a:solidFill>
              </a:rPr>
              <a:t>▶</a:t>
            </a:r>
            <a:r>
              <a:rPr lang="zh-TW" altLang="en-US" dirty="0"/>
              <a:t>  </a:t>
            </a:r>
            <a:r>
              <a:rPr lang="zh-TW" altLang="en-US" dirty="0">
                <a:latin typeface="標楷體" panose="03000509000000000000" charset="-120"/>
                <a:ea typeface="標楷體" panose="03000509000000000000" charset="-120"/>
              </a:rPr>
              <a:t>本研究將</a:t>
            </a:r>
            <a:r>
              <a:rPr lang="en-US" altLang="zh-TW" dirty="0">
                <a:latin typeface="標楷體" panose="03000509000000000000" charset="-120"/>
                <a:ea typeface="標楷體" panose="03000509000000000000" charset="-120"/>
              </a:rPr>
              <a:t>102</a:t>
            </a:r>
            <a:r>
              <a:rPr lang="zh-TW" altLang="en-US" dirty="0">
                <a:latin typeface="標楷體" panose="03000509000000000000" charset="-120"/>
                <a:ea typeface="標楷體" panose="03000509000000000000" charset="-120"/>
              </a:rPr>
              <a:t>個</a:t>
            </a:r>
            <a:r>
              <a:rPr lang="en-US" altLang="zh-TW" dirty="0">
                <a:latin typeface="標楷體" panose="03000509000000000000" charset="-120"/>
                <a:ea typeface="標楷體" panose="03000509000000000000" charset="-120"/>
              </a:rPr>
              <a:t>KPI</a:t>
            </a:r>
            <a:r>
              <a:rPr lang="zh-TW" altLang="en-US" dirty="0">
                <a:latin typeface="標楷體" panose="03000509000000000000" charset="-120"/>
                <a:ea typeface="標楷體" panose="03000509000000000000" charset="-120"/>
              </a:rPr>
              <a:t>指標劃分成以下三種類型：</a:t>
            </a:r>
          </a:p>
        </p:txBody>
      </p:sp>
      <p:pic>
        <p:nvPicPr>
          <p:cNvPr id="87" name="圖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43230" y="10495280"/>
            <a:ext cx="9789795" cy="1597025"/>
          </a:xfrm>
          <a:prstGeom prst="rect">
            <a:avLst/>
          </a:prstGeom>
          <a:noFill/>
          <a:ln>
            <a:noFill/>
          </a:ln>
          <a:effectLst>
            <a:outerShdw blurRad="50800" dist="38100" dir="2700000" algn="tl" rotWithShape="0">
              <a:prstClr val="black">
                <a:alpha val="40000"/>
              </a:prstClr>
            </a:outerShdw>
          </a:effectLst>
        </p:spPr>
      </p:pic>
      <p:sp>
        <p:nvSpPr>
          <p:cNvPr id="88" name="文字方塊 87"/>
          <p:cNvSpPr txBox="1"/>
          <p:nvPr/>
        </p:nvSpPr>
        <p:spPr>
          <a:xfrm>
            <a:off x="430530" y="12197398"/>
            <a:ext cx="9814560" cy="365760"/>
          </a:xfrm>
          <a:prstGeom prst="rect">
            <a:avLst/>
          </a:prstGeom>
          <a:noFill/>
        </p:spPr>
        <p:txBody>
          <a:bodyPr wrap="square" rtlCol="0">
            <a:spAutoFit/>
          </a:bodyPr>
          <a:lstStyle/>
          <a:p>
            <a:pPr algn="ctr"/>
            <a:r>
              <a:rPr lang="zh-TW" altLang="en-US" dirty="0">
                <a:latin typeface="標楷體" panose="03000509000000000000" charset="-120"/>
                <a:ea typeface="標楷體" panose="03000509000000000000" charset="-120"/>
              </a:rPr>
              <a:t>圖</a:t>
            </a:r>
            <a:r>
              <a:rPr lang="en-US" altLang="zh-TW" dirty="0">
                <a:latin typeface="標楷體" panose="03000509000000000000" charset="-120"/>
                <a:ea typeface="標楷體" panose="03000509000000000000" charset="-120"/>
              </a:rPr>
              <a:t>1</a:t>
            </a:r>
            <a:r>
              <a:rPr lang="zh-TW" altLang="en-US" dirty="0">
                <a:latin typeface="標楷體" panose="03000509000000000000" charset="-120"/>
                <a:ea typeface="標楷體" panose="03000509000000000000" charset="-120"/>
              </a:rPr>
              <a:t>：邊界型異常示意圖</a:t>
            </a:r>
          </a:p>
        </p:txBody>
      </p:sp>
      <p:sp>
        <p:nvSpPr>
          <p:cNvPr id="89" name="矩形 88"/>
          <p:cNvSpPr/>
          <p:nvPr/>
        </p:nvSpPr>
        <p:spPr>
          <a:xfrm>
            <a:off x="316865" y="8992235"/>
            <a:ext cx="10067925" cy="772854"/>
          </a:xfrm>
          <a:prstGeom prst="rect">
            <a:avLst/>
          </a:prstGeom>
          <a:solidFill>
            <a:srgbClr val="EFE3C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文字方塊 89"/>
          <p:cNvSpPr txBox="1"/>
          <p:nvPr/>
        </p:nvSpPr>
        <p:spPr>
          <a:xfrm>
            <a:off x="703580" y="9106912"/>
            <a:ext cx="9814560" cy="518160"/>
          </a:xfrm>
          <a:prstGeom prst="rect">
            <a:avLst/>
          </a:prstGeom>
          <a:noFill/>
        </p:spPr>
        <p:txBody>
          <a:bodyPr wrap="square" rtlCol="0">
            <a:spAutoFit/>
          </a:bodyPr>
          <a:lstStyle/>
          <a:p>
            <a:r>
              <a:rPr lang="zh-TW" altLang="en-US" sz="2800" dirty="0">
                <a:latin typeface="標楷體" panose="03000509000000000000" charset="-120"/>
                <a:ea typeface="標楷體" panose="03000509000000000000" charset="-120"/>
              </a:rPr>
              <a:t>資料前處理</a:t>
            </a:r>
          </a:p>
        </p:txBody>
      </p:sp>
      <p:pic>
        <p:nvPicPr>
          <p:cNvPr id="91" name="圖片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03712" y="12774295"/>
            <a:ext cx="9789160" cy="1845310"/>
          </a:xfrm>
          <a:prstGeom prst="rect">
            <a:avLst/>
          </a:prstGeom>
          <a:noFill/>
          <a:ln>
            <a:noFill/>
          </a:ln>
          <a:effectLst>
            <a:outerShdw blurRad="50800" dist="38100" dir="2700000" algn="tl" rotWithShape="0">
              <a:prstClr val="black">
                <a:alpha val="40000"/>
              </a:prstClr>
            </a:outerShdw>
          </a:effectLst>
        </p:spPr>
      </p:pic>
      <p:sp>
        <p:nvSpPr>
          <p:cNvPr id="92" name="文字方塊 91"/>
          <p:cNvSpPr txBox="1"/>
          <p:nvPr/>
        </p:nvSpPr>
        <p:spPr>
          <a:xfrm>
            <a:off x="478312" y="14760349"/>
            <a:ext cx="9814560" cy="365760"/>
          </a:xfrm>
          <a:prstGeom prst="rect">
            <a:avLst/>
          </a:prstGeom>
          <a:noFill/>
        </p:spPr>
        <p:txBody>
          <a:bodyPr wrap="square" rtlCol="0">
            <a:spAutoFit/>
          </a:bodyPr>
          <a:lstStyle/>
          <a:p>
            <a:pPr algn="ctr"/>
            <a:r>
              <a:rPr dirty="0">
                <a:latin typeface="標楷體" panose="03000509000000000000" charset="-120"/>
                <a:ea typeface="標楷體" panose="03000509000000000000" charset="-120"/>
              </a:rPr>
              <a:t>圖</a:t>
            </a:r>
            <a:r>
              <a:rPr lang="en-US" dirty="0">
                <a:latin typeface="標楷體" panose="03000509000000000000" charset="-120"/>
                <a:ea typeface="標楷體" panose="03000509000000000000" charset="-120"/>
              </a:rPr>
              <a:t>2</a:t>
            </a:r>
            <a:r>
              <a:rPr dirty="0">
                <a:latin typeface="標楷體" panose="03000509000000000000" charset="-120"/>
                <a:ea typeface="標楷體" panose="03000509000000000000" charset="-120"/>
              </a:rPr>
              <a:t>：週期型異常示意圖</a:t>
            </a:r>
          </a:p>
        </p:txBody>
      </p:sp>
      <p:pic>
        <p:nvPicPr>
          <p:cNvPr id="93" name="圖片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03712" y="15299690"/>
            <a:ext cx="9789160" cy="1772920"/>
          </a:xfrm>
          <a:prstGeom prst="rect">
            <a:avLst/>
          </a:prstGeom>
          <a:noFill/>
          <a:ln>
            <a:noFill/>
          </a:ln>
          <a:effectLst>
            <a:outerShdw blurRad="50800" dist="38100" dir="2700000" algn="tl" rotWithShape="0">
              <a:prstClr val="black">
                <a:alpha val="40000"/>
              </a:prstClr>
            </a:outerShdw>
          </a:effectLst>
        </p:spPr>
      </p:pic>
      <p:sp>
        <p:nvSpPr>
          <p:cNvPr id="94" name="文字方塊 93"/>
          <p:cNvSpPr txBox="1"/>
          <p:nvPr/>
        </p:nvSpPr>
        <p:spPr>
          <a:xfrm>
            <a:off x="629604" y="17232589"/>
            <a:ext cx="9814560" cy="365760"/>
          </a:xfrm>
          <a:prstGeom prst="rect">
            <a:avLst/>
          </a:prstGeom>
          <a:noFill/>
        </p:spPr>
        <p:txBody>
          <a:bodyPr wrap="square" rtlCol="0">
            <a:spAutoFit/>
          </a:bodyPr>
          <a:lstStyle/>
          <a:p>
            <a:pPr algn="ctr"/>
            <a:r>
              <a:rPr dirty="0">
                <a:latin typeface="標楷體" panose="03000509000000000000" charset="-120"/>
                <a:ea typeface="標楷體" panose="03000509000000000000" charset="-120"/>
              </a:rPr>
              <a:t>圖</a:t>
            </a:r>
            <a:r>
              <a:rPr lang="en-US" dirty="0">
                <a:latin typeface="標楷體" panose="03000509000000000000" charset="-120"/>
                <a:ea typeface="標楷體" panose="03000509000000000000" charset="-120"/>
              </a:rPr>
              <a:t>3</a:t>
            </a:r>
            <a:r>
              <a:rPr dirty="0">
                <a:latin typeface="標楷體" panose="03000509000000000000" charset="-120"/>
                <a:ea typeface="標楷體" panose="03000509000000000000" charset="-120"/>
              </a:rPr>
              <a:t>：無異常型異常示意圖</a:t>
            </a:r>
          </a:p>
        </p:txBody>
      </p:sp>
      <p:sp>
        <p:nvSpPr>
          <p:cNvPr id="95" name="文字方塊 94"/>
          <p:cNvSpPr txBox="1"/>
          <p:nvPr/>
        </p:nvSpPr>
        <p:spPr>
          <a:xfrm>
            <a:off x="3032955" y="27271643"/>
            <a:ext cx="9814560" cy="365760"/>
          </a:xfrm>
          <a:prstGeom prst="rect">
            <a:avLst/>
          </a:prstGeom>
          <a:noFill/>
        </p:spPr>
        <p:txBody>
          <a:bodyPr wrap="square" rtlCol="0">
            <a:spAutoFit/>
          </a:bodyPr>
          <a:lstStyle/>
          <a:p>
            <a:pPr algn="ctr"/>
            <a:r>
              <a:rPr dirty="0">
                <a:latin typeface="標楷體" panose="03000509000000000000" charset="-120"/>
                <a:ea typeface="標楷體" panose="03000509000000000000" charset="-120"/>
              </a:rPr>
              <a:t>圖</a:t>
            </a:r>
            <a:r>
              <a:rPr lang="en-US" dirty="0">
                <a:latin typeface="標楷體" panose="03000509000000000000" charset="-120"/>
                <a:ea typeface="標楷體" panose="03000509000000000000" charset="-120"/>
              </a:rPr>
              <a:t>4</a:t>
            </a:r>
            <a:r>
              <a:rPr dirty="0">
                <a:latin typeface="標楷體" panose="03000509000000000000" charset="-120"/>
                <a:ea typeface="標楷體" panose="03000509000000000000" charset="-120"/>
              </a:rPr>
              <a:t>：</a:t>
            </a:r>
            <a:r>
              <a:rPr lang="zh-TW" dirty="0">
                <a:latin typeface="標楷體" panose="03000509000000000000" charset="-120"/>
                <a:ea typeface="標楷體" panose="03000509000000000000" charset="-120"/>
              </a:rPr>
              <a:t>五種特徵類型</a:t>
            </a:r>
            <a:endParaRPr dirty="0">
              <a:latin typeface="標楷體" panose="03000509000000000000" charset="-120"/>
              <a:ea typeface="標楷體" panose="03000509000000000000" charset="-120"/>
            </a:endParaRPr>
          </a:p>
        </p:txBody>
      </p:sp>
      <p:grpSp>
        <p:nvGrpSpPr>
          <p:cNvPr id="6" name="群組 5"/>
          <p:cNvGrpSpPr/>
          <p:nvPr/>
        </p:nvGrpSpPr>
        <p:grpSpPr>
          <a:xfrm>
            <a:off x="3211105" y="20894127"/>
            <a:ext cx="6788240" cy="5833124"/>
            <a:chOff x="1474568" y="19526844"/>
            <a:chExt cx="8164195" cy="7015480"/>
          </a:xfrm>
          <a:effectLst>
            <a:outerShdw blurRad="50800" dist="38100" dir="5400000" algn="t" rotWithShape="0">
              <a:prstClr val="black">
                <a:alpha val="40000"/>
              </a:prstClr>
            </a:outerShdw>
          </a:effectLst>
        </p:grpSpPr>
        <p:sp>
          <p:nvSpPr>
            <p:cNvPr id="98" name="圓角矩形 41"/>
            <p:cNvSpPr/>
            <p:nvPr/>
          </p:nvSpPr>
          <p:spPr>
            <a:xfrm>
              <a:off x="1474568" y="22496104"/>
              <a:ext cx="2409190"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charset="-120"/>
                  <a:ea typeface="標楷體" panose="03000509000000000000" charset="-120"/>
                </a:rPr>
                <a:t>特徵工程</a:t>
              </a:r>
            </a:p>
          </p:txBody>
        </p:sp>
        <p:sp>
          <p:nvSpPr>
            <p:cNvPr id="99" name="圓角矩形 47"/>
            <p:cNvSpPr/>
            <p:nvPr/>
          </p:nvSpPr>
          <p:spPr>
            <a:xfrm>
              <a:off x="5218528" y="19526844"/>
              <a:ext cx="4419600"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基礎特徵：</a:t>
              </a:r>
            </a:p>
            <a:p>
              <a:pPr algn="ctr"/>
              <a:r>
                <a:rPr lang="zh-TW" altLang="en-US">
                  <a:latin typeface="標楷體" panose="03000509000000000000" charset="-120"/>
                  <a:ea typeface="標楷體" panose="03000509000000000000" charset="-120"/>
                </a:rPr>
                <a:t>時間、日期</a:t>
              </a:r>
              <a:r>
                <a:rPr lang="en-US" altLang="zh-TW">
                  <a:latin typeface="標楷體" panose="03000509000000000000" charset="-120"/>
                  <a:ea typeface="標楷體" panose="03000509000000000000" charset="-120"/>
                </a:rPr>
                <a:t>...</a:t>
              </a:r>
            </a:p>
          </p:txBody>
        </p:sp>
        <p:sp>
          <p:nvSpPr>
            <p:cNvPr id="100" name="圓角矩形 48"/>
            <p:cNvSpPr/>
            <p:nvPr/>
          </p:nvSpPr>
          <p:spPr>
            <a:xfrm>
              <a:off x="5218528" y="21015919"/>
              <a:ext cx="4419600"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統計特徵：</a:t>
              </a:r>
            </a:p>
            <a:p>
              <a:pPr algn="ctr"/>
              <a:r>
                <a:rPr lang="zh-TW" altLang="en-US">
                  <a:latin typeface="標楷體" panose="03000509000000000000" charset="-120"/>
                  <a:ea typeface="標楷體" panose="03000509000000000000" charset="-120"/>
                </a:rPr>
                <a:t>某段時間範圍的平均值、中位數、方差等</a:t>
              </a:r>
            </a:p>
          </p:txBody>
        </p:sp>
        <p:sp>
          <p:nvSpPr>
            <p:cNvPr id="101" name="圓角矩形 49"/>
            <p:cNvSpPr/>
            <p:nvPr/>
          </p:nvSpPr>
          <p:spPr>
            <a:xfrm>
              <a:off x="5218528" y="22491659"/>
              <a:ext cx="4420235"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charset="-120"/>
                  <a:ea typeface="標楷體" panose="03000509000000000000" charset="-120"/>
                </a:rPr>
                <a:t>平移特徵：</a:t>
              </a:r>
            </a:p>
            <a:p>
              <a:pPr algn="ctr"/>
              <a:r>
                <a:rPr lang="zh-TW" altLang="en-US" dirty="0">
                  <a:latin typeface="標楷體" panose="03000509000000000000" charset="-120"/>
                  <a:ea typeface="標楷體" panose="03000509000000000000" charset="-120"/>
                </a:rPr>
                <a:t>前一特定時間點的</a:t>
              </a:r>
              <a:r>
                <a:rPr lang="en-US" altLang="zh-TW" dirty="0">
                  <a:latin typeface="標楷體" panose="03000509000000000000" charset="-120"/>
                  <a:ea typeface="標楷體" panose="03000509000000000000" charset="-120"/>
                </a:rPr>
                <a:t>KPI</a:t>
              </a:r>
              <a:r>
                <a:rPr lang="zh-TW" altLang="en-US" dirty="0">
                  <a:latin typeface="標楷體" panose="03000509000000000000" charset="-120"/>
                  <a:ea typeface="標楷體" panose="03000509000000000000" charset="-120"/>
                </a:rPr>
                <a:t>的值</a:t>
              </a:r>
            </a:p>
          </p:txBody>
        </p:sp>
        <p:sp>
          <p:nvSpPr>
            <p:cNvPr id="102" name="圓角矩形 50"/>
            <p:cNvSpPr/>
            <p:nvPr/>
          </p:nvSpPr>
          <p:spPr>
            <a:xfrm>
              <a:off x="5218528" y="23888024"/>
              <a:ext cx="4420235"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差分特徵：</a:t>
              </a:r>
            </a:p>
            <a:p>
              <a:pPr algn="ctr"/>
              <a:r>
                <a:rPr lang="zh-TW" altLang="en-US">
                  <a:latin typeface="標楷體" panose="03000509000000000000" charset="-120"/>
                  <a:ea typeface="標楷體" panose="03000509000000000000" charset="-120"/>
                </a:rPr>
                <a:t>當前時間點和上一個時間點或上一個週期中相同時間點的差</a:t>
              </a:r>
            </a:p>
          </p:txBody>
        </p:sp>
        <p:sp>
          <p:nvSpPr>
            <p:cNvPr id="103" name="圓角矩形 51"/>
            <p:cNvSpPr/>
            <p:nvPr/>
          </p:nvSpPr>
          <p:spPr>
            <a:xfrm>
              <a:off x="5218528" y="25371384"/>
              <a:ext cx="4420235" cy="1170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標楷體" panose="03000509000000000000" charset="-120"/>
                  <a:ea typeface="標楷體" panose="03000509000000000000" charset="-120"/>
                </a:rPr>
                <a:t>趨勢特徵：</a:t>
              </a:r>
            </a:p>
            <a:p>
              <a:pPr algn="ctr"/>
              <a:r>
                <a:rPr lang="zh-TW" altLang="en-US">
                  <a:latin typeface="標楷體" panose="03000509000000000000" charset="-120"/>
                  <a:ea typeface="標楷體" panose="03000509000000000000" charset="-120"/>
                </a:rPr>
                <a:t>當前時間點的值減去前</a:t>
              </a:r>
              <a:r>
                <a:rPr lang="en-US" altLang="zh-TW">
                  <a:latin typeface="標楷體" panose="03000509000000000000" charset="-120"/>
                  <a:ea typeface="標楷體" panose="03000509000000000000" charset="-120"/>
                </a:rPr>
                <a:t>x</a:t>
              </a:r>
              <a:r>
                <a:rPr lang="zh-TW" altLang="en-US">
                  <a:latin typeface="標楷體" panose="03000509000000000000" charset="-120"/>
                  <a:ea typeface="標楷體" panose="03000509000000000000" charset="-120"/>
                </a:rPr>
                <a:t>時間單位時刻的平均值</a:t>
              </a:r>
            </a:p>
          </p:txBody>
        </p:sp>
        <p:cxnSp>
          <p:nvCxnSpPr>
            <p:cNvPr id="104" name="直線接點 103"/>
            <p:cNvCxnSpPr>
              <a:stCxn id="99" idx="1"/>
              <a:endCxn id="98" idx="3"/>
            </p:cNvCxnSpPr>
            <p:nvPr/>
          </p:nvCxnSpPr>
          <p:spPr>
            <a:xfrm flipH="1">
              <a:off x="3883758" y="20112314"/>
              <a:ext cx="1334770" cy="2969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a:stCxn id="100" idx="1"/>
              <a:endCxn id="98" idx="3"/>
            </p:cNvCxnSpPr>
            <p:nvPr/>
          </p:nvCxnSpPr>
          <p:spPr>
            <a:xfrm flipH="1">
              <a:off x="3883758" y="21601389"/>
              <a:ext cx="1334770" cy="1480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a:stCxn id="98" idx="3"/>
              <a:endCxn id="101" idx="1"/>
            </p:cNvCxnSpPr>
            <p:nvPr/>
          </p:nvCxnSpPr>
          <p:spPr>
            <a:xfrm flipV="1">
              <a:off x="3883758" y="23077129"/>
              <a:ext cx="1334770" cy="4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a:stCxn id="98" idx="3"/>
              <a:endCxn id="102" idx="1"/>
            </p:cNvCxnSpPr>
            <p:nvPr/>
          </p:nvCxnSpPr>
          <p:spPr>
            <a:xfrm>
              <a:off x="3883758" y="23081574"/>
              <a:ext cx="1334770" cy="1391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a:stCxn id="98" idx="3"/>
              <a:endCxn id="103" idx="1"/>
            </p:cNvCxnSpPr>
            <p:nvPr/>
          </p:nvCxnSpPr>
          <p:spPr>
            <a:xfrm>
              <a:off x="3883758" y="23081574"/>
              <a:ext cx="1334770" cy="2875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矩形 108"/>
          <p:cNvSpPr/>
          <p:nvPr/>
        </p:nvSpPr>
        <p:spPr>
          <a:xfrm>
            <a:off x="10856595" y="3366770"/>
            <a:ext cx="10067290" cy="10246995"/>
          </a:xfrm>
          <a:prstGeom prst="rect">
            <a:avLst/>
          </a:prstGeom>
          <a:solidFill>
            <a:srgbClr val="F9F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10856595" y="3366770"/>
            <a:ext cx="10067925" cy="857250"/>
          </a:xfrm>
          <a:prstGeom prst="rect">
            <a:avLst/>
          </a:prstGeom>
          <a:solidFill>
            <a:srgbClr val="EFE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1" name="圖片 110" descr="專題流程圖(new)_page-0001"/>
          <p:cNvPicPr>
            <a:picLocks noChangeAspect="1"/>
          </p:cNvPicPr>
          <p:nvPr/>
        </p:nvPicPr>
        <p:blipFill>
          <a:blip r:embed="rId5"/>
          <a:stretch>
            <a:fillRect/>
          </a:stretch>
        </p:blipFill>
        <p:spPr>
          <a:xfrm>
            <a:off x="13004165" y="4437380"/>
            <a:ext cx="6035040" cy="8530590"/>
          </a:xfrm>
          <a:prstGeom prst="rect">
            <a:avLst/>
          </a:prstGeom>
        </p:spPr>
      </p:pic>
      <p:sp>
        <p:nvSpPr>
          <p:cNvPr id="112" name="文字方塊 111"/>
          <p:cNvSpPr txBox="1"/>
          <p:nvPr/>
        </p:nvSpPr>
        <p:spPr>
          <a:xfrm>
            <a:off x="10982960" y="3536315"/>
            <a:ext cx="9814560" cy="518160"/>
          </a:xfrm>
          <a:prstGeom prst="rect">
            <a:avLst/>
          </a:prstGeom>
          <a:noFill/>
        </p:spPr>
        <p:txBody>
          <a:bodyPr wrap="square" rtlCol="0">
            <a:spAutoFit/>
          </a:bodyPr>
          <a:lstStyle/>
          <a:p>
            <a:r>
              <a:rPr lang="zh-TW" altLang="en-US" sz="2800">
                <a:latin typeface="標楷體" panose="03000509000000000000" charset="-120"/>
                <a:ea typeface="標楷體" panose="03000509000000000000" charset="-120"/>
              </a:rPr>
              <a:t>實驗流程</a:t>
            </a:r>
          </a:p>
        </p:txBody>
      </p:sp>
      <p:sp>
        <p:nvSpPr>
          <p:cNvPr id="113" name="矩形 112"/>
          <p:cNvSpPr/>
          <p:nvPr/>
        </p:nvSpPr>
        <p:spPr>
          <a:xfrm>
            <a:off x="10856595" y="3340100"/>
            <a:ext cx="10067290" cy="10246995"/>
          </a:xfrm>
          <a:prstGeom prst="rect">
            <a:avLst/>
          </a:prstGeom>
          <a:solidFill>
            <a:srgbClr val="F9F8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4" name="矩形 113"/>
          <p:cNvSpPr/>
          <p:nvPr/>
        </p:nvSpPr>
        <p:spPr>
          <a:xfrm>
            <a:off x="10856595" y="3326270"/>
            <a:ext cx="10067925" cy="778370"/>
          </a:xfrm>
          <a:prstGeom prst="rect">
            <a:avLst/>
          </a:prstGeom>
          <a:solidFill>
            <a:srgbClr val="EFE3C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文字方塊 115"/>
          <p:cNvSpPr txBox="1"/>
          <p:nvPr/>
        </p:nvSpPr>
        <p:spPr>
          <a:xfrm>
            <a:off x="11292205" y="3452400"/>
            <a:ext cx="9814560" cy="518160"/>
          </a:xfrm>
          <a:prstGeom prst="rect">
            <a:avLst/>
          </a:prstGeom>
          <a:noFill/>
        </p:spPr>
        <p:txBody>
          <a:bodyPr wrap="square" rtlCol="0">
            <a:spAutoFit/>
          </a:bodyPr>
          <a:lstStyle/>
          <a:p>
            <a:r>
              <a:rPr lang="zh-TW" altLang="en-US" sz="2800" dirty="0">
                <a:latin typeface="標楷體" panose="03000509000000000000" charset="-120"/>
                <a:ea typeface="標楷體" panose="03000509000000000000" charset="-120"/>
              </a:rPr>
              <a:t>實驗流程</a:t>
            </a:r>
          </a:p>
        </p:txBody>
      </p:sp>
      <p:sp>
        <p:nvSpPr>
          <p:cNvPr id="61" name="文字方塊 60"/>
          <p:cNvSpPr txBox="1"/>
          <p:nvPr/>
        </p:nvSpPr>
        <p:spPr>
          <a:xfrm>
            <a:off x="11130280" y="13028612"/>
            <a:ext cx="9814560" cy="365760"/>
          </a:xfrm>
          <a:prstGeom prst="rect">
            <a:avLst/>
          </a:prstGeom>
          <a:noFill/>
        </p:spPr>
        <p:txBody>
          <a:bodyPr wrap="square" rtlCol="0">
            <a:spAutoFit/>
          </a:bodyPr>
          <a:lstStyle/>
          <a:p>
            <a:pPr algn="ctr"/>
            <a:r>
              <a:rPr lang="zh-TW" altLang="en-US" dirty="0">
                <a:latin typeface="標楷體" panose="03000509000000000000" charset="-120"/>
                <a:ea typeface="標楷體" panose="03000509000000000000" charset="-120"/>
              </a:rPr>
              <a:t>圖</a:t>
            </a:r>
            <a:r>
              <a:rPr lang="en-US" altLang="zh-TW" dirty="0">
                <a:latin typeface="標楷體" panose="03000509000000000000" charset="-120"/>
                <a:ea typeface="標楷體" panose="03000509000000000000" charset="-120"/>
              </a:rPr>
              <a:t>5</a:t>
            </a:r>
            <a:r>
              <a:rPr lang="zh-TW" altLang="en-US" dirty="0">
                <a:latin typeface="標楷體" panose="03000509000000000000" charset="-120"/>
                <a:ea typeface="標楷體" panose="03000509000000000000" charset="-120"/>
              </a:rPr>
              <a:t>：本研究架構圖</a:t>
            </a:r>
          </a:p>
        </p:txBody>
      </p:sp>
      <p:sp>
        <p:nvSpPr>
          <p:cNvPr id="123" name="矩形 122"/>
          <p:cNvSpPr/>
          <p:nvPr/>
        </p:nvSpPr>
        <p:spPr>
          <a:xfrm>
            <a:off x="10877550" y="13775691"/>
            <a:ext cx="10067290" cy="14841760"/>
          </a:xfrm>
          <a:prstGeom prst="rect">
            <a:avLst/>
          </a:prstGeom>
          <a:solidFill>
            <a:srgbClr val="F9F8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文字方塊 124"/>
          <p:cNvSpPr txBox="1"/>
          <p:nvPr/>
        </p:nvSpPr>
        <p:spPr>
          <a:xfrm>
            <a:off x="11129645" y="13945235"/>
            <a:ext cx="9814560" cy="518160"/>
          </a:xfrm>
          <a:prstGeom prst="rect">
            <a:avLst/>
          </a:prstGeom>
          <a:noFill/>
        </p:spPr>
        <p:txBody>
          <a:bodyPr wrap="square" rtlCol="0">
            <a:spAutoFit/>
          </a:bodyPr>
          <a:lstStyle/>
          <a:p>
            <a:pPr algn="l"/>
            <a:r>
              <a:rPr lang="zh-TW" altLang="en-US" sz="2800">
                <a:latin typeface="標楷體" panose="03000509000000000000" charset="-120"/>
                <a:ea typeface="標楷體" panose="03000509000000000000" charset="-120"/>
              </a:rPr>
              <a:t>實驗結果</a:t>
            </a:r>
          </a:p>
        </p:txBody>
      </p:sp>
      <p:sp>
        <p:nvSpPr>
          <p:cNvPr id="133" name="矩形 132"/>
          <p:cNvSpPr/>
          <p:nvPr/>
        </p:nvSpPr>
        <p:spPr>
          <a:xfrm>
            <a:off x="10876280" y="13726795"/>
            <a:ext cx="10047606" cy="781687"/>
          </a:xfrm>
          <a:prstGeom prst="rect">
            <a:avLst/>
          </a:prstGeom>
          <a:solidFill>
            <a:srgbClr val="EFE3C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4" name="文字方塊 133"/>
          <p:cNvSpPr txBox="1"/>
          <p:nvPr/>
        </p:nvSpPr>
        <p:spPr>
          <a:xfrm>
            <a:off x="11434127" y="13830249"/>
            <a:ext cx="9814560" cy="518160"/>
          </a:xfrm>
          <a:prstGeom prst="rect">
            <a:avLst/>
          </a:prstGeom>
          <a:noFill/>
        </p:spPr>
        <p:txBody>
          <a:bodyPr wrap="square" rtlCol="0">
            <a:spAutoFit/>
          </a:bodyPr>
          <a:lstStyle/>
          <a:p>
            <a:pPr algn="l"/>
            <a:r>
              <a:rPr lang="zh-TW" altLang="en-US" sz="2800" dirty="0">
                <a:latin typeface="標楷體" panose="03000509000000000000" charset="-120"/>
                <a:ea typeface="標楷體" panose="03000509000000000000" charset="-120"/>
              </a:rPr>
              <a:t>實驗結果</a:t>
            </a:r>
          </a:p>
        </p:txBody>
      </p:sp>
      <p:pic>
        <p:nvPicPr>
          <p:cNvPr id="135" name="圖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14883764" y="15073260"/>
            <a:ext cx="5970906" cy="3451342"/>
          </a:xfrm>
          <a:prstGeom prst="rect">
            <a:avLst/>
          </a:prstGeom>
          <a:noFill/>
          <a:ln>
            <a:noFill/>
          </a:ln>
          <a:effectLst>
            <a:outerShdw blurRad="50800" dist="38100" dir="5400000" algn="t" rotWithShape="0">
              <a:prstClr val="black">
                <a:alpha val="40000"/>
              </a:prstClr>
            </a:outerShdw>
          </a:effectLst>
        </p:spPr>
      </p:pic>
      <p:sp>
        <p:nvSpPr>
          <p:cNvPr id="136" name="文字方塊 135"/>
          <p:cNvSpPr txBox="1"/>
          <p:nvPr/>
        </p:nvSpPr>
        <p:spPr>
          <a:xfrm>
            <a:off x="13107194" y="18656935"/>
            <a:ext cx="9814560" cy="365760"/>
          </a:xfrm>
          <a:prstGeom prst="rect">
            <a:avLst/>
          </a:prstGeom>
          <a:noFill/>
        </p:spPr>
        <p:txBody>
          <a:bodyPr wrap="square" rtlCol="0">
            <a:spAutoFit/>
          </a:bodyPr>
          <a:lstStyle/>
          <a:p>
            <a:pPr algn="ctr"/>
            <a:r>
              <a:rPr dirty="0">
                <a:latin typeface="標楷體" panose="03000509000000000000" charset="-120"/>
                <a:ea typeface="標楷體" panose="03000509000000000000" charset="-120"/>
              </a:rPr>
              <a:t>圖</a:t>
            </a:r>
            <a:r>
              <a:rPr lang="en-US" dirty="0">
                <a:latin typeface="標楷體" panose="03000509000000000000" charset="-120"/>
                <a:ea typeface="標楷體" panose="03000509000000000000" charset="-120"/>
              </a:rPr>
              <a:t>6</a:t>
            </a:r>
            <a:r>
              <a:rPr dirty="0">
                <a:latin typeface="標楷體" panose="03000509000000000000" charset="-120"/>
                <a:ea typeface="標楷體" panose="03000509000000000000" charset="-120"/>
              </a:rPr>
              <a:t>：</a:t>
            </a:r>
            <a:r>
              <a:rPr lang="zh-TW" dirty="0">
                <a:latin typeface="標楷體" panose="03000509000000000000" charset="-120"/>
                <a:ea typeface="標楷體" panose="03000509000000000000" charset="-120"/>
              </a:rPr>
              <a:t>四個</a:t>
            </a:r>
            <a:r>
              <a:rPr dirty="0" err="1">
                <a:latin typeface="標楷體" panose="03000509000000000000" charset="-120"/>
                <a:ea typeface="標楷體" panose="03000509000000000000" charset="-120"/>
              </a:rPr>
              <a:t>模型在邊界型異常和週期型異常上之表現</a:t>
            </a:r>
            <a:endParaRPr dirty="0">
              <a:latin typeface="標楷體" panose="03000509000000000000" charset="-120"/>
              <a:ea typeface="標楷體" panose="03000509000000000000" charset="-120"/>
            </a:endParaRPr>
          </a:p>
        </p:txBody>
      </p:sp>
      <p:pic>
        <p:nvPicPr>
          <p:cNvPr id="137" name="圖片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15237461" y="19269559"/>
            <a:ext cx="5253672" cy="3848835"/>
          </a:xfrm>
          <a:prstGeom prst="rect">
            <a:avLst/>
          </a:prstGeom>
          <a:noFill/>
          <a:ln>
            <a:noFill/>
          </a:ln>
          <a:effectLst>
            <a:outerShdw blurRad="50800" dist="38100" dir="5400000" algn="t" rotWithShape="0">
              <a:prstClr val="black">
                <a:alpha val="40000"/>
              </a:prstClr>
            </a:outerShdw>
          </a:effectLst>
        </p:spPr>
      </p:pic>
      <p:sp>
        <p:nvSpPr>
          <p:cNvPr id="138" name="文字方塊 137"/>
          <p:cNvSpPr txBox="1"/>
          <p:nvPr/>
        </p:nvSpPr>
        <p:spPr>
          <a:xfrm>
            <a:off x="12847515" y="23291432"/>
            <a:ext cx="9814560" cy="365760"/>
          </a:xfrm>
          <a:prstGeom prst="rect">
            <a:avLst/>
          </a:prstGeom>
          <a:noFill/>
        </p:spPr>
        <p:txBody>
          <a:bodyPr wrap="square" rtlCol="0">
            <a:spAutoFit/>
          </a:bodyPr>
          <a:lstStyle/>
          <a:p>
            <a:pPr algn="ctr"/>
            <a:r>
              <a:rPr dirty="0">
                <a:latin typeface="標楷體" panose="03000509000000000000" charset="-120"/>
                <a:ea typeface="標楷體" panose="03000509000000000000" charset="-120"/>
              </a:rPr>
              <a:t>圖</a:t>
            </a:r>
            <a:r>
              <a:rPr lang="en-US" dirty="0">
                <a:latin typeface="標楷體" panose="03000509000000000000" charset="-120"/>
                <a:ea typeface="標楷體" panose="03000509000000000000" charset="-120"/>
              </a:rPr>
              <a:t>7</a:t>
            </a:r>
            <a:r>
              <a:rPr dirty="0">
                <a:latin typeface="標楷體" panose="03000509000000000000" charset="-120"/>
                <a:ea typeface="標楷體" panose="03000509000000000000" charset="-120"/>
              </a:rPr>
              <a:t>：融合後模型的混淆矩陣</a:t>
            </a:r>
          </a:p>
        </p:txBody>
      </p:sp>
      <p:pic>
        <p:nvPicPr>
          <p:cNvPr id="139" name="圖片 11" descr="263743135_4951028961574440_4006955128485764749_n"/>
          <p:cNvPicPr>
            <a:picLocks noChangeAspect="1"/>
          </p:cNvPicPr>
          <p:nvPr/>
        </p:nvPicPr>
        <p:blipFill>
          <a:blip r:embed="rId9"/>
          <a:stretch>
            <a:fillRect/>
          </a:stretch>
        </p:blipFill>
        <p:spPr>
          <a:xfrm>
            <a:off x="15103377" y="23675617"/>
            <a:ext cx="5694143" cy="3943473"/>
          </a:xfrm>
          <a:prstGeom prst="rect">
            <a:avLst/>
          </a:prstGeom>
          <a:effectLst>
            <a:outerShdw blurRad="50800" dist="38100" dir="5400000" algn="t" rotWithShape="0">
              <a:prstClr val="black">
                <a:alpha val="40000"/>
              </a:prstClr>
            </a:outerShdw>
          </a:effectLst>
        </p:spPr>
      </p:pic>
      <p:sp>
        <p:nvSpPr>
          <p:cNvPr id="140" name="文字方塊 139"/>
          <p:cNvSpPr txBox="1"/>
          <p:nvPr/>
        </p:nvSpPr>
        <p:spPr>
          <a:xfrm>
            <a:off x="13024485" y="27743049"/>
            <a:ext cx="9814560" cy="365760"/>
          </a:xfrm>
          <a:prstGeom prst="rect">
            <a:avLst/>
          </a:prstGeom>
          <a:noFill/>
        </p:spPr>
        <p:txBody>
          <a:bodyPr wrap="square" rtlCol="0">
            <a:spAutoFit/>
          </a:bodyPr>
          <a:lstStyle/>
          <a:p>
            <a:pPr algn="ctr"/>
            <a:r>
              <a:rPr dirty="0">
                <a:latin typeface="標楷體" panose="03000509000000000000" charset="-120"/>
                <a:ea typeface="標楷體" panose="03000509000000000000" charset="-120"/>
              </a:rPr>
              <a:t>圖</a:t>
            </a:r>
            <a:r>
              <a:rPr lang="en-US" dirty="0">
                <a:latin typeface="標楷體" panose="03000509000000000000" charset="-120"/>
                <a:ea typeface="標楷體" panose="03000509000000000000" charset="-120"/>
              </a:rPr>
              <a:t>8</a:t>
            </a:r>
            <a:r>
              <a:rPr dirty="0">
                <a:latin typeface="標楷體" panose="03000509000000000000" charset="-120"/>
                <a:ea typeface="標楷體" panose="03000509000000000000" charset="-120"/>
              </a:rPr>
              <a:t>：實驗參數成果F1-score為0.4以上之三維空間顯示圖</a:t>
            </a:r>
          </a:p>
        </p:txBody>
      </p:sp>
      <p:sp>
        <p:nvSpPr>
          <p:cNvPr id="141" name="文字方塊 140"/>
          <p:cNvSpPr txBox="1"/>
          <p:nvPr/>
        </p:nvSpPr>
        <p:spPr>
          <a:xfrm>
            <a:off x="10714037" y="15351670"/>
            <a:ext cx="9814560" cy="1200329"/>
          </a:xfrm>
          <a:prstGeom prst="rect">
            <a:avLst/>
          </a:prstGeom>
          <a:noFill/>
        </p:spPr>
        <p:txBody>
          <a:bodyPr wrap="square" rtlCol="0">
            <a:spAutoFit/>
          </a:bodyPr>
          <a:lstStyle/>
          <a:p>
            <a:pPr marL="266700" algn="just"/>
            <a:r>
              <a:rPr lang="zh-TW" altLang="en-US" dirty="0">
                <a:solidFill>
                  <a:schemeClr val="accent2">
                    <a:lumMod val="60000"/>
                    <a:lumOff val="40000"/>
                  </a:schemeClr>
                </a:solidFill>
              </a:rPr>
              <a:t>▶</a:t>
            </a:r>
            <a:r>
              <a:rPr lang="zh-TW" altLang="zh-TW" dirty="0">
                <a:latin typeface="標楷體" panose="03000509000000000000" charset="-120"/>
                <a:ea typeface="標楷體" panose="03000509000000000000" charset="-120"/>
              </a:rPr>
              <a:t>最終以</a:t>
            </a:r>
            <a:r>
              <a:rPr lang="en-US" altLang="zh-TW" dirty="0">
                <a:latin typeface="標楷體" panose="03000509000000000000" charset="-120"/>
                <a:ea typeface="標楷體" panose="03000509000000000000" charset="-120"/>
              </a:rPr>
              <a:t>25:10:25:40</a:t>
            </a:r>
            <a:r>
              <a:rPr lang="zh-TW" altLang="zh-TW" dirty="0">
                <a:latin typeface="標楷體" panose="03000509000000000000" charset="-120"/>
                <a:ea typeface="標楷體" panose="03000509000000000000" charset="-120"/>
              </a:rPr>
              <a:t>的比例融合</a:t>
            </a:r>
            <a:r>
              <a:rPr lang="zh-TW" altLang="en-US" dirty="0">
                <a:latin typeface="標楷體" panose="03000509000000000000" charset="-120"/>
                <a:ea typeface="標楷體" panose="03000509000000000000" charset="-120"/>
              </a:rPr>
              <a:t>：</a:t>
            </a:r>
            <a:endParaRPr lang="en-US" altLang="zh-TW" dirty="0">
              <a:latin typeface="標楷體" panose="03000509000000000000" charset="-120"/>
              <a:ea typeface="標楷體" panose="03000509000000000000" charset="-120"/>
            </a:endParaRPr>
          </a:p>
          <a:p>
            <a:pPr marL="266700" algn="just"/>
            <a:r>
              <a:rPr lang="zh-TW" altLang="en-US" dirty="0">
                <a:latin typeface="標楷體" panose="03000509000000000000" charset="-120"/>
                <a:ea typeface="標楷體" panose="03000509000000000000" charset="-120"/>
              </a:rPr>
              <a:t>   </a:t>
            </a:r>
            <a:r>
              <a:rPr lang="en-US" altLang="zh-TW" dirty="0">
                <a:latin typeface="標楷體" panose="03000509000000000000" charset="-120"/>
                <a:ea typeface="標楷體" panose="03000509000000000000" charset="-120"/>
              </a:rPr>
              <a:t>XGBOOST</a:t>
            </a:r>
            <a:r>
              <a:rPr lang="zh-TW" altLang="zh-TW" dirty="0">
                <a:latin typeface="標楷體" panose="03000509000000000000" charset="-120"/>
                <a:ea typeface="標楷體" panose="03000509000000000000" charset="-120"/>
              </a:rPr>
              <a:t>、</a:t>
            </a:r>
            <a:r>
              <a:rPr lang="en-US" altLang="zh-TW" dirty="0">
                <a:latin typeface="標楷體" panose="03000509000000000000" charset="-120"/>
                <a:ea typeface="標楷體" panose="03000509000000000000" charset="-120"/>
              </a:rPr>
              <a:t>LIGHTGBM</a:t>
            </a:r>
            <a:r>
              <a:rPr lang="zh-TW" altLang="zh-TW" dirty="0">
                <a:latin typeface="標楷體" panose="03000509000000000000" charset="-120"/>
                <a:ea typeface="標楷體" panose="03000509000000000000" charset="-120"/>
              </a:rPr>
              <a:t>、</a:t>
            </a:r>
            <a:r>
              <a:rPr lang="en-US" altLang="zh-TW" dirty="0">
                <a:latin typeface="標楷體" panose="03000509000000000000" charset="-120"/>
                <a:ea typeface="標楷體" panose="03000509000000000000" charset="-120"/>
              </a:rPr>
              <a:t>CATBOOST</a:t>
            </a:r>
            <a:r>
              <a:rPr lang="zh-TW" altLang="en-US" dirty="0">
                <a:latin typeface="標楷體" panose="03000509000000000000" charset="-120"/>
                <a:ea typeface="標楷體" panose="03000509000000000000" charset="-120"/>
              </a:rPr>
              <a:t>，</a:t>
            </a:r>
            <a:endParaRPr lang="en-US" altLang="zh-TW" dirty="0">
              <a:latin typeface="標楷體" panose="03000509000000000000" charset="-120"/>
              <a:ea typeface="標楷體" panose="03000509000000000000" charset="-120"/>
            </a:endParaRPr>
          </a:p>
          <a:p>
            <a:pPr marL="2667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及</a:t>
            </a:r>
            <a:r>
              <a:rPr lang="en-US" altLang="zh-TW" dirty="0">
                <a:latin typeface="標楷體" panose="03000509000000000000" charset="-120"/>
                <a:ea typeface="標楷體" panose="03000509000000000000" charset="-120"/>
              </a:rPr>
              <a:t>NGBOOST</a:t>
            </a:r>
            <a:r>
              <a:rPr lang="zh-TW" altLang="zh-TW" dirty="0">
                <a:latin typeface="標楷體" panose="03000509000000000000" charset="-120"/>
                <a:ea typeface="標楷體" panose="03000509000000000000" charset="-120"/>
              </a:rPr>
              <a:t>並將閥值設定在</a:t>
            </a:r>
            <a:r>
              <a:rPr lang="en-US" altLang="zh-TW" dirty="0">
                <a:latin typeface="標楷體" panose="03000509000000000000" charset="-120"/>
                <a:ea typeface="標楷體" panose="03000509000000000000" charset="-120"/>
              </a:rPr>
              <a:t>0.4</a:t>
            </a:r>
            <a:r>
              <a:rPr lang="zh-TW" altLang="en-US" dirty="0">
                <a:latin typeface="標楷體" panose="03000509000000000000" charset="-120"/>
                <a:ea typeface="標楷體" panose="03000509000000000000" charset="-120"/>
              </a:rPr>
              <a:t>，</a:t>
            </a:r>
            <a:endParaRPr lang="en-US" altLang="zh-TW" dirty="0">
              <a:latin typeface="標楷體" panose="03000509000000000000" charset="-120"/>
              <a:ea typeface="標楷體" panose="03000509000000000000" charset="-120"/>
            </a:endParaRPr>
          </a:p>
          <a:p>
            <a:pPr marL="2667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獲得將近</a:t>
            </a:r>
            <a:r>
              <a:rPr lang="en-US" altLang="zh-TW" dirty="0">
                <a:latin typeface="標楷體" panose="03000509000000000000" charset="-120"/>
                <a:ea typeface="標楷體" panose="03000509000000000000" charset="-120"/>
              </a:rPr>
              <a:t>0.8</a:t>
            </a:r>
            <a:r>
              <a:rPr lang="zh-TW" altLang="zh-TW" dirty="0">
                <a:latin typeface="標楷體" panose="03000509000000000000" charset="-120"/>
                <a:ea typeface="標楷體" panose="03000509000000000000" charset="-120"/>
              </a:rPr>
              <a:t>的</a:t>
            </a:r>
            <a:r>
              <a:rPr lang="en-US" altLang="zh-TW" dirty="0">
                <a:latin typeface="標楷體" panose="03000509000000000000" charset="-120"/>
                <a:ea typeface="標楷體" panose="03000509000000000000" charset="-120"/>
              </a:rPr>
              <a:t>F1-score</a:t>
            </a:r>
            <a:r>
              <a:rPr lang="zh-TW" altLang="zh-TW" dirty="0">
                <a:latin typeface="標楷體" panose="03000509000000000000" charset="-120"/>
                <a:ea typeface="標楷體" panose="03000509000000000000" charset="-120"/>
              </a:rPr>
              <a:t>。</a:t>
            </a:r>
          </a:p>
        </p:txBody>
      </p:sp>
      <p:sp>
        <p:nvSpPr>
          <p:cNvPr id="142" name="文字方塊 141"/>
          <p:cNvSpPr txBox="1"/>
          <p:nvPr/>
        </p:nvSpPr>
        <p:spPr>
          <a:xfrm>
            <a:off x="10665776" y="19616103"/>
            <a:ext cx="9814560" cy="2585323"/>
          </a:xfrm>
          <a:prstGeom prst="rect">
            <a:avLst/>
          </a:prstGeom>
          <a:noFill/>
        </p:spPr>
        <p:txBody>
          <a:bodyPr wrap="square" rtlCol="0">
            <a:spAutoFit/>
          </a:bodyPr>
          <a:lstStyle/>
          <a:p>
            <a:pPr indent="304800" algn="just"/>
            <a:r>
              <a:rPr lang="zh-TW" altLang="en-US" dirty="0">
                <a:solidFill>
                  <a:schemeClr val="accent2">
                    <a:lumMod val="60000"/>
                    <a:lumOff val="40000"/>
                  </a:schemeClr>
                </a:solidFill>
              </a:rPr>
              <a:t>▶</a:t>
            </a:r>
            <a:r>
              <a:rPr lang="zh-TW" altLang="zh-TW" dirty="0">
                <a:latin typeface="標楷體" panose="03000509000000000000" charset="-120"/>
                <a:ea typeface="標楷體" panose="03000509000000000000" charset="-120"/>
              </a:rPr>
              <a:t>實際場景中，比較著重於較低的</a:t>
            </a:r>
            <a:r>
              <a:rPr lang="en-US" altLang="zh-TW" dirty="0">
                <a:latin typeface="標楷體" panose="03000509000000000000" charset="-120"/>
                <a:ea typeface="標楷體" panose="03000509000000000000" charset="-120"/>
              </a:rPr>
              <a:t>FN</a:t>
            </a:r>
          </a:p>
          <a:p>
            <a:pPr indent="3048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因為我們希望只要有異常狀況都可</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以被預測出來並盡早採取預防措施</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，才不會使其危害整個網路運作，</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影響用戶體驗。而</a:t>
            </a:r>
            <a:r>
              <a:rPr lang="en-US" altLang="zh-TW" dirty="0">
                <a:latin typeface="標楷體" panose="03000509000000000000" charset="-120"/>
                <a:ea typeface="標楷體" panose="03000509000000000000" charset="-120"/>
              </a:rPr>
              <a:t>FP</a:t>
            </a:r>
            <a:r>
              <a:rPr lang="zh-TW" altLang="zh-TW" dirty="0">
                <a:latin typeface="標楷體" panose="03000509000000000000" charset="-120"/>
                <a:ea typeface="標楷體" panose="03000509000000000000" charset="-120"/>
              </a:rPr>
              <a:t>相對較高雖然</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會導致誤報數量較多，但考量其較</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不會危害到整體網路品質，於是我</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們最終選擇</a:t>
            </a:r>
            <a:r>
              <a:rPr lang="en-US" altLang="zh-TW" dirty="0">
                <a:latin typeface="標楷體" panose="03000509000000000000" charset="-120"/>
                <a:ea typeface="標楷體" panose="03000509000000000000" charset="-120"/>
              </a:rPr>
              <a:t>FN</a:t>
            </a:r>
            <a:r>
              <a:rPr lang="zh-TW" altLang="zh-TW" dirty="0">
                <a:latin typeface="標楷體" panose="03000509000000000000" charset="-120"/>
                <a:ea typeface="標楷體" panose="03000509000000000000" charset="-120"/>
              </a:rPr>
              <a:t>相對低的此種融合比</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例作為最終結果。</a:t>
            </a:r>
          </a:p>
        </p:txBody>
      </p:sp>
      <p:sp>
        <p:nvSpPr>
          <p:cNvPr id="3" name="矩形 2"/>
          <p:cNvSpPr/>
          <p:nvPr/>
        </p:nvSpPr>
        <p:spPr>
          <a:xfrm>
            <a:off x="315595" y="3340099"/>
            <a:ext cx="387985" cy="77836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3" name="矩形 142"/>
          <p:cNvSpPr/>
          <p:nvPr/>
        </p:nvSpPr>
        <p:spPr>
          <a:xfrm>
            <a:off x="9995547" y="3336449"/>
            <a:ext cx="387985" cy="77836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4" name="矩形 143"/>
          <p:cNvSpPr/>
          <p:nvPr/>
        </p:nvSpPr>
        <p:spPr>
          <a:xfrm>
            <a:off x="10846117" y="3326271"/>
            <a:ext cx="387985" cy="77836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5" name="矩形 144"/>
          <p:cNvSpPr/>
          <p:nvPr/>
        </p:nvSpPr>
        <p:spPr>
          <a:xfrm>
            <a:off x="20535900" y="3330098"/>
            <a:ext cx="387985" cy="77836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6" name="矩形 145"/>
          <p:cNvSpPr/>
          <p:nvPr/>
        </p:nvSpPr>
        <p:spPr>
          <a:xfrm>
            <a:off x="315594" y="8989886"/>
            <a:ext cx="387985" cy="77836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7" name="矩形 146"/>
          <p:cNvSpPr/>
          <p:nvPr/>
        </p:nvSpPr>
        <p:spPr>
          <a:xfrm>
            <a:off x="9995547" y="8991352"/>
            <a:ext cx="387985" cy="77836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8" name="矩形 147"/>
          <p:cNvSpPr/>
          <p:nvPr/>
        </p:nvSpPr>
        <p:spPr>
          <a:xfrm>
            <a:off x="10875327" y="13723530"/>
            <a:ext cx="387985" cy="77836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50" name="矩形 149"/>
          <p:cNvSpPr/>
          <p:nvPr/>
        </p:nvSpPr>
        <p:spPr>
          <a:xfrm>
            <a:off x="20550663" y="13715643"/>
            <a:ext cx="387985" cy="77836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18" name="文字方塊 117"/>
          <p:cNvSpPr txBox="1"/>
          <p:nvPr/>
        </p:nvSpPr>
        <p:spPr>
          <a:xfrm>
            <a:off x="10706362" y="23796094"/>
            <a:ext cx="9814560" cy="2862322"/>
          </a:xfrm>
          <a:prstGeom prst="rect">
            <a:avLst/>
          </a:prstGeom>
          <a:noFill/>
        </p:spPr>
        <p:txBody>
          <a:bodyPr wrap="square" rtlCol="0">
            <a:spAutoFit/>
          </a:bodyPr>
          <a:lstStyle/>
          <a:p>
            <a:pPr indent="304800" algn="just"/>
            <a:r>
              <a:rPr lang="zh-TW" altLang="en-US" dirty="0">
                <a:solidFill>
                  <a:schemeClr val="accent2">
                    <a:lumMod val="60000"/>
                    <a:lumOff val="40000"/>
                  </a:schemeClr>
                </a:solidFill>
              </a:rPr>
              <a:t>▶</a:t>
            </a:r>
            <a:r>
              <a:rPr lang="zh-TW" altLang="en-US" dirty="0">
                <a:latin typeface="標楷體" panose="03000509000000000000" charset="-120"/>
                <a:ea typeface="標楷體" panose="03000509000000000000" charset="-120"/>
              </a:rPr>
              <a:t>從圖中能發現，紅點分布在少隱藏</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層數、多神經元個數，以及多隱藏</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層數、少神經元個數的位置。從上</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述情況推測，過多的隱藏層層數搭 </a:t>
            </a:r>
          </a:p>
          <a:p>
            <a:pPr indent="304800" algn="just"/>
            <a:r>
              <a:rPr lang="zh-TW" altLang="en-US" dirty="0">
                <a:latin typeface="標楷體" panose="03000509000000000000" charset="-120"/>
                <a:ea typeface="標楷體" panose="03000509000000000000" charset="-120"/>
              </a:rPr>
              <a:t>   配過多的神經元個數，會導致模型</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複雜度太高，間接導致過度擬合</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a:t>
            </a:r>
            <a:r>
              <a:rPr lang="en-US" altLang="zh-TW" dirty="0">
                <a:latin typeface="標楷體" panose="03000509000000000000" charset="-120"/>
                <a:ea typeface="標楷體" panose="03000509000000000000" charset="-120"/>
              </a:rPr>
              <a:t>(overfitting) </a:t>
            </a:r>
            <a:r>
              <a:rPr lang="zh-TW" altLang="en-US" dirty="0">
                <a:latin typeface="標楷體" panose="03000509000000000000" charset="-120"/>
                <a:ea typeface="標楷體" panose="03000509000000000000" charset="-120"/>
              </a:rPr>
              <a:t>的情況。反之，過</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少的隱藏層層數搭配過少的神經元</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個數，可能會導致低度擬合 </a:t>
            </a:r>
            <a:endParaRPr lang="en-US" altLang="zh-TW" dirty="0">
              <a:latin typeface="標楷體" panose="03000509000000000000" charset="-120"/>
              <a:ea typeface="標楷體" panose="03000509000000000000" charset="-120"/>
            </a:endParaRPr>
          </a:p>
          <a:p>
            <a:pPr indent="304800" algn="just"/>
            <a:r>
              <a:rPr lang="zh-TW" altLang="en-US" dirty="0">
                <a:latin typeface="標楷體" panose="03000509000000000000" charset="-120"/>
                <a:ea typeface="標楷體" panose="03000509000000000000" charset="-120"/>
              </a:rPr>
              <a:t>   </a:t>
            </a:r>
            <a:r>
              <a:rPr lang="en-US" altLang="zh-TW" dirty="0">
                <a:latin typeface="標楷體" panose="03000509000000000000" charset="-120"/>
                <a:ea typeface="標楷體" panose="03000509000000000000" charset="-120"/>
              </a:rPr>
              <a:t>(underfitting)</a:t>
            </a:r>
            <a:r>
              <a:rPr lang="zh-TW" altLang="en-US" dirty="0">
                <a:latin typeface="標楷體" panose="03000509000000000000" charset="-120"/>
                <a:ea typeface="標楷體" panose="03000509000000000000" charset="-120"/>
              </a:rPr>
              <a:t>的情況。</a:t>
            </a:r>
            <a:endParaRPr lang="zh-TW" altLang="zh-TW" dirty="0">
              <a:latin typeface="標楷體" panose="03000509000000000000" charset="-120"/>
              <a:ea typeface="標楷體" panose="03000509000000000000" charset="-120"/>
            </a:endParaRPr>
          </a:p>
        </p:txBody>
      </p:sp>
      <p:sp>
        <p:nvSpPr>
          <p:cNvPr id="4" name="文字方塊 3"/>
          <p:cNvSpPr txBox="1"/>
          <p:nvPr/>
        </p:nvSpPr>
        <p:spPr>
          <a:xfrm>
            <a:off x="-1386681" y="240737"/>
            <a:ext cx="24308435" cy="246888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lumMod val="75000"/>
                  </a:schemeClr>
                </a:solidFill>
              </a14:hiddenFill>
            </a:ext>
          </a:extLst>
        </p:spPr>
        <p:txBody>
          <a:bodyPr wrap="square" rtlCol="0">
            <a:spAutoFit/>
          </a:bodyPr>
          <a:lstStyle/>
          <a:p>
            <a:pPr algn="ctr"/>
            <a:endParaRPr lang="zh-TW" altLang="en-US" sz="6000" dirty="0">
              <a:solidFill>
                <a:schemeClr val="bg1"/>
              </a:solidFill>
              <a:latin typeface="標楷體" panose="03000509000000000000" charset="-120"/>
              <a:ea typeface="標楷體" panose="03000509000000000000" charset="-120"/>
            </a:endParaRPr>
          </a:p>
          <a:p>
            <a:pPr algn="ctr"/>
            <a:r>
              <a:rPr lang="zh-TW" altLang="en-US" sz="4800" dirty="0">
                <a:solidFill>
                  <a:schemeClr val="bg1"/>
                </a:solidFill>
                <a:latin typeface="標楷體" panose="03000509000000000000" charset="-120"/>
                <a:ea typeface="標楷體" panose="03000509000000000000" charset="-120"/>
              </a:rPr>
              <a:t>Anomaly Detection in Cellular Networks based on Network Function KPI</a:t>
            </a:r>
          </a:p>
          <a:p>
            <a:pPr algn="ctr"/>
            <a:endParaRPr lang="zh-TW" altLang="en-US" sz="4800" dirty="0">
              <a:solidFill>
                <a:schemeClr val="bg1"/>
              </a:solidFill>
              <a:latin typeface="標楷體" panose="03000509000000000000" charset="-120"/>
              <a:ea typeface="標楷體" panose="03000509000000000000" charset="-120"/>
            </a:endParaRPr>
          </a:p>
        </p:txBody>
      </p:sp>
      <p:sp>
        <p:nvSpPr>
          <p:cNvPr id="117" name="文字方塊 116"/>
          <p:cNvSpPr txBox="1"/>
          <p:nvPr/>
        </p:nvSpPr>
        <p:spPr>
          <a:xfrm>
            <a:off x="528320" y="25786841"/>
            <a:ext cx="9814560" cy="640080"/>
          </a:xfrm>
          <a:prstGeom prst="rect">
            <a:avLst/>
          </a:prstGeom>
          <a:noFill/>
        </p:spPr>
        <p:txBody>
          <a:bodyPr wrap="square" rtlCol="0">
            <a:spAutoFit/>
          </a:bodyPr>
          <a:lstStyle/>
          <a:p>
            <a:r>
              <a:rPr lang="zh-TW" altLang="en-US">
                <a:solidFill>
                  <a:schemeClr val="accent2">
                    <a:lumMod val="60000"/>
                    <a:lumOff val="40000"/>
                  </a:schemeClr>
                </a:solidFill>
              </a:rPr>
              <a:t>▶</a:t>
            </a:r>
            <a:r>
              <a:rPr lang="zh-TW" altLang="zh-TW">
                <a:latin typeface="標楷體" panose="03000509000000000000" charset="-120"/>
                <a:ea typeface="標楷體" panose="03000509000000000000" charset="-120"/>
              </a:rPr>
              <a:t>本</a:t>
            </a:r>
            <a:r>
              <a:rPr lang="zh-TW" altLang="en-US" dirty="0">
                <a:latin typeface="標楷體" panose="03000509000000000000" charset="-120"/>
                <a:ea typeface="標楷體" panose="03000509000000000000" charset="-120"/>
              </a:rPr>
              <a:t>研究</a:t>
            </a:r>
            <a:r>
              <a:rPr lang="zh-TW" altLang="zh-TW" dirty="0">
                <a:latin typeface="標楷體" panose="03000509000000000000" charset="-120"/>
                <a:ea typeface="標楷體" panose="03000509000000000000" charset="-120"/>
              </a:rPr>
              <a:t>提取了</a:t>
            </a:r>
            <a:r>
              <a:rPr lang="en-US" altLang="zh-TW" dirty="0">
                <a:latin typeface="標楷體" panose="03000509000000000000" charset="-120"/>
                <a:ea typeface="標楷體" panose="03000509000000000000" charset="-120"/>
              </a:rPr>
              <a:t>44</a:t>
            </a:r>
            <a:r>
              <a:rPr lang="zh-TW" altLang="zh-TW" dirty="0">
                <a:latin typeface="標楷體" panose="03000509000000000000" charset="-120"/>
                <a:ea typeface="標楷體" panose="03000509000000000000" charset="-120"/>
              </a:rPr>
              <a:t>種不同特徵供模型訓練使用。</a:t>
            </a:r>
          </a:p>
          <a:p>
            <a:endParaRPr lang="zh-TW" altLang="en-US" dirty="0">
              <a:latin typeface="標楷體" panose="03000509000000000000" charset="-120"/>
              <a:ea typeface="標楷體" panose="03000509000000000000" charset="-120"/>
            </a:endParaRPr>
          </a:p>
        </p:txBody>
      </p:sp>
      <p:sp>
        <p:nvSpPr>
          <p:cNvPr id="119" name="文字方塊 118"/>
          <p:cNvSpPr txBox="1"/>
          <p:nvPr/>
        </p:nvSpPr>
        <p:spPr>
          <a:xfrm>
            <a:off x="460779" y="20916239"/>
            <a:ext cx="9814560" cy="1754326"/>
          </a:xfrm>
          <a:prstGeom prst="rect">
            <a:avLst/>
          </a:prstGeom>
          <a:noFill/>
        </p:spPr>
        <p:txBody>
          <a:bodyPr wrap="square" rtlCol="0">
            <a:spAutoFit/>
          </a:bodyPr>
          <a:lstStyle/>
          <a:p>
            <a:r>
              <a:rPr lang="zh-TW" altLang="en-US" dirty="0">
                <a:solidFill>
                  <a:schemeClr val="accent2">
                    <a:lumMod val="60000"/>
                    <a:lumOff val="40000"/>
                  </a:schemeClr>
                </a:solidFill>
              </a:rPr>
              <a:t>▶</a:t>
            </a:r>
            <a:r>
              <a:rPr lang="zh-TW" altLang="zh-TW" dirty="0">
                <a:latin typeface="標楷體" panose="03000509000000000000" charset="-120"/>
                <a:ea typeface="標楷體" panose="03000509000000000000" charset="-120"/>
              </a:rPr>
              <a:t>由於原始數據中</a:t>
            </a:r>
            <a:r>
              <a:rPr lang="en-US" altLang="zh-TW" dirty="0">
                <a:latin typeface="標楷體" panose="03000509000000000000" charset="-120"/>
                <a:ea typeface="標楷體" panose="03000509000000000000" charset="-120"/>
              </a:rPr>
              <a:t>KPI</a:t>
            </a:r>
            <a:r>
              <a:rPr lang="zh-TW" altLang="zh-TW" dirty="0">
                <a:latin typeface="標楷體" panose="03000509000000000000" charset="-120"/>
                <a:ea typeface="標楷體" panose="03000509000000000000" charset="-120"/>
              </a:rPr>
              <a:t>指標的特徵只有一個，</a:t>
            </a:r>
            <a:endParaRPr lang="en-US" altLang="zh-TW" dirty="0">
              <a:latin typeface="標楷體" panose="03000509000000000000" charset="-120"/>
              <a:ea typeface="標楷體" panose="03000509000000000000" charset="-120"/>
            </a:endParaRPr>
          </a:p>
          <a:p>
            <a:r>
              <a:rPr lang="en-US" altLang="zh-TW"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即各時間點上的</a:t>
            </a:r>
            <a:r>
              <a:rPr lang="en-US" altLang="zh-TW" dirty="0">
                <a:latin typeface="標楷體" panose="03000509000000000000" charset="-120"/>
                <a:ea typeface="標楷體" panose="03000509000000000000" charset="-120"/>
              </a:rPr>
              <a:t>KPI</a:t>
            </a:r>
            <a:r>
              <a:rPr lang="zh-TW" altLang="zh-TW" dirty="0">
                <a:latin typeface="標楷體" panose="03000509000000000000" charset="-120"/>
                <a:ea typeface="標楷體" panose="03000509000000000000" charset="-120"/>
              </a:rPr>
              <a:t>值，若只使用此單一</a:t>
            </a:r>
            <a:endParaRPr lang="en-US" altLang="zh-TW" dirty="0">
              <a:latin typeface="標楷體" panose="03000509000000000000" charset="-120"/>
              <a:ea typeface="標楷體" panose="03000509000000000000" charset="-120"/>
            </a:endParaRPr>
          </a:p>
          <a:p>
            <a:r>
              <a:rPr lang="en-US" altLang="zh-TW"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特徵來進行模型訓練，得到的結果將不符</a:t>
            </a:r>
            <a:endParaRPr lang="en-US" altLang="zh-TW" dirty="0">
              <a:latin typeface="標楷體" panose="03000509000000000000" charset="-120"/>
              <a:ea typeface="標楷體" panose="03000509000000000000" charset="-120"/>
            </a:endParaRPr>
          </a:p>
          <a:p>
            <a:r>
              <a:rPr lang="en-US" altLang="zh-TW"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合期待，於是我們需要對其生產出更多特</a:t>
            </a:r>
            <a:endParaRPr lang="en-US" altLang="zh-TW" dirty="0">
              <a:latin typeface="標楷體" panose="03000509000000000000" charset="-120"/>
              <a:ea typeface="標楷體" panose="03000509000000000000" charset="-120"/>
            </a:endParaRPr>
          </a:p>
          <a:p>
            <a:r>
              <a:rPr lang="en-US" altLang="zh-TW"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徵，使往後步驟中我們有足夠的上限可以</a:t>
            </a:r>
            <a:endParaRPr lang="en-US" altLang="zh-TW" dirty="0">
              <a:latin typeface="標楷體" panose="03000509000000000000" charset="-120"/>
              <a:ea typeface="標楷體" panose="03000509000000000000" charset="-120"/>
            </a:endParaRPr>
          </a:p>
          <a:p>
            <a:r>
              <a:rPr lang="en-US" altLang="zh-TW" dirty="0">
                <a:latin typeface="標楷體" panose="03000509000000000000" charset="-120"/>
                <a:ea typeface="標楷體" panose="03000509000000000000" charset="-120"/>
              </a:rPr>
              <a:t>   </a:t>
            </a:r>
            <a:r>
              <a:rPr lang="zh-TW" altLang="zh-TW" dirty="0">
                <a:latin typeface="標楷體" panose="03000509000000000000" charset="-120"/>
                <a:ea typeface="標楷體" panose="03000509000000000000" charset="-120"/>
              </a:rPr>
              <a:t>使模型和演算法去逼近。</a:t>
            </a:r>
            <a:endParaRPr lang="zh-TW" altLang="en-US" dirty="0">
              <a:latin typeface="標楷體" panose="03000509000000000000" charset="-120"/>
              <a:ea typeface="標楷體" panose="03000509000000000000" charset="-120"/>
            </a:endParaRPr>
          </a:p>
        </p:txBody>
      </p:sp>
      <p:sp>
        <p:nvSpPr>
          <p:cNvPr id="12" name="矩形 11"/>
          <p:cNvSpPr/>
          <p:nvPr/>
        </p:nvSpPr>
        <p:spPr>
          <a:xfrm>
            <a:off x="528320" y="17692200"/>
            <a:ext cx="9728200" cy="2970608"/>
          </a:xfrm>
          <a:prstGeom prst="rect">
            <a:avLst/>
          </a:prstGeom>
          <a:solidFill>
            <a:srgbClr val="EFE3C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0" name="文字方塊 119"/>
          <p:cNvSpPr txBox="1"/>
          <p:nvPr/>
        </p:nvSpPr>
        <p:spPr>
          <a:xfrm>
            <a:off x="473710" y="17830606"/>
            <a:ext cx="9814560" cy="369332"/>
          </a:xfrm>
          <a:prstGeom prst="rect">
            <a:avLst/>
          </a:prstGeom>
          <a:noFill/>
        </p:spPr>
        <p:txBody>
          <a:bodyPr wrap="square" rtlCol="0">
            <a:spAutoFit/>
          </a:bodyPr>
          <a:lstStyle/>
          <a:p>
            <a:r>
              <a:rPr lang="zh-TW" altLang="en-US" dirty="0">
                <a:solidFill>
                  <a:schemeClr val="accent2">
                    <a:lumMod val="60000"/>
                    <a:lumOff val="40000"/>
                  </a:schemeClr>
                </a:solidFill>
              </a:rPr>
              <a:t>▶ </a:t>
            </a:r>
            <a:r>
              <a:rPr lang="en-US" altLang="zh-TW" dirty="0">
                <a:latin typeface="標楷體" panose="03000509000000000000" charset="-120"/>
                <a:ea typeface="標楷體" panose="03000509000000000000" charset="-120"/>
              </a:rPr>
              <a:t>KPI</a:t>
            </a:r>
            <a:r>
              <a:rPr lang="zh-TW" altLang="en-US" dirty="0">
                <a:latin typeface="標楷體" panose="03000509000000000000" charset="-120"/>
                <a:ea typeface="標楷體" panose="03000509000000000000" charset="-120"/>
              </a:rPr>
              <a:t>指標分類步驟：</a:t>
            </a:r>
            <a:endParaRPr lang="en-US" altLang="zh-TW" dirty="0">
              <a:latin typeface="標楷體" panose="03000509000000000000" charset="-120"/>
              <a:ea typeface="標楷體" panose="03000509000000000000" charset="-120"/>
            </a:endParaRPr>
          </a:p>
        </p:txBody>
      </p:sp>
      <p:sp>
        <p:nvSpPr>
          <p:cNvPr id="121" name="文字方塊 120"/>
          <p:cNvSpPr txBox="1"/>
          <p:nvPr/>
        </p:nvSpPr>
        <p:spPr>
          <a:xfrm>
            <a:off x="560070" y="18275018"/>
            <a:ext cx="9728200" cy="646331"/>
          </a:xfrm>
          <a:prstGeom prst="rect">
            <a:avLst/>
          </a:prstGeom>
          <a:noFill/>
        </p:spPr>
        <p:txBody>
          <a:bodyPr wrap="square" rtlCol="0">
            <a:spAutoFit/>
          </a:bodyPr>
          <a:lstStyle/>
          <a:p>
            <a:r>
              <a:rPr lang="zh-TW" altLang="en-US" dirty="0">
                <a:latin typeface="標楷體" panose="03000509000000000000" charset="-120"/>
                <a:ea typeface="標楷體" panose="03000509000000000000" charset="-120"/>
                <a:sym typeface="Wingdings 2" panose="05020102010507070707" pitchFamily="18" charset="2"/>
              </a:rPr>
              <a:t></a:t>
            </a:r>
            <a:r>
              <a:rPr lang="zh-TW" altLang="zh-TW" dirty="0">
                <a:latin typeface="標楷體" panose="03000509000000000000" charset="-120"/>
                <a:ea typeface="標楷體" panose="03000509000000000000" charset="-120"/>
              </a:rPr>
              <a:t>決定邊界型異常</a:t>
            </a:r>
            <a:r>
              <a:rPr lang="zh-TW" altLang="en-US" dirty="0">
                <a:latin typeface="標楷體" panose="03000509000000000000" charset="-120"/>
                <a:ea typeface="標楷體" panose="03000509000000000000" charset="-120"/>
              </a:rPr>
              <a:t>：</a:t>
            </a:r>
            <a:r>
              <a:rPr lang="zh-TW" altLang="zh-TW" dirty="0">
                <a:latin typeface="標楷體" panose="03000509000000000000" charset="-120"/>
                <a:ea typeface="標楷體" panose="03000509000000000000" charset="-120"/>
              </a:rPr>
              <a:t>將</a:t>
            </a:r>
            <a:r>
              <a:rPr lang="en-US" altLang="zh-TW" dirty="0">
                <a:latin typeface="標楷體" panose="03000509000000000000" charset="-120"/>
                <a:ea typeface="標楷體" panose="03000509000000000000" charset="-120"/>
              </a:rPr>
              <a:t>102</a:t>
            </a:r>
            <a:r>
              <a:rPr lang="zh-TW" altLang="zh-TW" dirty="0">
                <a:latin typeface="標楷體" panose="03000509000000000000" charset="-120"/>
                <a:ea typeface="標楷體" panose="03000509000000000000" charset="-120"/>
              </a:rPr>
              <a:t>個</a:t>
            </a:r>
            <a:r>
              <a:rPr lang="en-US" altLang="zh-TW" dirty="0">
                <a:latin typeface="標楷體" panose="03000509000000000000" charset="-120"/>
                <a:ea typeface="標楷體" panose="03000509000000000000" charset="-120"/>
              </a:rPr>
              <a:t>KPI</a:t>
            </a:r>
            <a:r>
              <a:rPr lang="zh-TW" altLang="zh-TW" dirty="0">
                <a:latin typeface="標楷體" panose="03000509000000000000" charset="-120"/>
                <a:ea typeface="標楷體" panose="03000509000000000000" charset="-120"/>
              </a:rPr>
              <a:t>依序用</a:t>
            </a:r>
            <a:r>
              <a:rPr lang="en-US" altLang="zh-TW" dirty="0">
                <a:latin typeface="標楷體" panose="03000509000000000000" charset="-120"/>
                <a:ea typeface="標楷體" panose="03000509000000000000" charset="-120"/>
              </a:rPr>
              <a:t>Decision tree</a:t>
            </a:r>
            <a:r>
              <a:rPr lang="zh-TW" altLang="zh-TW" dirty="0">
                <a:latin typeface="標楷體" panose="03000509000000000000" charset="-120"/>
                <a:ea typeface="標楷體" panose="03000509000000000000" charset="-120"/>
              </a:rPr>
              <a:t>遍歷，假如只依靠</a:t>
            </a:r>
            <a:r>
              <a:rPr lang="en-US" altLang="zh-TW" dirty="0">
                <a:latin typeface="標楷體" panose="03000509000000000000" charset="-120"/>
                <a:ea typeface="標楷體" panose="03000509000000000000" charset="-120"/>
              </a:rPr>
              <a:t>KPI</a:t>
            </a:r>
            <a:r>
              <a:rPr lang="zh-TW" altLang="zh-TW" dirty="0">
                <a:latin typeface="標楷體" panose="03000509000000000000" charset="-120"/>
                <a:ea typeface="標楷體" panose="03000509000000000000" charset="-120"/>
              </a:rPr>
              <a:t>中原生的單一變量</a:t>
            </a:r>
            <a:r>
              <a:rPr lang="zh-TW" altLang="en-US" dirty="0">
                <a:latin typeface="標楷體" panose="03000509000000000000" charset="-120"/>
                <a:ea typeface="標楷體" panose="03000509000000000000" charset="-120"/>
              </a:rPr>
              <a:t>得出</a:t>
            </a:r>
            <a:r>
              <a:rPr lang="en-US" altLang="zh-TW" dirty="0">
                <a:latin typeface="標楷體" panose="03000509000000000000" charset="-120"/>
                <a:ea typeface="標楷體" panose="03000509000000000000" charset="-120"/>
              </a:rPr>
              <a:t>F1-score</a:t>
            </a:r>
            <a:r>
              <a:rPr lang="zh-TW" altLang="en-US" dirty="0">
                <a:latin typeface="標楷體" panose="03000509000000000000" charset="-120"/>
                <a:ea typeface="標楷體" panose="03000509000000000000" charset="-120"/>
              </a:rPr>
              <a:t>大於</a:t>
            </a:r>
            <a:r>
              <a:rPr lang="en-US" altLang="zh-TW">
                <a:latin typeface="標楷體" panose="03000509000000000000" charset="-120"/>
                <a:ea typeface="標楷體" panose="03000509000000000000" charset="-120"/>
              </a:rPr>
              <a:t>0.9</a:t>
            </a:r>
            <a:r>
              <a:rPr lang="zh-TW" altLang="zh-TW">
                <a:latin typeface="標楷體" panose="03000509000000000000" charset="-120"/>
                <a:ea typeface="標楷體" panose="03000509000000000000" charset="-120"/>
              </a:rPr>
              <a:t>，</a:t>
            </a:r>
            <a:r>
              <a:rPr lang="zh-TW" altLang="zh-TW" dirty="0">
                <a:latin typeface="標楷體" panose="03000509000000000000" charset="-120"/>
                <a:ea typeface="標楷體" panose="03000509000000000000" charset="-120"/>
              </a:rPr>
              <a:t>則將它分類為邊界型異常</a:t>
            </a:r>
            <a:r>
              <a:rPr lang="en-US" altLang="zh-TW" dirty="0">
                <a:latin typeface="標楷體" panose="03000509000000000000" charset="-120"/>
                <a:ea typeface="標楷體" panose="03000509000000000000" charset="-120"/>
              </a:rPr>
              <a:t>KPI</a:t>
            </a:r>
            <a:r>
              <a:rPr lang="zh-TW" altLang="en-US" dirty="0">
                <a:latin typeface="標楷體" panose="03000509000000000000" charset="-120"/>
                <a:ea typeface="標楷體" panose="03000509000000000000" charset="-120"/>
              </a:rPr>
              <a:t>。</a:t>
            </a:r>
            <a:endParaRPr lang="en-US" altLang="zh-TW" dirty="0">
              <a:latin typeface="標楷體" panose="03000509000000000000" charset="-120"/>
              <a:ea typeface="標楷體" panose="03000509000000000000" charset="-120"/>
            </a:endParaRPr>
          </a:p>
        </p:txBody>
      </p:sp>
      <p:sp>
        <p:nvSpPr>
          <p:cNvPr id="122" name="文字方塊 121"/>
          <p:cNvSpPr txBox="1"/>
          <p:nvPr/>
        </p:nvSpPr>
        <p:spPr>
          <a:xfrm>
            <a:off x="558642" y="18971821"/>
            <a:ext cx="9728200" cy="369332"/>
          </a:xfrm>
          <a:prstGeom prst="rect">
            <a:avLst/>
          </a:prstGeom>
          <a:noFill/>
        </p:spPr>
        <p:txBody>
          <a:bodyPr wrap="square" rtlCol="0">
            <a:spAutoFit/>
          </a:bodyPr>
          <a:lstStyle/>
          <a:p>
            <a:r>
              <a:rPr lang="zh-TW" altLang="en-US" dirty="0">
                <a:latin typeface="標楷體" panose="03000509000000000000" charset="-120"/>
                <a:ea typeface="標楷體" panose="03000509000000000000" charset="-120"/>
                <a:sym typeface="Wingdings 2" panose="05020102010507070707" pitchFamily="18" charset="2"/>
              </a:rPr>
              <a:t></a:t>
            </a:r>
            <a:r>
              <a:rPr lang="zh-TW" altLang="zh-TW" dirty="0">
                <a:latin typeface="標楷體" panose="03000509000000000000" charset="-120"/>
                <a:ea typeface="標楷體" panose="03000509000000000000" charset="-120"/>
              </a:rPr>
              <a:t>決定</a:t>
            </a:r>
            <a:r>
              <a:rPr lang="zh-TW" altLang="en-US" dirty="0">
                <a:latin typeface="標楷體" panose="03000509000000000000" charset="-120"/>
                <a:ea typeface="標楷體" panose="03000509000000000000" charset="-120"/>
              </a:rPr>
              <a:t>無</a:t>
            </a:r>
            <a:r>
              <a:rPr lang="zh-TW" altLang="zh-TW" dirty="0">
                <a:latin typeface="標楷體" panose="03000509000000000000" charset="-120"/>
                <a:ea typeface="標楷體" panose="03000509000000000000" charset="-120"/>
              </a:rPr>
              <a:t>異常</a:t>
            </a:r>
            <a:r>
              <a:rPr lang="zh-TW" altLang="en-US" dirty="0">
                <a:latin typeface="標楷體" panose="03000509000000000000" charset="-120"/>
                <a:ea typeface="標楷體" panose="03000509000000000000" charset="-120"/>
              </a:rPr>
              <a:t>型：</a:t>
            </a:r>
            <a:r>
              <a:rPr lang="zh-TW" altLang="zh-TW" dirty="0">
                <a:latin typeface="標楷體" panose="03000509000000000000" charset="-120"/>
                <a:ea typeface="標楷體" panose="03000509000000000000" charset="-120"/>
              </a:rPr>
              <a:t>將</a:t>
            </a:r>
            <a:r>
              <a:rPr lang="en-US" altLang="zh-TW" dirty="0">
                <a:latin typeface="標楷體" panose="03000509000000000000" charset="-120"/>
                <a:ea typeface="標楷體" panose="03000509000000000000" charset="-120"/>
              </a:rPr>
              <a:t>KPI</a:t>
            </a:r>
            <a:r>
              <a:rPr lang="zh-TW" altLang="zh-TW" dirty="0">
                <a:latin typeface="標楷體" panose="03000509000000000000" charset="-120"/>
                <a:ea typeface="標楷體" panose="03000509000000000000" charset="-120"/>
              </a:rPr>
              <a:t>中所有</a:t>
            </a:r>
            <a:r>
              <a:rPr lang="en-US" altLang="zh-TW" dirty="0">
                <a:latin typeface="標楷體" panose="03000509000000000000" charset="-120"/>
                <a:ea typeface="標楷體" panose="03000509000000000000" charset="-120"/>
              </a:rPr>
              <a:t>Label</a:t>
            </a:r>
            <a:r>
              <a:rPr lang="zh-TW" altLang="zh-TW" dirty="0">
                <a:latin typeface="標楷體" panose="03000509000000000000" charset="-120"/>
                <a:ea typeface="標楷體" panose="03000509000000000000" charset="-120"/>
              </a:rPr>
              <a:t>皆為</a:t>
            </a:r>
            <a:r>
              <a:rPr lang="en-US" altLang="zh-TW" dirty="0">
                <a:latin typeface="標楷體" panose="03000509000000000000" charset="-120"/>
                <a:ea typeface="標楷體" panose="03000509000000000000" charset="-120"/>
              </a:rPr>
              <a:t>0(</a:t>
            </a:r>
            <a:r>
              <a:rPr lang="zh-TW" altLang="zh-TW" dirty="0">
                <a:latin typeface="標楷體" panose="03000509000000000000" charset="-120"/>
                <a:ea typeface="標楷體" panose="03000509000000000000" charset="-120"/>
              </a:rPr>
              <a:t>正常樣本</a:t>
            </a:r>
            <a:r>
              <a:rPr lang="en-US" altLang="zh-TW" dirty="0">
                <a:latin typeface="標楷體" panose="03000509000000000000" charset="-120"/>
                <a:ea typeface="標楷體" panose="03000509000000000000" charset="-120"/>
              </a:rPr>
              <a:t>)</a:t>
            </a:r>
            <a:r>
              <a:rPr lang="zh-TW" altLang="zh-TW" dirty="0">
                <a:latin typeface="標楷體" panose="03000509000000000000" charset="-120"/>
                <a:ea typeface="標楷體" panose="03000509000000000000" charset="-120"/>
              </a:rPr>
              <a:t>的通通歸納為此類型</a:t>
            </a:r>
            <a:r>
              <a:rPr lang="zh-TW" altLang="en-US" dirty="0">
                <a:latin typeface="標楷體" panose="03000509000000000000" charset="-120"/>
                <a:ea typeface="標楷體" panose="03000509000000000000" charset="-120"/>
              </a:rPr>
              <a:t>。</a:t>
            </a:r>
            <a:endParaRPr lang="en-US" altLang="zh-TW" dirty="0">
              <a:latin typeface="標楷體" panose="03000509000000000000" charset="-120"/>
              <a:ea typeface="標楷體" panose="03000509000000000000" charset="-120"/>
            </a:endParaRPr>
          </a:p>
        </p:txBody>
      </p:sp>
      <p:sp>
        <p:nvSpPr>
          <p:cNvPr id="124" name="文字方塊 123"/>
          <p:cNvSpPr txBox="1"/>
          <p:nvPr/>
        </p:nvSpPr>
        <p:spPr>
          <a:xfrm>
            <a:off x="569595" y="19388503"/>
            <a:ext cx="9728200" cy="369332"/>
          </a:xfrm>
          <a:prstGeom prst="rect">
            <a:avLst/>
          </a:prstGeom>
          <a:noFill/>
        </p:spPr>
        <p:txBody>
          <a:bodyPr wrap="square" rtlCol="0">
            <a:spAutoFit/>
          </a:bodyPr>
          <a:lstStyle/>
          <a:p>
            <a:r>
              <a:rPr lang="zh-TW" altLang="en-US" dirty="0">
                <a:latin typeface="標楷體" panose="03000509000000000000" charset="-120"/>
                <a:ea typeface="標楷體" panose="03000509000000000000" charset="-120"/>
                <a:sym typeface="Wingdings 2" panose="05020102010507070707" pitchFamily="18" charset="2"/>
              </a:rPr>
              <a:t></a:t>
            </a:r>
            <a:r>
              <a:rPr lang="zh-TW" altLang="zh-TW" dirty="0">
                <a:latin typeface="標楷體" panose="03000509000000000000" charset="-120"/>
                <a:ea typeface="標楷體" panose="03000509000000000000" charset="-120"/>
              </a:rPr>
              <a:t>決定</a:t>
            </a:r>
            <a:r>
              <a:rPr lang="zh-TW" altLang="en-US" dirty="0">
                <a:latin typeface="標楷體" panose="03000509000000000000" charset="-120"/>
                <a:ea typeface="標楷體" panose="03000509000000000000" charset="-120"/>
              </a:rPr>
              <a:t>週期型異常：沒</a:t>
            </a:r>
            <a:r>
              <a:rPr lang="zh-TW" altLang="zh-TW" dirty="0">
                <a:latin typeface="標楷體" panose="03000509000000000000" charset="-120"/>
                <a:ea typeface="標楷體" panose="03000509000000000000" charset="-120"/>
              </a:rPr>
              <a:t>有分類在前述兩種類型的剩餘</a:t>
            </a:r>
            <a:r>
              <a:rPr lang="en-US" altLang="zh-TW" dirty="0">
                <a:latin typeface="標楷體" panose="03000509000000000000" charset="-120"/>
                <a:ea typeface="標楷體" panose="03000509000000000000" charset="-120"/>
              </a:rPr>
              <a:t>KPI</a:t>
            </a:r>
            <a:r>
              <a:rPr lang="zh-TW" altLang="zh-TW" dirty="0">
                <a:latin typeface="標楷體" panose="03000509000000000000" charset="-120"/>
                <a:ea typeface="標楷體" panose="03000509000000000000" charset="-120"/>
              </a:rPr>
              <a:t>，皆把它歸類為</a:t>
            </a:r>
            <a:r>
              <a:rPr lang="zh-TW" altLang="en-US" dirty="0">
                <a:latin typeface="標楷體" panose="03000509000000000000" charset="-120"/>
                <a:ea typeface="標楷體" panose="03000509000000000000" charset="-120"/>
              </a:rPr>
              <a:t>此類型。</a:t>
            </a:r>
            <a:endParaRPr lang="en-US" altLang="zh-TW" dirty="0">
              <a:latin typeface="標楷體" panose="03000509000000000000" charset="-120"/>
              <a:ea typeface="標楷體" panose="03000509000000000000" charset="-120"/>
            </a:endParaRPr>
          </a:p>
        </p:txBody>
      </p:sp>
      <p:sp>
        <p:nvSpPr>
          <p:cNvPr id="126" name="文字方塊 125"/>
          <p:cNvSpPr txBox="1"/>
          <p:nvPr/>
        </p:nvSpPr>
        <p:spPr>
          <a:xfrm>
            <a:off x="473710" y="19995043"/>
            <a:ext cx="9814560" cy="369332"/>
          </a:xfrm>
          <a:prstGeom prst="rect">
            <a:avLst/>
          </a:prstGeom>
          <a:noFill/>
        </p:spPr>
        <p:txBody>
          <a:bodyPr wrap="square" rtlCol="0">
            <a:spAutoFit/>
          </a:bodyPr>
          <a:lstStyle/>
          <a:p>
            <a:r>
              <a:rPr lang="zh-TW" altLang="en-US" dirty="0">
                <a:solidFill>
                  <a:schemeClr val="accent2">
                    <a:lumMod val="60000"/>
                    <a:lumOff val="40000"/>
                  </a:schemeClr>
                </a:solidFill>
              </a:rPr>
              <a:t>▶</a:t>
            </a:r>
            <a:r>
              <a:rPr lang="zh-TW" altLang="en-US" dirty="0">
                <a:latin typeface="標楷體" panose="03000509000000000000" charset="-120"/>
                <a:ea typeface="標楷體" panose="03000509000000000000" charset="-120"/>
              </a:rPr>
              <a:t>最終得到</a:t>
            </a:r>
            <a:r>
              <a:rPr lang="en-US" altLang="zh-TW" dirty="0">
                <a:latin typeface="標楷體" panose="03000509000000000000" charset="-120"/>
                <a:ea typeface="標楷體" panose="03000509000000000000" charset="-120"/>
              </a:rPr>
              <a:t>30</a:t>
            </a:r>
            <a:r>
              <a:rPr lang="zh-TW" altLang="en-US" dirty="0">
                <a:latin typeface="標楷體" panose="03000509000000000000" charset="-120"/>
                <a:ea typeface="標楷體" panose="03000509000000000000" charset="-120"/>
              </a:rPr>
              <a:t>個邊界型異常，</a:t>
            </a:r>
            <a:r>
              <a:rPr lang="en-US" altLang="zh-TW" dirty="0">
                <a:latin typeface="標楷體" panose="03000509000000000000" charset="-120"/>
                <a:ea typeface="標楷體" panose="03000509000000000000" charset="-120"/>
              </a:rPr>
              <a:t>29</a:t>
            </a:r>
            <a:r>
              <a:rPr lang="zh-TW" altLang="en-US" dirty="0">
                <a:latin typeface="標楷體" panose="03000509000000000000" charset="-120"/>
                <a:ea typeface="標楷體" panose="03000509000000000000" charset="-120"/>
              </a:rPr>
              <a:t>個無異常型和</a:t>
            </a:r>
            <a:r>
              <a:rPr lang="en-US" altLang="zh-TW" dirty="0">
                <a:latin typeface="標楷體" panose="03000509000000000000" charset="-120"/>
                <a:ea typeface="標楷體" panose="03000509000000000000" charset="-120"/>
              </a:rPr>
              <a:t>43</a:t>
            </a:r>
            <a:r>
              <a:rPr lang="zh-TW" altLang="en-US" dirty="0">
                <a:latin typeface="標楷體" panose="03000509000000000000" charset="-120"/>
                <a:ea typeface="標楷體" panose="03000509000000000000" charset="-120"/>
              </a:rPr>
              <a:t>個週期型異常</a:t>
            </a:r>
            <a:r>
              <a:rPr lang="en-US" altLang="zh-TW" dirty="0">
                <a:latin typeface="標楷體" panose="03000509000000000000" charset="-120"/>
                <a:ea typeface="標楷體" panose="03000509000000000000" charset="-120"/>
              </a:rPr>
              <a:t>KPI</a:t>
            </a:r>
            <a:r>
              <a:rPr lang="zh-TW" altLang="en-US" dirty="0">
                <a:latin typeface="標楷體" panose="03000509000000000000" charset="-120"/>
                <a:ea typeface="標楷體" panose="03000509000000000000" charset="-120"/>
              </a:rPr>
              <a:t>。</a:t>
            </a:r>
            <a:endParaRPr lang="en-US" altLang="zh-TW" dirty="0">
              <a:latin typeface="標楷體" panose="03000509000000000000" charset="-120"/>
              <a:ea typeface="標楷體" panose="03000509000000000000" charset="-120"/>
            </a:endParaRPr>
          </a:p>
        </p:txBody>
      </p:sp>
      <p:pic>
        <p:nvPicPr>
          <p:cNvPr id="10" name="圖片 9" descr="-8uCJoALlAbv5qZbf-1"/>
          <p:cNvPicPr>
            <a:picLocks noChangeAspect="1"/>
          </p:cNvPicPr>
          <p:nvPr/>
        </p:nvPicPr>
        <p:blipFill>
          <a:blip r:embed="rId10"/>
          <a:stretch>
            <a:fillRect/>
          </a:stretch>
        </p:blipFill>
        <p:spPr>
          <a:xfrm>
            <a:off x="12964160" y="4435475"/>
            <a:ext cx="6074410" cy="8592820"/>
          </a:xfrm>
          <a:prstGeom prst="rect">
            <a:avLst/>
          </a:prstGeom>
        </p:spPr>
      </p:pic>
      <p:sp>
        <p:nvSpPr>
          <p:cNvPr id="115" name="文字方塊 114">
            <a:extLst>
              <a:ext uri="{FF2B5EF4-FFF2-40B4-BE49-F238E27FC236}">
                <a16:creationId xmlns:a16="http://schemas.microsoft.com/office/drawing/2014/main" id="{49217F54-155D-4E5A-ACDA-00137D4D4072}"/>
              </a:ext>
            </a:extLst>
          </p:cNvPr>
          <p:cNvSpPr txBox="1"/>
          <p:nvPr/>
        </p:nvSpPr>
        <p:spPr>
          <a:xfrm>
            <a:off x="4979130" y="1994603"/>
            <a:ext cx="13219430" cy="63094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TW" altLang="en-US" sz="3500" dirty="0">
                <a:solidFill>
                  <a:schemeClr val="bg1"/>
                </a:solidFill>
                <a:latin typeface="標楷體" panose="03000509000000000000" charset="-120"/>
                <a:ea typeface="標楷體" panose="03000509000000000000" charset="-120"/>
              </a:rPr>
              <a:t>專題學生：鄭家宇、張昱威    指導教授：張宏慶 </a:t>
            </a:r>
          </a:p>
        </p:txBody>
      </p:sp>
      <p:sp>
        <p:nvSpPr>
          <p:cNvPr id="127" name="文字方塊 126">
            <a:extLst>
              <a:ext uri="{FF2B5EF4-FFF2-40B4-BE49-F238E27FC236}">
                <a16:creationId xmlns:a16="http://schemas.microsoft.com/office/drawing/2014/main" id="{ADE7002D-8146-446B-BF9B-806A7936220D}"/>
              </a:ext>
            </a:extLst>
          </p:cNvPr>
          <p:cNvSpPr txBox="1"/>
          <p:nvPr/>
        </p:nvSpPr>
        <p:spPr>
          <a:xfrm>
            <a:off x="759460" y="29244926"/>
            <a:ext cx="11938000" cy="707886"/>
          </a:xfrm>
          <a:prstGeom prst="rect">
            <a:avLst/>
          </a:prstGeom>
          <a:noFill/>
        </p:spPr>
        <p:txBody>
          <a:bodyPr wrap="square" rtlCol="0">
            <a:spAutoFit/>
          </a:bodyPr>
          <a:lstStyle/>
          <a:p>
            <a:r>
              <a:rPr lang="zh-TW" altLang="en-US" sz="4000" dirty="0">
                <a:solidFill>
                  <a:schemeClr val="bg1"/>
                </a:solidFill>
                <a:latin typeface="標楷體" panose="03000509000000000000" charset="-120"/>
                <a:ea typeface="標楷體" panose="03000509000000000000" charset="-120"/>
              </a:rPr>
              <a:t>國立政治大學資訊科學系</a:t>
            </a:r>
            <a:endParaRPr lang="en-US" altLang="zh-TW" sz="4000" dirty="0">
              <a:solidFill>
                <a:schemeClr val="bg1"/>
              </a:solidFill>
              <a:latin typeface="標楷體" panose="03000509000000000000" charset="-120"/>
              <a:ea typeface="標楷體" panose="03000509000000000000" charset="-12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1110</Words>
  <Application>Microsoft Office PowerPoint</Application>
  <PresentationFormat>自訂</PresentationFormat>
  <Paragraphs>106</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標楷體</vt:lpstr>
      <vt:lpstr>Arial</vt:lpstr>
      <vt:lpstr>Calibri</vt:lpstr>
      <vt:lpstr>Calibri Light</vt:lpstr>
      <vt:lpstr>Office 主题</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Victor</dc:creator>
  <cp:lastModifiedBy>拯 阿</cp:lastModifiedBy>
  <cp:revision>24</cp:revision>
  <dcterms:created xsi:type="dcterms:W3CDTF">2021-12-28T12:26:00Z</dcterms:created>
  <dcterms:modified xsi:type="dcterms:W3CDTF">2021-12-29T14:48:17Z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