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4" r:id="rId2"/>
    <p:sldId id="2786" r:id="rId3"/>
    <p:sldId id="2779" r:id="rId4"/>
    <p:sldId id="283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B3A00-3631-BEA2-40B8-4776EB23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FF70B0-F840-7A49-95D8-3BD9AFC03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29B8E-7D21-30E7-181E-DC3C70FC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26799-E87E-26D7-8B6E-C51622EE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948B7-ACCF-7C40-D381-3EFF00B2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F3E50-D12A-BFB8-D786-72C20A29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5D5DF-C772-05F5-FC2D-B6B8C55B0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2044A-7503-C5C5-3293-B488E19C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D748C-CF7C-F78C-DA6B-E15B728D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5CFE2-D811-D9A9-F924-50BE12A2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6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8B02CE-21C3-47B6-1266-EC8C5948F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FDCBC-9576-E08D-0CC0-91055B47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C607D-57F2-0014-5667-252B9DA6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C1ED8-CDAC-5A4E-50A2-15BF2399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194FA-3C64-E17E-7A6B-58DDE93D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3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BC4BF-F14E-A238-9877-D7F60F10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D99BC-092B-B2B5-BDF6-E1682A99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9B16C-B5FB-2954-6F2F-C8AB9A57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05268-3377-F49A-EE20-B9E1E0F6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0DFAD-1544-FC0C-566A-99F37B7B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5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C552-CB33-09B7-39AE-F4A224BF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1A885-AB2E-FA24-76F0-00DB6010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44FA6-D196-13BF-488B-BBDF0DB7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2558A-30C3-B670-AFDB-1783DBEB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2ED24-A8D2-81CD-DE6E-B5ABDA81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9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43F07-D989-5A26-ABED-0EF1EABC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8C756-866D-27D3-7EF0-628EEC9BF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A126FF-D863-BD04-F5DF-8B3B38BD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5F4C7-179A-8AC0-95D8-83ED9B80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78BAA-1CDC-9BE1-D789-FD47DBEA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D2B0D-A0D6-3F1C-1A01-72C10AE2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0AF9-D1FC-8959-0BFC-84CF6D54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DE3C2-118D-E957-122B-2B3FBC06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518AF3-F191-0C0D-E490-A3A372E6C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AE8ADC-E6CC-3BA1-99F8-BABA1EDC0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07F517-B2B8-D9BA-9373-3AED41A95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804EB9-0991-AD4E-A2EC-67788B22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CC64F0-A0FC-61E0-3299-BBDA9373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28CA20-58B7-A9E7-A7F5-34D2F45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E2FEE-9F31-A68F-7E20-C6840CF9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915130-F54B-0F92-F779-2FD23A87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552D3-6847-019A-540B-7DEF236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3FCEDC-942F-0CB9-87A3-ECA0DF00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9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4E05F1-2AFC-990B-3C9A-D71E7510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D0F316-6C54-749C-91F3-2035055E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C2F43-F902-78B6-A963-FD97B7AF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0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3786D-FB66-CF97-BE6D-F8D62DF8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9B012-7681-9050-0F96-9CDEE017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ECF4C-5F2D-4BB5-3D9F-9A0BAB1C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85E8E-D3AF-60A3-0FF7-F9C837C6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D1F2B-8AFA-75ED-4FE9-A86AC625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5545B-C593-1EF4-E918-DECE18F6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F43AC-4ACF-20DE-B33E-42D6F9B7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4C601-CF07-2B89-8096-8EFA769A5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FA6F2E-2796-6E8E-55B6-AEC434924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61322-F8C3-C438-6C50-E947B76D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11184-AD91-138C-54C1-105DDC93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899E4-88C3-6463-B046-210A58B2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5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8A8577-39AE-B207-C57F-2B216EC7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B7594-A5F7-7136-C636-EA768C2D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80953-DD6D-E550-5DEC-38D423CD8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DF1C-4B35-47C8-BFE2-5EDF445AA177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2E0BD-B613-93E1-44F7-01ED48CE7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2ABB-6B02-D75A-A923-4C1FC8D47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D962-AB80-45E8-BBDA-1FFCDE66B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almip.github.io/tutorials/" TargetMode="External"/><Relationship Id="rId2" Type="http://schemas.openxmlformats.org/officeDocument/2006/relationships/image" Target="../media/image89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urobi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hyperlink" Target="https://www.gurobi.com/" TargetMode="External"/><Relationship Id="rId7" Type="http://schemas.openxmlformats.org/officeDocument/2006/relationships/image" Target="../media/image176.png"/><Relationship Id="rId2" Type="http://schemas.openxmlformats.org/officeDocument/2006/relationships/hyperlink" Target="https://yalmip.github.io/tutorials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hyperlink" Target="https://www.gurobi.com/" TargetMode="External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hyperlink" Target="https://yalmip.github.io/tutorials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40.png"/><Relationship Id="rId9" Type="http://schemas.openxmlformats.org/officeDocument/2006/relationships/image" Target="../media/image1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3" Type="http://schemas.openxmlformats.org/officeDocument/2006/relationships/hyperlink" Target="https://ww2.mathworks.cn/help/matlab/graph-and-network-algorithms.html" TargetMode="External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2" Type="http://schemas.openxmlformats.org/officeDocument/2006/relationships/hyperlink" Target="https://yalmip.github.io/tutorials/" TargetMode="External"/><Relationship Id="rId16" Type="http://schemas.openxmlformats.org/officeDocument/2006/relationships/image" Target="../media/image2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5" Type="http://schemas.openxmlformats.org/officeDocument/2006/relationships/image" Target="../media/image29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5">
            <a:extLst>
              <a:ext uri="{FF2B5EF4-FFF2-40B4-BE49-F238E27FC236}">
                <a16:creationId xmlns:a16="http://schemas.microsoft.com/office/drawing/2014/main" id="{B952A36B-CD08-18D0-2BB4-C985F311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284" y="747373"/>
            <a:ext cx="87852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36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zh-CN" sz="2800" b="1" dirty="0">
                <a:latin typeface="+mn-lt"/>
                <a:ea typeface="+mn-ea"/>
              </a:rPr>
              <a:t>HW1: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68CEEE9E-16B7-09EF-84E2-D711BCEB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38125"/>
            <a:ext cx="8801100" cy="74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2: Traditional Math. Prog./Optimization</a:t>
            </a:r>
            <a:endParaRPr lang="zh-CN" alt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6EF431CF-68DC-8898-6BE8-798E4B16E644}"/>
              </a:ext>
            </a:extLst>
          </p:cNvPr>
          <p:cNvGrpSpPr>
            <a:grpSpLocks/>
          </p:cNvGrpSpPr>
          <p:nvPr/>
        </p:nvGrpSpPr>
        <p:grpSpPr bwMode="auto">
          <a:xfrm>
            <a:off x="2135560" y="2205247"/>
            <a:ext cx="7776914" cy="4240460"/>
            <a:chOff x="912" y="1028"/>
            <a:chExt cx="4176" cy="2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10">
                  <a:extLst>
                    <a:ext uri="{FF2B5EF4-FFF2-40B4-BE49-F238E27FC236}">
                      <a16:creationId xmlns:a16="http://schemas.microsoft.com/office/drawing/2014/main" id="{7DFD00CB-CDAA-28C2-6FE1-F24C4678B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1536"/>
                  <a:ext cx="4176" cy="19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tabLst>
                      <a:tab pos="2667000" algn="ctr"/>
                      <a:tab pos="4006850" algn="ctr"/>
                      <a:tab pos="5334000" algn="ctr"/>
                    </a:tabLst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altLang="zh-CN" sz="2000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 Coal 	CO</a:t>
                  </a:r>
                  <a:r>
                    <a:rPr lang="en-US" altLang="zh-CN" sz="2000" i="1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r>
                    <a:rPr lang="en-US" altLang="zh-CN" sz="2000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 Emission 	Revenue</a:t>
                  </a: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</a:p>
                <a:p>
                  <a:pPr eaLnBrk="1" hangingPunct="1">
                    <a:tabLst>
                      <a:tab pos="2667000" algn="ctr"/>
                      <a:tab pos="4006850" algn="ctr"/>
                      <a:tab pos="5334000" algn="ctr"/>
                    </a:tabLst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Decisions Var.	</a:t>
                  </a:r>
                  <a:r>
                    <a:rPr lang="en-US" altLang="zh-CN" sz="2000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(ton/MWh)	(ton/MWh)	($/MW)</a:t>
                  </a: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</a:p>
                <a:p>
                  <a:pPr eaLnBrk="1" hangingPunct="1">
                    <a:spcBef>
                      <a:spcPct val="20000"/>
                    </a:spcBef>
                    <a:tabLst>
                      <a:tab pos="2667000" algn="ctr"/>
                      <a:tab pos="4006850" algn="ctr"/>
                      <a:tab pos="5334000" algn="ctr"/>
                    </a:tabLst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Power of G1	1	4	60	</a:t>
                  </a:r>
                </a:p>
                <a:p>
                  <a:pPr eaLnBrk="1" hangingPunct="1">
                    <a:spcBef>
                      <a:spcPct val="20000"/>
                    </a:spcBef>
                    <a:tabLst>
                      <a:tab pos="2667000" algn="ctr"/>
                      <a:tab pos="4006850" algn="ctr"/>
                      <a:tab pos="5334000" algn="ctr"/>
                    </a:tabLst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Power of G2	2	3	20</a:t>
                  </a:r>
                  <a:endParaRPr lang="en-US" altLang="zh-CN" sz="9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tabLst>
                      <a:tab pos="2667000" algn="ctr"/>
                      <a:tab pos="4006850" algn="ctr"/>
                      <a:tab pos="5334000" algn="ctr"/>
                    </a:tabLst>
                    <a:defRPr/>
                  </a:pPr>
                  <a:endParaRPr lang="en-US" altLang="zh-CN" sz="9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eaLnBrk="1" hangingPunct="1">
                    <a:spcBef>
                      <a:spcPct val="50000"/>
                    </a:spcBef>
                    <a:tabLst>
                      <a:tab pos="2667000" algn="ctr"/>
                      <a:tab pos="4006850" algn="ctr"/>
                      <a:tab pos="5334000" algn="ctr"/>
                    </a:tabLst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	There are 40 tons of coal and 120 tons of CO</a:t>
                  </a:r>
                  <a:r>
                    <a:rPr lang="en-US" altLang="zh-CN" sz="2000" baseline="-25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 emission available each day</a:t>
                  </a:r>
                  <a:endParaRPr lang="en-US" altLang="zh-CN" sz="9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tabLst>
                      <a:tab pos="2667000" algn="ctr"/>
                      <a:tab pos="4006850" algn="ctr"/>
                      <a:tab pos="5334000" algn="ctr"/>
                    </a:tabLst>
                    <a:defRPr/>
                  </a:pPr>
                  <a:endParaRPr lang="en-US" altLang="zh-CN" sz="9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eaLnBrk="1" hangingPunct="1">
                    <a:spcBef>
                      <a:spcPct val="20000"/>
                    </a:spcBef>
                    <a:tabLst>
                      <a:tab pos="2667000" algn="ctr"/>
                      <a:tab pos="4006850" algn="ctr"/>
                      <a:tab pos="5334000" algn="ctr"/>
                    </a:tabLst>
                    <a:defRPr/>
                  </a:pPr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Decision variables</a:t>
                  </a:r>
                </a:p>
                <a:p>
                  <a:pPr algn="ctr" eaLnBrk="1" hangingPunct="1">
                    <a:spcBef>
                      <a:spcPct val="20000"/>
                    </a:spcBef>
                    <a:tabLst>
                      <a:tab pos="2667000" algn="ctr"/>
                      <a:tab pos="4006850" algn="ctr"/>
                      <a:tab pos="5334000" algn="ctr"/>
                    </a:tabLs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 = power produced by G1</a:t>
                  </a:r>
                </a:p>
                <a:p>
                  <a:pPr algn="ctr" eaLnBrk="1" hangingPunct="1">
                    <a:spcBef>
                      <a:spcPct val="20000"/>
                    </a:spcBef>
                    <a:tabLst>
                      <a:tab pos="2667000" algn="ctr"/>
                      <a:tab pos="4006850" algn="ctr"/>
                      <a:tab pos="5334000" algn="ctr"/>
                    </a:tabLs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alibri" panose="020F0502020204030204" pitchFamily="34" charset="0"/>
                      <a:cs typeface="Calibri" panose="020F0502020204030204" pitchFamily="34" charset="0"/>
                    </a:rPr>
                    <a:t> = power produced by G2</a:t>
                  </a:r>
                  <a:endParaRPr lang="en-AU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" name="Rectangle 10">
                  <a:extLst>
                    <a:ext uri="{FF2B5EF4-FFF2-40B4-BE49-F238E27FC236}">
                      <a16:creationId xmlns:a16="http://schemas.microsoft.com/office/drawing/2014/main" id="{7DFD00CB-CDAA-28C2-6FE1-F24C4678B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" y="1536"/>
                  <a:ext cx="4176" cy="1909"/>
                </a:xfrm>
                <a:prstGeom prst="rect">
                  <a:avLst/>
                </a:prstGeom>
                <a:blipFill>
                  <a:blip r:embed="rId2"/>
                  <a:stretch>
                    <a:fillRect l="-862" t="-1093" r="-862" b="-327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11">
              <a:extLst>
                <a:ext uri="{FF2B5EF4-FFF2-40B4-BE49-F238E27FC236}">
                  <a16:creationId xmlns:a16="http://schemas.microsoft.com/office/drawing/2014/main" id="{2F15698A-778F-0B25-EBE9-9C0A25A4E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1071"/>
              <a:ext cx="1483" cy="4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Carbon Emission and </a:t>
              </a:r>
              <a:b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Resource Requirements</a:t>
              </a:r>
              <a:endPara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Line 12">
              <a:extLst>
                <a:ext uri="{FF2B5EF4-FFF2-40B4-BE49-F238E27FC236}">
                  <a16:creationId xmlns:a16="http://schemas.microsoft.com/office/drawing/2014/main" id="{72AAC378-4890-4DB9-DD8D-EF907AFA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1028"/>
              <a:ext cx="382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378AEEE5-A03D-E06A-5B96-CFAA7B0AB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1518"/>
              <a:ext cx="382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89630141-06DE-CA4B-5F00-181B63C19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" y="2478"/>
              <a:ext cx="382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Rectangle 15">
            <a:extLst>
              <a:ext uri="{FF2B5EF4-FFF2-40B4-BE49-F238E27FC236}">
                <a16:creationId xmlns:a16="http://schemas.microsoft.com/office/drawing/2014/main" id="{69929C50-0CC7-13DB-C42E-B3CFD7BBB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119610"/>
            <a:ext cx="9865096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36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36588" lvl="1" indent="-457200" eaLnBrk="1" hangingPunct="1">
              <a:lnSpc>
                <a:spcPct val="12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Solve the “Economic Dispatch” of Gen. Company (</a:t>
            </a:r>
            <a:r>
              <a:rPr lang="en-US" altLang="zh-CN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 profit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60000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Yalmip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Gurobi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8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5">
            <a:extLst>
              <a:ext uri="{FF2B5EF4-FFF2-40B4-BE49-F238E27FC236}">
                <a16:creationId xmlns:a16="http://schemas.microsoft.com/office/drawing/2014/main" id="{B952A36B-CD08-18D0-2BB4-C985F311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284" y="1052736"/>
            <a:ext cx="87852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36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zh-CN" sz="2800" b="1" dirty="0">
                <a:latin typeface="+mn-lt"/>
                <a:ea typeface="+mn-ea"/>
              </a:rPr>
              <a:t>HW2: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69929C50-0CC7-13DB-C42E-B3CFD7BBB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424973"/>
            <a:ext cx="9865096" cy="108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36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36588" lvl="1" indent="-457200" eaLnBrk="1" hangingPunct="1">
              <a:lnSpc>
                <a:spcPct val="12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Write the revised “Economic Dispatch” of Gen. Company (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 profit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SzPct val="60000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and its dual problem (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cost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with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Yalmip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Gurobi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their results. 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48B730C6-358A-2E99-C433-BBDAAB439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560" y="3014283"/>
                <a:ext cx="3643099" cy="33941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ax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40 </m:t>
                    </m:r>
                    <m:sSub>
                      <m:sSubPr>
                        <m:ctrlP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+50</m:t>
                    </m:r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        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:r>
                  <a:rPr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s. t.</a:t>
                </a:r>
              </a:p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	2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baseline="-250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	</m:t>
                      </m:r>
                      <m:r>
                        <a:rPr lang="en-US" altLang="zh-CN" sz="2400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40</m:t>
                      </m:r>
                    </m:oMath>
                  </m:oMathPara>
                </a14:m>
                <a:endPara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	4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	3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120	</m:t>
                      </m:r>
                    </m:oMath>
                  </m:oMathPara>
                </a14:m>
                <a:endPara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	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=30</m:t>
                      </m:r>
                    </m:oMath>
                  </m:oMathPara>
                </a14:m>
                <a:endPara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  <a:sym typeface="Symbol" pitchFamily="18" charset="2"/>
                        </a:rPr>
                        <m:t>0</m:t>
                      </m:r>
                    </m:oMath>
                  </m:oMathPara>
                </a14:m>
                <a:endPara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:endPara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48B730C6-358A-2E99-C433-BBDAAB439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3014283"/>
                <a:ext cx="3643099" cy="3394134"/>
              </a:xfrm>
              <a:prstGeom prst="rect">
                <a:avLst/>
              </a:prstGeom>
              <a:blipFill>
                <a:blip r:embed="rId4"/>
                <a:stretch>
                  <a:fillRect l="-26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3391D9-44F1-67F5-2DF5-1B6D3B9E5328}"/>
                  </a:ext>
                </a:extLst>
              </p:cNvPr>
              <p:cNvSpPr txBox="1"/>
              <p:nvPr/>
            </p:nvSpPr>
            <p:spPr>
              <a:xfrm>
                <a:off x="6928021" y="3593168"/>
                <a:ext cx="338161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D3391D9-44F1-67F5-2DF5-1B6D3B9E5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021" y="3593168"/>
                <a:ext cx="338161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180498-11D2-3688-E863-1403D2F63CDC}"/>
                  </a:ext>
                </a:extLst>
              </p:cNvPr>
              <p:cNvSpPr txBox="1"/>
              <p:nvPr/>
            </p:nvSpPr>
            <p:spPr>
              <a:xfrm>
                <a:off x="6743764" y="3148680"/>
                <a:ext cx="198708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maximize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180498-11D2-3688-E863-1403D2F63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64" y="3148680"/>
                <a:ext cx="198708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A27DEB-612F-1A6B-E50F-D48E5481F465}"/>
                  </a:ext>
                </a:extLst>
              </p:cNvPr>
              <p:cNvSpPr txBox="1"/>
              <p:nvPr/>
            </p:nvSpPr>
            <p:spPr>
              <a:xfrm>
                <a:off x="6729957" y="3591145"/>
                <a:ext cx="122683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A27DEB-612F-1A6B-E50F-D48E5481F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57" y="3591145"/>
                <a:ext cx="122683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A85FA73A-BFB7-003B-DA9A-4BE02B3C2E01}"/>
              </a:ext>
            </a:extLst>
          </p:cNvPr>
          <p:cNvSpPr/>
          <p:nvPr/>
        </p:nvSpPr>
        <p:spPr>
          <a:xfrm>
            <a:off x="6600056" y="3086291"/>
            <a:ext cx="4461609" cy="1563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06577AB-54F2-B0AC-3EC6-266F48A90E99}"/>
                  </a:ext>
                </a:extLst>
              </p:cNvPr>
              <p:cNvSpPr txBox="1"/>
              <p:nvPr/>
            </p:nvSpPr>
            <p:spPr>
              <a:xfrm>
                <a:off x="9490576" y="3423431"/>
                <a:ext cx="1226835" cy="92333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06577AB-54F2-B0AC-3EC6-266F48A9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576" y="3423431"/>
                <a:ext cx="1226835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19A7B987-F0F5-8C81-B345-8F3682FBC3C6}"/>
              </a:ext>
            </a:extLst>
          </p:cNvPr>
          <p:cNvSpPr/>
          <p:nvPr/>
        </p:nvSpPr>
        <p:spPr>
          <a:xfrm>
            <a:off x="9264352" y="2039493"/>
            <a:ext cx="1740305" cy="398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F8F2C88-4BCA-3814-E662-1763DC60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5">
            <a:extLst>
              <a:ext uri="{FF2B5EF4-FFF2-40B4-BE49-F238E27FC236}">
                <a16:creationId xmlns:a16="http://schemas.microsoft.com/office/drawing/2014/main" id="{B952A36B-CD08-18D0-2BB4-C985F311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284" y="1052736"/>
            <a:ext cx="87852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36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zh-CN" sz="2800" b="1" dirty="0">
                <a:latin typeface="+mn-lt"/>
                <a:ea typeface="+mn-ea"/>
              </a:rPr>
              <a:t>HW3: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69929C50-0CC7-13DB-C42E-B3CFD7BBB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472" y="1424973"/>
                <a:ext cx="9865096" cy="1085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36000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179388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spcBef>
                    <a:spcPct val="20000"/>
                  </a:spcBef>
                  <a:buSzPct val="60000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the revised QP “Economic Dispatch” of power grid company (minimize of total fuel cost) in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Matrix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r>
                  <a:rPr lang="en-US" altLang="zh-CN" sz="2400" dirty="0" err="1">
                    <a:latin typeface="Calibri" panose="020F0502020204030204" pitchFamily="34" charset="0"/>
                    <a:cs typeface="Calibri" panose="020F0502020204030204" pitchFamily="34" charset="0"/>
                    <a:hlinkClick r:id="rId2"/>
                  </a:rPr>
                  <a:t>Yalmip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altLang="zh-CN" sz="2400" dirty="0" err="1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Gurobi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eaLnBrk="1" hangingPunct="1">
                  <a:spcBef>
                    <a:spcPct val="20000"/>
                  </a:spcBef>
                  <a:buSzPct val="60000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observe the dual variables,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spc="18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pitchFamily="18" charset="0"/>
                        <a:ea typeface="MS Gothic" panose="020B0609070205080204" charset="-128"/>
                        <a:cs typeface="MS Gothic" panose="020B0609070205080204" charset="-128"/>
                      </a:rPr>
                      <m:t>∇</m:t>
                    </m:r>
                    <m:sSub>
                      <m:sSubPr>
                        <m:ctrlPr>
                          <a:rPr lang="en-US" altLang="zh-CN" sz="2400" b="0" i="1" spc="0" dirty="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MS Gothic" panose="020B0609070205080204" charset="-128"/>
                            <a:cs typeface="MS Gothic" panose="020B0609070205080204" charset="-128"/>
                          </a:rPr>
                        </m:ctrlPr>
                      </m:sSubPr>
                      <m:e>
                        <m:r>
                          <a:rPr lang="zh-CN" altLang="en-US" sz="2400" i="1" spc="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MS Gothic" panose="020B0609070205080204" charset="-128"/>
                            <a:cs typeface="MS Gothic" panose="020B0609070205080204" charset="-128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pc="0" dirty="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MS Gothic" panose="020B0609070205080204" charset="-128"/>
                            <a:cs typeface="MS Gothic" panose="020B0609070205080204" charset="-128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spc="18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MS Gothic" panose="020B0609070205080204" charset="-128"/>
                            <a:cs typeface="MS Gothic" panose="020B0609070205080204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en-US" altLang="zh-CN" sz="2400" b="0" i="1" spc="13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pitchFamily="18" charset="0"/>
                        <a:ea typeface="Arial" panose="020B0604020202020204"/>
                        <a:cs typeface="Arial" panose="020B0604020202020204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spc="18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pitchFamily="18" charset="0"/>
                        <a:ea typeface="MS Gothic" panose="020B0609070205080204" charset="-128"/>
                        <a:cs typeface="MS Gothic" panose="020B0609070205080204" charset="-128"/>
                      </a:rPr>
                      <m:t>∇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MS Gothic" panose="020B0609070205080204" charset="-128"/>
                            <a:cs typeface="MS Gothic" panose="020B0609070205080204" charset="-128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MS Gothic" panose="020B0609070205080204" charset="-128"/>
                            <a:cs typeface="MS Gothic" panose="020B0609070205080204" charset="-128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MS Gothic" panose="020B0609070205080204" charset="-128"/>
                            <a:cs typeface="MS Gothic" panose="020B0609070205080204" charset="-128"/>
                          </a:rPr>
                          <m:t>𝑖</m:t>
                        </m:r>
                      </m:sub>
                    </m:sSub>
                    <m:r>
                      <a:rPr lang="en-US" altLang="zh-CN" sz="2400" i="1" spc="18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pitchFamily="18" charset="0"/>
                        <a:ea typeface="Arial" panose="020B0604020202020204"/>
                        <a:cs typeface="Arial" panose="020B0604020202020204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2400" i="1" spc="13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pitchFamily="18" charset="0"/>
                        <a:ea typeface="Arial" panose="020B0604020202020204"/>
                        <a:cs typeface="Arial" panose="020B0604020202020204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altLang="zh-CN" sz="2400" spc="180" dirty="0">
                    <a:solidFill>
                      <a:srgbClr val="000000">
                        <a:alpha val="100000"/>
                      </a:srgbClr>
                    </a:solidFill>
                    <a:ea typeface="MS Gothic" panose="020B0609070205080204" charset="-128"/>
                    <a:cs typeface="MS Gothic" panose="020B060907020508020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pc="18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pitchFamily="18" charset="0"/>
                        <a:ea typeface="MS Gothic" panose="020B0609070205080204" charset="-128"/>
                        <a:cs typeface="MS Gothic" panose="020B0609070205080204" charset="-128"/>
                      </a:rPr>
                      <m:t>∇</m:t>
                    </m:r>
                    <m:r>
                      <a:rPr lang="en-US" altLang="zh-CN" sz="2400" b="0" i="1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pitchFamily="18" charset="0"/>
                        <a:ea typeface="MS Gothic" panose="020B0609070205080204" charset="-128"/>
                        <a:cs typeface="MS Gothic" panose="020B0609070205080204" charset="-128"/>
                      </a:rPr>
                      <m:t>h</m:t>
                    </m:r>
                    <m:r>
                      <a:rPr lang="en-US" altLang="zh-CN" sz="2400" i="1" spc="18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pitchFamily="18" charset="0"/>
                        <a:ea typeface="Arial" panose="020B0604020202020204"/>
                        <a:cs typeface="Arial" panose="020B0604020202020204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2400" i="1" spc="130" dirty="0">
                        <a:solidFill>
                          <a:srgbClr val="000000">
                            <a:alpha val="100000"/>
                          </a:srgbClr>
                        </a:solidFill>
                        <a:latin typeface="Cambria Math" panose="02040503050406030204" pitchFamily="18" charset="0"/>
                        <a:ea typeface="Arial" panose="020B0604020202020204"/>
                        <a:cs typeface="Arial" panose="020B0604020202020204"/>
                      </a:rPr>
                      <m:t>)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eaLnBrk="1" hangingPunct="1">
                  <a:spcBef>
                    <a:spcPct val="20000"/>
                  </a:spcBef>
                  <a:buSzPct val="60000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optimal value)</a:t>
                </a:r>
              </a:p>
            </p:txBody>
          </p:sp>
        </mc:Choice>
        <mc:Fallback xmlns=""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69929C50-0CC7-13DB-C42E-B3CFD7BBB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1424973"/>
                <a:ext cx="9865096" cy="1085254"/>
              </a:xfrm>
              <a:prstGeom prst="rect">
                <a:avLst/>
              </a:prstGeom>
              <a:blipFill>
                <a:blip r:embed="rId4"/>
                <a:stretch>
                  <a:fillRect l="-62" t="-4494" b="-696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48B730C6-358A-2E99-C433-BBDAAB439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560" y="3014283"/>
                <a:ext cx="5112568" cy="34006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min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</m:t>
                    </m:r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40 </m:t>
                    </m:r>
                    <m:sSub>
                      <m:sSubPr>
                        <m:ctrlP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sSubSup>
                      <m:sSubSupPr>
                        <m:ctrlP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400" i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50</m:t>
                    </m:r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        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:r>
                  <a:rPr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s. t.</a:t>
                </a:r>
              </a:p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	2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baseline="-250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	</m:t>
                      </m:r>
                      <m:r>
                        <a:rPr lang="en-US" altLang="zh-CN" sz="2400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40</m:t>
                      </m:r>
                    </m:oMath>
                  </m:oMathPara>
                </a14:m>
                <a:endPara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	4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	3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120	</m:t>
                      </m:r>
                    </m:oMath>
                  </m:oMathPara>
                </a14:m>
                <a:endPara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	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=30</m:t>
                      </m:r>
                    </m:oMath>
                  </m:oMathPara>
                </a14:m>
                <a:endPara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  <a:sym typeface="Symbol" pitchFamily="18" charset="2"/>
                        </a:rPr>
                        <m:t>0</m:t>
                      </m:r>
                    </m:oMath>
                  </m:oMathPara>
                </a14:m>
                <a:endPara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:endPara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48B730C6-358A-2E99-C433-BBDAAB439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560" y="3014283"/>
                <a:ext cx="5112568" cy="3400611"/>
              </a:xfrm>
              <a:prstGeom prst="rect">
                <a:avLst/>
              </a:prstGeom>
              <a:blipFill>
                <a:blip r:embed="rId5"/>
                <a:stretch>
                  <a:fillRect l="-190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4FA1CA3A-D7F1-7EE2-EC4D-E96657CE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38814"/>
            <a:ext cx="8801100" cy="741914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Chapter 2 Part II </a:t>
            </a:r>
            <a:r>
              <a:rPr lang="en-US" altLang="zh-CN" sz="2800" dirty="0">
                <a:ea typeface="黑体" panose="02010609060101010101" pitchFamily="49" charset="-122"/>
              </a:rPr>
              <a:t>Basics of </a:t>
            </a:r>
            <a:r>
              <a:rPr kumimoji="1" lang="en-US" altLang="zh-CN" sz="2800" dirty="0"/>
              <a:t>Convex Optimization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819776-5CCD-9EB1-739B-5D7580EC261B}"/>
              </a:ext>
            </a:extLst>
          </p:cNvPr>
          <p:cNvSpPr/>
          <p:nvPr/>
        </p:nvSpPr>
        <p:spPr>
          <a:xfrm>
            <a:off x="3935760" y="1844824"/>
            <a:ext cx="1657136" cy="398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05D402-1B2F-C9CC-C494-C46163705E08}"/>
              </a:ext>
            </a:extLst>
          </p:cNvPr>
          <p:cNvGrpSpPr/>
          <p:nvPr/>
        </p:nvGrpSpPr>
        <p:grpSpPr>
          <a:xfrm>
            <a:off x="7248128" y="3212976"/>
            <a:ext cx="4911534" cy="1967945"/>
            <a:chOff x="7392144" y="2205203"/>
            <a:chExt cx="4911534" cy="1967945"/>
          </a:xfrm>
        </p:grpSpPr>
        <p:sp>
          <p:nvSpPr>
            <p:cNvPr id="5" name="textbox 1184">
              <a:extLst>
                <a:ext uri="{FF2B5EF4-FFF2-40B4-BE49-F238E27FC236}">
                  <a16:creationId xmlns:a16="http://schemas.microsoft.com/office/drawing/2014/main" id="{CF1BE22B-7C1E-E9FD-7DA4-B799E074362B}"/>
                </a:ext>
              </a:extLst>
            </p:cNvPr>
            <p:cNvSpPr/>
            <p:nvPr/>
          </p:nvSpPr>
          <p:spPr>
            <a:xfrm>
              <a:off x="7392144" y="2335602"/>
              <a:ext cx="4381054" cy="34925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2000"/>
                </a:lnSpc>
              </a:pPr>
              <a:endParaRPr lang="en-US" altLang="en-US" sz="100" dirty="0"/>
            </a:p>
            <a:p>
              <a:pPr marL="12700" algn="ctr" rtl="0" eaLnBrk="0">
                <a:lnSpc>
                  <a:spcPct val="89000"/>
                </a:lnSpc>
              </a:pPr>
              <a:r>
                <a:rPr lang="en-US" sz="2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Quadratic</a:t>
              </a:r>
              <a:r>
                <a:rPr sz="2400" b="1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sz="2400" b="1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program</a:t>
              </a:r>
              <a:r>
                <a:rPr sz="2400" b="1" spc="4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(</a:t>
              </a:r>
              <a:r>
                <a:rPr lang="en-US" sz="2400" b="1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Q</a:t>
              </a:r>
              <a:r>
                <a:rPr sz="2400" b="1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P</a:t>
              </a:r>
              <a:r>
                <a:rPr sz="2400" b="1" spc="40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)</a:t>
              </a:r>
              <a:endParaRPr lang="en-US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1185">
                  <a:extLst>
                    <a:ext uri="{FF2B5EF4-FFF2-40B4-BE49-F238E27FC236}">
                      <a16:creationId xmlns:a16="http://schemas.microsoft.com/office/drawing/2014/main" id="{711C13AF-B8A0-BC90-A7B6-65582AC79B40}"/>
                    </a:ext>
                  </a:extLst>
                </p:cNvPr>
                <p:cNvSpPr/>
                <p:nvPr/>
              </p:nvSpPr>
              <p:spPr>
                <a:xfrm>
                  <a:off x="8869559" y="2973694"/>
                  <a:ext cx="3434119" cy="371169"/>
                </a:xfrm>
                <a:prstGeom prst="rect">
                  <a:avLst/>
                </a:prstGeom>
              </p:spPr>
              <p:txBody>
                <a:bodyPr vert="horz" wrap="square" lIns="0" tIns="0" rIns="0" bIns="0"/>
                <a:lstStyle/>
                <a:p>
                  <a:pPr algn="l" rtl="0" eaLnBrk="0">
                    <a:lnSpc>
                      <a:spcPct val="102000"/>
                    </a:lnSpc>
                  </a:pPr>
                  <a:endParaRPr lang="en-US" altLang="en-US" sz="100" dirty="0"/>
                </a:p>
                <a:p>
                  <a:pPr marL="12700" indent="1270">
                    <a:lnSpc>
                      <a:spcPct val="106000"/>
                    </a:lnSpc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000" i="1" spc="190" dirty="0">
                                <a:solidFill>
                                  <a:srgbClr val="000000">
                                    <a:alpha val="100000"/>
                                  </a:srgbClr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微软雅黑" panose="020B0503020204020204" charset="-122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000" i="1" spc="190" dirty="0">
                                    <a:solidFill>
                                      <a:srgbClr val="000000">
                                        <a:alpha val="100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Arial" panose="020B0604020202020204"/>
                                    <a:cs typeface="Arial" panose="020B0604020202020204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 spc="190" dirty="0">
                                    <a:solidFill>
                                      <a:srgbClr val="000000">
                                        <a:alpha val="100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Arial" panose="020B0604020202020204"/>
                                    <a:cs typeface="Arial" panose="020B0604020202020204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 spc="190" dirty="0">
                                    <a:solidFill>
                                      <a:srgbClr val="000000">
                                        <a:alpha val="100000"/>
                                      </a:srgbClr>
                                    </a:solidFill>
                                    <a:latin typeface="Cambria Math" panose="02040503050406030204" pitchFamily="18" charset="0"/>
                                    <a:ea typeface="Arial" panose="020B0604020202020204"/>
                                    <a:cs typeface="Arial" panose="020B0604020202020204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rgbClr val="000000">
                                    <a:alpha val="100000"/>
                                  </a:srgbClr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微软雅黑" panose="020B0503020204020204" charset="-122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solidFill>
                                  <a:srgbClr val="000000">
                                    <a:alpha val="100000"/>
                                  </a:srgbClr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微软雅黑" panose="020B050302020402020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rgbClr val="000000">
                                    <a:alpha val="100000"/>
                                  </a:srgbClr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微软雅黑" panose="020B0503020204020204" charset="-122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sz="2000" i="1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𝑃𝑥</m:t>
                        </m:r>
                        <m:r>
                          <a:rPr lang="en-US" altLang="zh-CN" sz="2000" i="1" spc="19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Arial" panose="020B0604020202020204"/>
                            <a:cs typeface="Arial" panose="020B0604020202020204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rgbClr val="000000">
                                    <a:alpha val="100000"/>
                                  </a:srgbClr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微软雅黑" panose="020B0503020204020204" charset="-122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solidFill>
                                  <a:srgbClr val="000000">
                                    <a:alpha val="100000"/>
                                  </a:srgbClr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微软雅黑" panose="020B050302020402020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rgbClr val="000000">
                                    <a:alpha val="100000"/>
                                  </a:srgbClr>
                                </a:solidFill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微软雅黑" panose="020B0503020204020204" charset="-122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sz="2000" i="1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𝑥</m:t>
                        </m:r>
                        <m:r>
                          <a:rPr lang="en-US" altLang="zh-CN" sz="2000" i="1" spc="19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Arial" panose="020B0604020202020204"/>
                            <a:cs typeface="Arial" panose="020B0604020202020204"/>
                          </a:rPr>
                          <m:t>+</m:t>
                        </m:r>
                        <m:r>
                          <a:rPr lang="zh-CN" altLang="en-US" sz="2000" i="1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𝑟</m:t>
                        </m:r>
                      </m:oMath>
                    </m:oMathPara>
                  </a14:m>
                  <a:endParaRPr lang="en-US" altLang="en-US" sz="2000" dirty="0"/>
                </a:p>
              </p:txBody>
            </p:sp>
          </mc:Choice>
          <mc:Fallback xmlns="">
            <p:sp>
              <p:nvSpPr>
                <p:cNvPr id="6" name="textbox 1185">
                  <a:extLst>
                    <a:ext uri="{FF2B5EF4-FFF2-40B4-BE49-F238E27FC236}">
                      <a16:creationId xmlns:a16="http://schemas.microsoft.com/office/drawing/2014/main" id="{711C13AF-B8A0-BC90-A7B6-65582AC79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9559" y="2973694"/>
                  <a:ext cx="3434119" cy="371169"/>
                </a:xfrm>
                <a:prstGeom prst="rect">
                  <a:avLst/>
                </a:prstGeom>
                <a:blipFill>
                  <a:blip r:embed="rId6"/>
                  <a:stretch>
                    <a:fillRect t="-132787" b="-1934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1186">
              <a:extLst>
                <a:ext uri="{FF2B5EF4-FFF2-40B4-BE49-F238E27FC236}">
                  <a16:creationId xmlns:a16="http://schemas.microsoft.com/office/drawing/2014/main" id="{870467FE-8F5D-8D8E-8B41-298D8DD9D9F8}"/>
                </a:ext>
              </a:extLst>
            </p:cNvPr>
            <p:cNvSpPr/>
            <p:nvPr/>
          </p:nvSpPr>
          <p:spPr>
            <a:xfrm>
              <a:off x="7721155" y="3017220"/>
              <a:ext cx="1101725" cy="59944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4000"/>
                </a:lnSpc>
              </a:pPr>
              <a:endParaRPr lang="en-US" altLang="en-US" sz="100" dirty="0"/>
            </a:p>
            <a:p>
              <a:pPr marL="12700" indent="13970" algn="l" rtl="0" eaLnBrk="0">
                <a:lnSpc>
                  <a:spcPct val="102000"/>
                </a:lnSpc>
              </a:pPr>
              <a:r>
                <a:rPr spc="-5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minimiz</a:t>
              </a:r>
              <a:r>
                <a:rPr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e  </a:t>
              </a:r>
              <a:r>
                <a:rPr spc="-6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subject </a:t>
              </a:r>
              <a:r>
                <a:rPr spc="-4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</a:t>
              </a:r>
              <a:r>
                <a:rPr spc="0" dirty="0">
                  <a:solidFill>
                    <a:srgbClr val="00000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o</a:t>
              </a:r>
              <a:endParaRPr lang="en-US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3D3F0A5-76B7-34F7-3640-906FD3E4035C}"/>
                    </a:ext>
                  </a:extLst>
                </p:cNvPr>
                <p:cNvSpPr txBox="1"/>
                <p:nvPr/>
              </p:nvSpPr>
              <p:spPr>
                <a:xfrm>
                  <a:off x="8986223" y="3333734"/>
                  <a:ext cx="1641487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pc="-40" dirty="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𝐺</m:t>
                        </m:r>
                        <m:r>
                          <a:rPr lang="zh-CN" altLang="en-US" sz="2000" i="1" spc="-40" dirty="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𝑥</m:t>
                        </m:r>
                        <m:r>
                          <a:rPr lang="en-US" altLang="zh-CN" sz="2000" b="0" i="1" spc="-40" dirty="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≼</m:t>
                        </m:r>
                        <m:r>
                          <a:rPr lang="en-US" altLang="zh-CN" sz="2000" i="1" spc="-4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h</m:t>
                        </m:r>
                        <m:r>
                          <a:rPr lang="zh-CN" altLang="en-US" sz="2000" i="1" spc="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 </m:t>
                        </m:r>
                      </m:oMath>
                    </m:oMathPara>
                  </a14:m>
                  <a:endParaRPr lang="en-US" altLang="zh-CN" sz="2000" i="1" spc="0" dirty="0">
                    <a:solidFill>
                      <a:srgbClr val="000000">
                        <a:alpha val="100000"/>
                      </a:srgbClr>
                    </a:solidFill>
                    <a:latin typeface="Cambria Math" panose="02040503050406030204" pitchFamily="18" charset="0"/>
                    <a:ea typeface="微软雅黑" panose="020B0503020204020204" charset="-122"/>
                    <a:cs typeface="微软雅黑" panose="020B0503020204020204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pc="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𝐴𝑥</m:t>
                        </m:r>
                        <m:r>
                          <a:rPr lang="en-US" altLang="zh-CN" sz="2000" i="1" spc="260" dirty="0" smtClean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Arial" panose="020B0604020202020204"/>
                            <a:cs typeface="Arial" panose="020B0604020202020204"/>
                          </a:rPr>
                          <m:t>=</m:t>
                        </m:r>
                        <m:r>
                          <a:rPr lang="zh-CN" altLang="en-US" sz="2000" i="1" spc="0" dirty="0">
                            <a:solidFill>
                              <a:srgbClr val="000000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微软雅黑" panose="020B0503020204020204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3D3F0A5-76B7-34F7-3640-906FD3E40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223" y="3333734"/>
                  <a:ext cx="1641487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02CAAE5-10C3-DBB8-38F4-ADED216D105D}"/>
                </a:ext>
              </a:extLst>
            </p:cNvPr>
            <p:cNvSpPr/>
            <p:nvPr/>
          </p:nvSpPr>
          <p:spPr>
            <a:xfrm>
              <a:off x="7593150" y="2205203"/>
              <a:ext cx="4381054" cy="1967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03D5A2-CDA2-6D0E-478E-4308EC741CD7}"/>
                  </a:ext>
                </a:extLst>
              </p:cNvPr>
              <p:cNvSpPr txBox="1"/>
              <p:nvPr/>
            </p:nvSpPr>
            <p:spPr>
              <a:xfrm>
                <a:off x="5792402" y="4110674"/>
                <a:ext cx="9601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503D5A2-CDA2-6D0E-478E-4308EC741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402" y="4110674"/>
                <a:ext cx="960196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C3F2C1E-44A3-C9FE-D9B7-84709DE9CFF5}"/>
                  </a:ext>
                </a:extLst>
              </p:cNvPr>
              <p:cNvSpPr txBox="1"/>
              <p:nvPr/>
            </p:nvSpPr>
            <p:spPr>
              <a:xfrm>
                <a:off x="5792402" y="4572339"/>
                <a:ext cx="9601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C3F2C1E-44A3-C9FE-D9B7-84709DE9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402" y="4572339"/>
                <a:ext cx="960196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C084032-A14B-BD91-DCF8-652327DF876F}"/>
                  </a:ext>
                </a:extLst>
              </p:cNvPr>
              <p:cNvSpPr txBox="1"/>
              <p:nvPr/>
            </p:nvSpPr>
            <p:spPr>
              <a:xfrm>
                <a:off x="5792402" y="5044812"/>
                <a:ext cx="9601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C084032-A14B-BD91-DCF8-652327DF8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402" y="5044812"/>
                <a:ext cx="960196" cy="461665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314F01D-0927-F75D-4B30-A14B4C773525}"/>
                  </a:ext>
                </a:extLst>
              </p:cNvPr>
              <p:cNvSpPr txBox="1"/>
              <p:nvPr/>
            </p:nvSpPr>
            <p:spPr>
              <a:xfrm>
                <a:off x="10307713" y="4352636"/>
                <a:ext cx="1452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MS Gothic" panose="020B0609070205080204" charset="-128"/>
                              <a:cs typeface="MS Gothic" panose="020B0609070205080204" charset="-128"/>
                            </a:rPr>
                          </m:ctrlPr>
                        </m:sSubPr>
                        <m:e>
                          <m:r>
                            <a:rPr lang="en-US" altLang="zh-CN" sz="1800" i="1" dirty="0" smtClean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S Gothic" panose="020B0609070205080204" charset="-128"/>
                            </a:rPr>
                            <m:t>→</m:t>
                          </m:r>
                          <m:r>
                            <a:rPr lang="zh-CN" altLang="en-US" sz="1800" i="1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MS Gothic" panose="020B0609070205080204" charset="-128"/>
                              <a:cs typeface="MS Gothic" panose="020B0609070205080204" charset="-128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MS Gothic" panose="020B0609070205080204" charset="-128"/>
                              <a:cs typeface="MS Gothic" panose="020B0609070205080204" charset="-128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pc="18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MS Gothic" panose="020B0609070205080204" charset="-128"/>
                              <a:cs typeface="MS Gothic" panose="020B0609070205080204" charset="-128"/>
                            </a:rPr>
                          </m:ctrlPr>
                        </m:dPr>
                        <m:e>
                          <m:r>
                            <a:rPr lang="zh-CN" altLang="en-US" sz="1800" i="1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MS Gothic" panose="020B0609070205080204" charset="-128"/>
                              <a:cs typeface="MS Gothic" panose="020B0609070205080204" charset="-128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pc="13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ea typeface="Arial" panose="020B0604020202020204"/>
                          <a:cs typeface="Arial" panose="020B0604020202020204"/>
                        </a:rPr>
                        <m:t>≤0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314F01D-0927-F75D-4B30-A14B4C77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713" y="4352636"/>
                <a:ext cx="145239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5A1E7A-EE5C-39D7-BC54-32600E831092}"/>
                  </a:ext>
                </a:extLst>
              </p:cNvPr>
              <p:cNvSpPr txBox="1"/>
              <p:nvPr/>
            </p:nvSpPr>
            <p:spPr>
              <a:xfrm>
                <a:off x="10297107" y="4666196"/>
                <a:ext cx="1452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S Gothic" panose="020B0609070205080204" charset="-128"/>
                        </a:rPr>
                        <m:t>→</m:t>
                      </m:r>
                      <m:sSub>
                        <m:sSubPr>
                          <m:ctrlPr>
                            <a:rPr lang="en-US" altLang="zh-CN" sz="1800" i="1" dirty="0" smtClean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MS Gothic" panose="020B0609070205080204" charset="-128"/>
                              <a:cs typeface="MS Gothic" panose="020B0609070205080204" charset="-128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MS Gothic" panose="020B0609070205080204" charset="-128"/>
                              <a:cs typeface="MS Gothic" panose="020B0609070205080204" charset="-128"/>
                            </a:rPr>
                            <m:t>h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MS Gothic" panose="020B0609070205080204" charset="-128"/>
                              <a:cs typeface="MS Gothic" panose="020B0609070205080204" charset="-128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pc="180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MS Gothic" panose="020B0609070205080204" charset="-128"/>
                              <a:cs typeface="MS Gothic" panose="020B0609070205080204" charset="-128"/>
                            </a:rPr>
                          </m:ctrlPr>
                        </m:dPr>
                        <m:e>
                          <m:r>
                            <a:rPr lang="zh-CN" altLang="en-US" sz="1800" i="1" dirty="0">
                              <a:solidFill>
                                <a:srgbClr val="000000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ea typeface="MS Gothic" panose="020B0609070205080204" charset="-128"/>
                              <a:cs typeface="MS Gothic" panose="020B0609070205080204" charset="-128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pc="13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ea typeface="Arial" panose="020B0604020202020204"/>
                          <a:cs typeface="Arial" panose="020B0604020202020204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5A1E7A-EE5C-39D7-BC54-32600E831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107" y="4666196"/>
                <a:ext cx="1452390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343B83-B448-D06C-866F-DE07B3779B09}"/>
                  </a:ext>
                </a:extLst>
              </p:cNvPr>
              <p:cNvSpPr txBox="1"/>
              <p:nvPr/>
            </p:nvSpPr>
            <p:spPr>
              <a:xfrm>
                <a:off x="3224500" y="557443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343B83-B448-D06C-866F-DE07B377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00" y="5574431"/>
                <a:ext cx="6096000" cy="461665"/>
              </a:xfrm>
              <a:prstGeom prst="rect">
                <a:avLst/>
              </a:prstGeom>
              <a:blipFill>
                <a:blip r:embed="rId1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2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5">
            <a:extLst>
              <a:ext uri="{FF2B5EF4-FFF2-40B4-BE49-F238E27FC236}">
                <a16:creationId xmlns:a16="http://schemas.microsoft.com/office/drawing/2014/main" id="{B952A36B-CD08-18D0-2BB4-C985F311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284" y="1052736"/>
            <a:ext cx="87852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36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zh-CN" sz="2800" b="1" dirty="0">
                <a:latin typeface="+mn-lt"/>
                <a:ea typeface="+mn-ea"/>
              </a:rPr>
              <a:t>HW4: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69929C50-0CC7-13DB-C42E-B3CFD7BBB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424973"/>
            <a:ext cx="9865096" cy="108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36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SzPct val="60000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Solve the DC optimal power flow (OPF) of power grid company (minimize of total fuel cost) with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Yalmip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Graph Toolbox in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Matlab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 And try to plot the graph with the results you obtained.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48B730C6-358A-2E99-C433-BBDAAB439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467" y="2627178"/>
                <a:ext cx="5112568" cy="39194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min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</m:t>
                    </m:r>
                    <m:sSubSup>
                      <m:sSubSupPr>
                        <m:ctrlP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40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400" i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50</m:t>
                    </m:r>
                    <m:r>
                      <a:rPr lang="en-US" altLang="zh-CN" sz="2400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         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:r>
                  <a:rPr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s. t.</a:t>
                </a:r>
              </a:p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	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baseline="-25000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	</m:t>
                      </m:r>
                      <m:r>
                        <a:rPr lang="en-US" altLang="zh-CN" sz="2400" i="1" dirty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40</m:t>
                      </m:r>
                    </m:oMath>
                  </m:oMathPara>
                </a14:m>
                <a:endPara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	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	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120</m:t>
                      </m:r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	</m:t>
                      </m:r>
                    </m:oMath>
                  </m:oMathPara>
                </a14:m>
                <a:endPara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 dirty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  <a:sym typeface="Symbol" pitchFamily="18" charset="2"/>
                        </a:rPr>
                        <m:t>0</m:t>
                      </m:r>
                    </m:oMath>
                  </m:oMathPara>
                </a14:m>
                <a:endPara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:r>
                  <a:rPr lang="en-US" altLang="zh-CN" sz="24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ambria Math" panose="02040503050406030204" pitchFamily="18" charset="0"/>
                    <a:cs typeface="Calibri" panose="020F0502020204030204" pitchFamily="34" charset="0"/>
                  </a:rPr>
                  <a:t>Network constraints</a:t>
                </a:r>
              </a:p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20</m:t>
                      </m:r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∀</m:t>
                      </m:r>
                      <m:d>
                        <m:dPr>
                          <m:ctrlP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a:rPr lang="en-US" altLang="zh-CN" sz="2400" b="0" i="1" dirty="0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eaLnBrk="1" hangingPunct="1">
                  <a:lnSpc>
                    <a:spcPct val="130000"/>
                  </a:lnSpc>
                  <a:spcBef>
                    <a:spcPct val="20000"/>
                  </a:spcBef>
                  <a:tabLst>
                    <a:tab pos="1339850" algn="r"/>
                    <a:tab pos="1622425" algn="r"/>
                    <a:tab pos="2286000" algn="r"/>
                    <a:tab pos="2482850" algn="l"/>
                    <a:tab pos="3810000" algn="l"/>
                  </a:tabLst>
                  <a:defRPr/>
                </a:pPr>
                <a:endParaRPr lang="en-US" altLang="zh-CN" sz="1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48B730C6-358A-2E99-C433-BBDAAB439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467" y="2627178"/>
                <a:ext cx="5112568" cy="3919406"/>
              </a:xfrm>
              <a:prstGeom prst="rect">
                <a:avLst/>
              </a:prstGeom>
              <a:blipFill>
                <a:blip r:embed="rId4"/>
                <a:stretch>
                  <a:fillRect l="-20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4FA1CA3A-D7F1-7EE2-EC4D-E96657CE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38814"/>
            <a:ext cx="8801100" cy="74191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kumimoji="1" lang="en-US" altLang="zh-CN" sz="2800" dirty="0"/>
              <a:t>Chapter 2 Part III </a:t>
            </a:r>
            <a:r>
              <a:rPr lang="en-US" altLang="zh-CN" sz="2800" dirty="0">
                <a:ea typeface="黑体" panose="02010609060101010101" pitchFamily="49" charset="-122"/>
              </a:rPr>
              <a:t>Graph Description for Power Network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3111E6C-A1EA-B82C-C590-237C214CE5ED}"/>
              </a:ext>
            </a:extLst>
          </p:cNvPr>
          <p:cNvGrpSpPr/>
          <p:nvPr/>
        </p:nvGrpSpPr>
        <p:grpSpPr>
          <a:xfrm>
            <a:off x="7418748" y="3518795"/>
            <a:ext cx="2382379" cy="1612695"/>
            <a:chOff x="1977655" y="4304745"/>
            <a:chExt cx="2382379" cy="161269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11E5AE1-E34D-116F-FF5A-59492D304432}"/>
                </a:ext>
              </a:extLst>
            </p:cNvPr>
            <p:cNvSpPr/>
            <p:nvPr/>
          </p:nvSpPr>
          <p:spPr>
            <a:xfrm>
              <a:off x="4072002" y="4797152"/>
              <a:ext cx="288032" cy="28803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9D37A71-7CC7-8674-7F35-5AA118B4E20F}"/>
                </a:ext>
              </a:extLst>
            </p:cNvPr>
            <p:cNvCxnSpPr>
              <a:cxnSpLocks/>
              <a:stCxn id="13" idx="6"/>
              <a:endCxn id="3" idx="1"/>
            </p:cNvCxnSpPr>
            <p:nvPr/>
          </p:nvCxnSpPr>
          <p:spPr>
            <a:xfrm>
              <a:off x="3216439" y="4448761"/>
              <a:ext cx="897744" cy="390572"/>
            </a:xfrm>
            <a:prstGeom prst="line">
              <a:avLst/>
            </a:prstGeom>
            <a:ln w="28575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E3CFC6D-FBBB-2978-1B55-D35477D01B65}"/>
                </a:ext>
              </a:extLst>
            </p:cNvPr>
            <p:cNvCxnSpPr>
              <a:cxnSpLocks/>
              <a:stCxn id="14" idx="7"/>
              <a:endCxn id="3" idx="3"/>
            </p:cNvCxnSpPr>
            <p:nvPr/>
          </p:nvCxnSpPr>
          <p:spPr>
            <a:xfrm flipV="1">
              <a:off x="3429101" y="5043003"/>
              <a:ext cx="685082" cy="628586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EBE40EB-9B1E-0A05-B00B-926536867007}"/>
                </a:ext>
              </a:extLst>
            </p:cNvPr>
            <p:cNvCxnSpPr>
              <a:cxnSpLocks/>
              <a:stCxn id="16" idx="7"/>
              <a:endCxn id="13" idx="2"/>
            </p:cNvCxnSpPr>
            <p:nvPr/>
          </p:nvCxnSpPr>
          <p:spPr>
            <a:xfrm flipV="1">
              <a:off x="2223506" y="4448761"/>
              <a:ext cx="704901" cy="6370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C5717CA-BF23-0DE8-BF33-12CE3C3B6BFD}"/>
                </a:ext>
              </a:extLst>
            </p:cNvPr>
            <p:cNvSpPr/>
            <p:nvPr/>
          </p:nvSpPr>
          <p:spPr>
            <a:xfrm>
              <a:off x="2928407" y="4304745"/>
              <a:ext cx="288032" cy="28803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90E6580-36E8-E0C5-0B0D-1F548071C57F}"/>
                </a:ext>
              </a:extLst>
            </p:cNvPr>
            <p:cNvSpPr/>
            <p:nvPr/>
          </p:nvSpPr>
          <p:spPr>
            <a:xfrm>
              <a:off x="3183250" y="5629408"/>
              <a:ext cx="288032" cy="28803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A0551BA-E934-7685-AF11-4CA8ED26EFE9}"/>
                </a:ext>
              </a:extLst>
            </p:cNvPr>
            <p:cNvCxnSpPr>
              <a:cxnSpLocks/>
              <a:stCxn id="16" idx="5"/>
              <a:endCxn id="14" idx="2"/>
            </p:cNvCxnSpPr>
            <p:nvPr/>
          </p:nvCxnSpPr>
          <p:spPr>
            <a:xfrm>
              <a:off x="2223506" y="5289440"/>
              <a:ext cx="959744" cy="4839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D637AD1-2A33-B9A8-065F-C5A8B442C230}"/>
                </a:ext>
              </a:extLst>
            </p:cNvPr>
            <p:cNvSpPr/>
            <p:nvPr/>
          </p:nvSpPr>
          <p:spPr>
            <a:xfrm>
              <a:off x="1977655" y="5043589"/>
              <a:ext cx="288032" cy="28803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3B7BF08-5EA5-6E9D-02BC-67DAC3EDB1F8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3072423" y="4592777"/>
              <a:ext cx="254843" cy="1036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CF6EEF3-34F1-3F98-DB8E-EA95E4858E01}"/>
                  </a:ext>
                </a:extLst>
              </p:cNvPr>
              <p:cNvSpPr txBox="1"/>
              <p:nvPr/>
            </p:nvSpPr>
            <p:spPr>
              <a:xfrm>
                <a:off x="7486961" y="3673431"/>
                <a:ext cx="527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CF6EEF3-34F1-3F98-DB8E-EA95E4858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961" y="3673431"/>
                <a:ext cx="52772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062227-A2D9-1701-132C-C0EA8422FB39}"/>
                  </a:ext>
                </a:extLst>
              </p:cNvPr>
              <p:cNvSpPr txBox="1"/>
              <p:nvPr/>
            </p:nvSpPr>
            <p:spPr>
              <a:xfrm>
                <a:off x="7562764" y="4690150"/>
                <a:ext cx="527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062227-A2D9-1701-132C-C0EA8422F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64" y="4690150"/>
                <a:ext cx="527720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D79841-5816-82DD-6E8D-B8D253CF5886}"/>
                  </a:ext>
                </a:extLst>
              </p:cNvPr>
              <p:cNvSpPr txBox="1"/>
              <p:nvPr/>
            </p:nvSpPr>
            <p:spPr>
              <a:xfrm>
                <a:off x="8133818" y="4145444"/>
                <a:ext cx="527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D79841-5816-82DD-6E8D-B8D253CF5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818" y="4145444"/>
                <a:ext cx="527720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D40BB0E-D19A-CF7D-DDF8-8A20A94EF086}"/>
                  </a:ext>
                </a:extLst>
              </p:cNvPr>
              <p:cNvSpPr txBox="1"/>
              <p:nvPr/>
            </p:nvSpPr>
            <p:spPr>
              <a:xfrm>
                <a:off x="9044223" y="3457190"/>
                <a:ext cx="527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D40BB0E-D19A-CF7D-DDF8-8A20A94EF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223" y="3457190"/>
                <a:ext cx="527720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CB573B7-0691-C08D-644B-55310DFEAB7B}"/>
                  </a:ext>
                </a:extLst>
              </p:cNvPr>
              <p:cNvSpPr txBox="1"/>
              <p:nvPr/>
            </p:nvSpPr>
            <p:spPr>
              <a:xfrm>
                <a:off x="9182374" y="4586881"/>
                <a:ext cx="527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CB573B7-0691-C08D-644B-55310DFE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374" y="4586881"/>
                <a:ext cx="527720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65C34D-9404-EA10-98C1-F9DE2F7F022D}"/>
              </a:ext>
            </a:extLst>
          </p:cNvPr>
          <p:cNvCxnSpPr>
            <a:endCxn id="16" idx="2"/>
          </p:cNvCxnSpPr>
          <p:nvPr/>
        </p:nvCxnSpPr>
        <p:spPr>
          <a:xfrm>
            <a:off x="6972402" y="4325142"/>
            <a:ext cx="446346" cy="7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0E95D9-8F47-F7A8-8A8C-8287E113F30D}"/>
                  </a:ext>
                </a:extLst>
              </p:cNvPr>
              <p:cNvSpPr txBox="1"/>
              <p:nvPr/>
            </p:nvSpPr>
            <p:spPr>
              <a:xfrm>
                <a:off x="6253236" y="3994066"/>
                <a:ext cx="9069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0E95D9-8F47-F7A8-8A8C-8287E113F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36" y="3994066"/>
                <a:ext cx="906964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B6D237E-5777-376B-224E-CEAF652AF7D9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8768359" y="5131490"/>
            <a:ext cx="0" cy="27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BFF4685-E3AA-3BFB-4676-03E53E58CA71}"/>
                  </a:ext>
                </a:extLst>
              </p:cNvPr>
              <p:cNvSpPr txBox="1"/>
              <p:nvPr/>
            </p:nvSpPr>
            <p:spPr>
              <a:xfrm>
                <a:off x="9657111" y="4474126"/>
                <a:ext cx="10474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BFF4685-E3AA-3BFB-4676-03E53E58C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11" y="4474126"/>
                <a:ext cx="104740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8CA2305-685D-2969-4055-0215783348A1}"/>
                  </a:ext>
                </a:extLst>
              </p:cNvPr>
              <p:cNvSpPr txBox="1"/>
              <p:nvPr/>
            </p:nvSpPr>
            <p:spPr>
              <a:xfrm>
                <a:off x="7968208" y="2697798"/>
                <a:ext cx="8977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8CA2305-685D-2969-4055-021578334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2697798"/>
                <a:ext cx="897744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B689A56-BBC3-EF6C-2620-3AC7093F2D51}"/>
              </a:ext>
            </a:extLst>
          </p:cNvPr>
          <p:cNvCxnSpPr>
            <a:cxnSpLocks/>
          </p:cNvCxnSpPr>
          <p:nvPr/>
        </p:nvCxnSpPr>
        <p:spPr>
          <a:xfrm rot="4818997">
            <a:off x="8231380" y="3270176"/>
            <a:ext cx="446346" cy="7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BA81FE-2277-C897-0A68-21611A253A5A}"/>
                  </a:ext>
                </a:extLst>
              </p:cNvPr>
              <p:cNvSpPr txBox="1"/>
              <p:nvPr/>
            </p:nvSpPr>
            <p:spPr>
              <a:xfrm>
                <a:off x="8268570" y="5325807"/>
                <a:ext cx="9995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CBA81FE-2277-C897-0A68-21611A253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70" y="5325807"/>
                <a:ext cx="999578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7BDE8D8-0020-FDEA-0B6B-B0E6E5104EAC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9758946" y="4257053"/>
            <a:ext cx="184518" cy="22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57F3431-6552-08CB-DF72-E02C091CA2E9}"/>
                  </a:ext>
                </a:extLst>
              </p:cNvPr>
              <p:cNvSpPr txBox="1"/>
              <p:nvPr/>
            </p:nvSpPr>
            <p:spPr>
              <a:xfrm>
                <a:off x="7253955" y="5864678"/>
                <a:ext cx="38568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0" i="1" u="none" strike="noStrike" baseline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57F3431-6552-08CB-DF72-E02C091CA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955" y="5864678"/>
                <a:ext cx="385683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953D7A7-BF9C-7397-C465-793E9F38E1A1}"/>
                  </a:ext>
                </a:extLst>
              </p:cNvPr>
              <p:cNvSpPr txBox="1"/>
              <p:nvPr/>
            </p:nvSpPr>
            <p:spPr>
              <a:xfrm>
                <a:off x="4509188" y="5090652"/>
                <a:ext cx="26265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953D7A7-BF9C-7397-C465-793E9F38E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188" y="5090652"/>
                <a:ext cx="2626519" cy="461665"/>
              </a:xfrm>
              <a:prstGeom prst="rect">
                <a:avLst/>
              </a:prstGeom>
              <a:blipFill>
                <a:blip r:embed="rId1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E6ED150-2DEE-6804-B978-B0B2A5FE2741}"/>
                  </a:ext>
                </a:extLst>
              </p:cNvPr>
              <p:cNvSpPr txBox="1"/>
              <p:nvPr/>
            </p:nvSpPr>
            <p:spPr>
              <a:xfrm>
                <a:off x="4600698" y="5576953"/>
                <a:ext cx="23775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.∗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E6ED150-2DEE-6804-B978-B0B2A5FE2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698" y="5576953"/>
                <a:ext cx="2377579" cy="461665"/>
              </a:xfrm>
              <a:prstGeom prst="rect">
                <a:avLst/>
              </a:prstGeom>
              <a:blipFill>
                <a:blip r:embed="rId1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9926B692-E473-D9C4-213B-A52DC2C3906D}"/>
              </a:ext>
            </a:extLst>
          </p:cNvPr>
          <p:cNvSpPr/>
          <p:nvPr/>
        </p:nvSpPr>
        <p:spPr>
          <a:xfrm>
            <a:off x="4600698" y="5321484"/>
            <a:ext cx="101651" cy="48378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2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511</Words>
  <Application>Microsoft Office PowerPoint</Application>
  <PresentationFormat>宽屏</PresentationFormat>
  <Paragraphs>82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Calibri</vt:lpstr>
      <vt:lpstr>Cambria Math</vt:lpstr>
      <vt:lpstr>Wingdings</vt:lpstr>
      <vt:lpstr>Office 主题​​</vt:lpstr>
      <vt:lpstr>Chapter 2: Traditional Math. Prog./Optimization</vt:lpstr>
      <vt:lpstr>PowerPoint 演示文稿</vt:lpstr>
      <vt:lpstr>Chapter 2 Part II Basics of Convex Optimization</vt:lpstr>
      <vt:lpstr>Chapter 2 Part III Graph Description for Power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Traditional Math. Prog./Optimization</dc:title>
  <dc:creator>欣炜 沈</dc:creator>
  <cp:lastModifiedBy>欣炜 沈</cp:lastModifiedBy>
  <cp:revision>1</cp:revision>
  <dcterms:created xsi:type="dcterms:W3CDTF">2022-10-31T09:13:16Z</dcterms:created>
  <dcterms:modified xsi:type="dcterms:W3CDTF">2022-10-31T09:19:56Z</dcterms:modified>
</cp:coreProperties>
</file>