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19"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1/30/2022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1/30/2022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1/30/2022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1/30/2022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Open-Source Project</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Anushka Mahapatra</a:t>
            </a: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86D2F-B1B3-4930-BAB1-62756AF4F777}"/>
              </a:ext>
            </a:extLst>
          </p:cNvPr>
          <p:cNvSpPr>
            <a:spLocks noGrp="1"/>
          </p:cNvSpPr>
          <p:nvPr>
            <p:ph type="title"/>
          </p:nvPr>
        </p:nvSpPr>
        <p:spPr>
          <a:xfrm>
            <a:off x="1066800" y="381001"/>
            <a:ext cx="10058400" cy="1371600"/>
          </a:xfrm>
        </p:spPr>
        <p:txBody>
          <a:bodyPr/>
          <a:lstStyle/>
          <a:p>
            <a:r>
              <a:rPr lang="en-US" dirty="0"/>
              <a:t>The OpenCV Project </a:t>
            </a:r>
          </a:p>
        </p:txBody>
      </p:sp>
      <p:sp>
        <p:nvSpPr>
          <p:cNvPr id="3" name="Content Placeholder 2">
            <a:extLst>
              <a:ext uri="{FF2B5EF4-FFF2-40B4-BE49-F238E27FC236}">
                <a16:creationId xmlns:a16="http://schemas.microsoft.com/office/drawing/2014/main" xmlns="" id="{BF54DBE3-780E-41A6-8E2F-6BA37F84D95E}"/>
              </a:ext>
            </a:extLst>
          </p:cNvPr>
          <p:cNvSpPr>
            <a:spLocks noGrp="1"/>
          </p:cNvSpPr>
          <p:nvPr>
            <p:ph idx="1"/>
          </p:nvPr>
        </p:nvSpPr>
        <p:spPr>
          <a:xfrm>
            <a:off x="960783" y="1504188"/>
            <a:ext cx="10058400" cy="3849624"/>
          </a:xfrm>
        </p:spPr>
        <p:txBody>
          <a:bodyPr/>
          <a:lstStyle/>
          <a:p>
            <a:r>
              <a:rPr lang="en-US" b="1" i="0" dirty="0">
                <a:solidFill>
                  <a:schemeClr val="tx1">
                    <a:lumMod val="95000"/>
                    <a:lumOff val="5000"/>
                  </a:schemeClr>
                </a:solidFill>
                <a:effectLst/>
                <a:latin typeface="arial" panose="020B0604020202020204" pitchFamily="34" charset="0"/>
              </a:rPr>
              <a:t>OpenCV is a library of programming functions mainly used as a tool for image processing and performing computer vision tasks.</a:t>
            </a:r>
          </a:p>
          <a:p>
            <a:r>
              <a:rPr lang="en-US" b="1" i="0" dirty="0">
                <a:solidFill>
                  <a:schemeClr val="tx1">
                    <a:lumMod val="95000"/>
                    <a:lumOff val="5000"/>
                  </a:schemeClr>
                </a:solidFill>
                <a:effectLst/>
                <a:latin typeface="arial" panose="020B0604020202020204" pitchFamily="34" charset="0"/>
              </a:rPr>
              <a:t> Originally developed by Intel, the library is cross-platform and free for use under the  Apache 2 License</a:t>
            </a:r>
          </a:p>
          <a:p>
            <a:r>
              <a:rPr lang="en-US" b="1" i="0" dirty="0">
                <a:solidFill>
                  <a:schemeClr val="tx1">
                    <a:lumMod val="95000"/>
                    <a:lumOff val="5000"/>
                  </a:schemeClr>
                </a:solidFill>
                <a:effectLst/>
                <a:latin typeface="arial" panose="020B0604020202020204" pitchFamily="34" charset="0"/>
              </a:rPr>
              <a:t> It’s an opensource project available on GitHub and can can be used to perform tasks like face detection, objection tracking, landmark detection, and much more. It supports multiple languages including python, java C++</a:t>
            </a:r>
          </a:p>
          <a:p>
            <a:r>
              <a:rPr lang="en-US" b="0" i="0" dirty="0">
                <a:solidFill>
                  <a:srgbClr val="4D5156"/>
                </a:solidFill>
                <a:effectLst/>
                <a:latin typeface="arial" panose="020B0604020202020204" pitchFamily="34" charset="0"/>
              </a:rPr>
              <a:t>.</a:t>
            </a:r>
          </a:p>
          <a:p>
            <a:endParaRPr lang="en-US" dirty="0"/>
          </a:p>
        </p:txBody>
      </p:sp>
      <p:pic>
        <p:nvPicPr>
          <p:cNvPr id="5" name="Picture 4">
            <a:extLst>
              <a:ext uri="{FF2B5EF4-FFF2-40B4-BE49-F238E27FC236}">
                <a16:creationId xmlns:a16="http://schemas.microsoft.com/office/drawing/2014/main" xmlns="" id="{52C696DC-2CF6-4954-979F-B2F4CF086EFE}"/>
              </a:ext>
            </a:extLst>
          </p:cNvPr>
          <p:cNvPicPr>
            <a:picLocks noChangeAspect="1"/>
          </p:cNvPicPr>
          <p:nvPr/>
        </p:nvPicPr>
        <p:blipFill>
          <a:blip r:embed="rId2"/>
          <a:stretch>
            <a:fillRect/>
          </a:stretch>
        </p:blipFill>
        <p:spPr>
          <a:xfrm>
            <a:off x="856214" y="4190619"/>
            <a:ext cx="1971675" cy="1762125"/>
          </a:xfrm>
          <a:prstGeom prst="rect">
            <a:avLst/>
          </a:prstGeom>
        </p:spPr>
      </p:pic>
      <p:pic>
        <p:nvPicPr>
          <p:cNvPr id="7" name="Picture 6">
            <a:extLst>
              <a:ext uri="{FF2B5EF4-FFF2-40B4-BE49-F238E27FC236}">
                <a16:creationId xmlns:a16="http://schemas.microsoft.com/office/drawing/2014/main" xmlns="" id="{EA82EE6A-8707-49AE-8668-A21F9E4715E2}"/>
              </a:ext>
            </a:extLst>
          </p:cNvPr>
          <p:cNvPicPr>
            <a:picLocks noChangeAspect="1"/>
          </p:cNvPicPr>
          <p:nvPr/>
        </p:nvPicPr>
        <p:blipFill>
          <a:blip r:embed="rId3"/>
          <a:stretch>
            <a:fillRect/>
          </a:stretch>
        </p:blipFill>
        <p:spPr>
          <a:xfrm>
            <a:off x="3078232" y="3431932"/>
            <a:ext cx="4899577" cy="2550465"/>
          </a:xfrm>
          <a:prstGeom prst="rect">
            <a:avLst/>
          </a:prstGeom>
        </p:spPr>
      </p:pic>
    </p:spTree>
    <p:extLst>
      <p:ext uri="{BB962C8B-B14F-4D97-AF65-F5344CB8AC3E}">
        <p14:creationId xmlns:p14="http://schemas.microsoft.com/office/powerpoint/2010/main" xmlns="" val="228192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2B09-3F42-424A-A867-984A2869FF9D}"/>
              </a:ext>
            </a:extLst>
          </p:cNvPr>
          <p:cNvSpPr>
            <a:spLocks noGrp="1"/>
          </p:cNvSpPr>
          <p:nvPr>
            <p:ph type="title"/>
          </p:nvPr>
        </p:nvSpPr>
        <p:spPr>
          <a:xfrm>
            <a:off x="8442956" y="0"/>
            <a:ext cx="3006924" cy="1404730"/>
          </a:xfrm>
        </p:spPr>
        <p:txBody>
          <a:bodyPr anchor="b">
            <a:normAutofit/>
          </a:bodyPr>
          <a:lstStyle/>
          <a:p>
            <a:pPr>
              <a:lnSpc>
                <a:spcPct val="90000"/>
              </a:lnSpc>
            </a:pPr>
            <a:r>
              <a:rPr lang="en-US" sz="1800" dirty="0"/>
              <a:t>Understanding the Functions Implemented on OpenCV</a:t>
            </a:r>
          </a:p>
        </p:txBody>
      </p:sp>
      <p:pic>
        <p:nvPicPr>
          <p:cNvPr id="9" name="Content Placeholder 8">
            <a:extLst>
              <a:ext uri="{FF2B5EF4-FFF2-40B4-BE49-F238E27FC236}">
                <a16:creationId xmlns:a16="http://schemas.microsoft.com/office/drawing/2014/main" xmlns="" id="{D9A85C26-4D23-4FE7-A5FD-68662E19F80B}"/>
              </a:ext>
            </a:extLst>
          </p:cNvPr>
          <p:cNvPicPr>
            <a:picLocks noGrp="1" noChangeAspect="1"/>
          </p:cNvPicPr>
          <p:nvPr>
            <p:ph idx="1"/>
          </p:nvPr>
        </p:nvPicPr>
        <p:blipFill>
          <a:blip r:embed="rId2"/>
          <a:stretch>
            <a:fillRect/>
          </a:stretch>
        </p:blipFill>
        <p:spPr>
          <a:xfrm>
            <a:off x="1325531" y="702365"/>
            <a:ext cx="5578538" cy="5334000"/>
          </a:xfrm>
          <a:noFill/>
        </p:spPr>
      </p:pic>
      <p:sp>
        <p:nvSpPr>
          <p:cNvPr id="10" name="Content Placeholder 2">
            <a:extLst>
              <a:ext uri="{FF2B5EF4-FFF2-40B4-BE49-F238E27FC236}">
                <a16:creationId xmlns:a16="http://schemas.microsoft.com/office/drawing/2014/main" xmlns="" id="{F5DB2DEE-C88F-4AD6-BA67-2320FB5A508A}"/>
              </a:ext>
            </a:extLst>
          </p:cNvPr>
          <p:cNvSpPr>
            <a:spLocks noGrp="1"/>
          </p:cNvSpPr>
          <p:nvPr>
            <p:ph type="body" sz="half" idx="2"/>
          </p:nvPr>
        </p:nvSpPr>
        <p:spPr>
          <a:xfrm>
            <a:off x="8357814" y="1404730"/>
            <a:ext cx="3177208" cy="5009322"/>
          </a:xfrm>
        </p:spPr>
        <p:txBody>
          <a:bodyPr>
            <a:normAutofit fontScale="77500" lnSpcReduction="20000"/>
          </a:bodyPr>
          <a:lstStyle/>
          <a:p>
            <a:r>
              <a:rPr lang="en-US" b="1" dirty="0">
                <a:solidFill>
                  <a:schemeClr val="tx1">
                    <a:lumMod val="95000"/>
                    <a:lumOff val="5000"/>
                  </a:schemeClr>
                </a:solidFill>
              </a:rPr>
              <a:t>Every colored image consists of pixels which contains RGB values</a:t>
            </a:r>
          </a:p>
          <a:p>
            <a:r>
              <a:rPr lang="en-US" b="1" dirty="0">
                <a:solidFill>
                  <a:schemeClr val="tx1">
                    <a:lumMod val="95000"/>
                    <a:lumOff val="5000"/>
                  </a:schemeClr>
                </a:solidFill>
              </a:rPr>
              <a:t>In computer vision tasks, points in  RGB color models are represented in cylindrical coordinates most commonly through </a:t>
            </a:r>
            <a:r>
              <a:rPr lang="en-US" b="1" i="0" dirty="0">
                <a:solidFill>
                  <a:schemeClr val="tx1">
                    <a:lumMod val="95000"/>
                    <a:lumOff val="5000"/>
                  </a:schemeClr>
                </a:solidFill>
                <a:effectLst/>
              </a:rPr>
              <a:t>HSV (hue-saturation-value), HSI (hue-saturation-intensity) and HSL (hue-saturation-lightness) </a:t>
            </a:r>
          </a:p>
          <a:p>
            <a:r>
              <a:rPr lang="en-US" b="1" i="0" dirty="0">
                <a:solidFill>
                  <a:schemeClr val="tx1">
                    <a:lumMod val="95000"/>
                    <a:lumOff val="5000"/>
                  </a:schemeClr>
                </a:solidFill>
                <a:effectLst/>
              </a:rPr>
              <a:t>The reason we use these cylindrical coordinates is because in  color detection over RGB/BGR models  HSV , HSI , HSL is more robust towards external lighting changes. This means that in cases of minor changes in external lighting (such as pale </a:t>
            </a:r>
            <a:r>
              <a:rPr lang="en-US" b="1" i="0" dirty="0" err="1">
                <a:solidFill>
                  <a:schemeClr val="tx1">
                    <a:lumMod val="95000"/>
                    <a:lumOff val="5000"/>
                  </a:schemeClr>
                </a:solidFill>
                <a:effectLst/>
              </a:rPr>
              <a:t>shadows,etc</a:t>
            </a:r>
            <a:r>
              <a:rPr lang="en-US" b="1" i="0" dirty="0">
                <a:solidFill>
                  <a:schemeClr val="tx1">
                    <a:lumMod val="95000"/>
                    <a:lumOff val="5000"/>
                  </a:schemeClr>
                </a:solidFill>
                <a:effectLst/>
              </a:rPr>
              <a:t>. ) Hue values vary relatively lesser than RGB values which means that Formats like RGB are more machine-readable than human-readable. HSI &amp; HSV its, the opposite,  meaning it is more understandable by humans </a:t>
            </a:r>
          </a:p>
          <a:p>
            <a:endParaRPr lang="en-US" dirty="0"/>
          </a:p>
        </p:txBody>
      </p:sp>
    </p:spTree>
    <p:extLst>
      <p:ext uri="{BB962C8B-B14F-4D97-AF65-F5344CB8AC3E}">
        <p14:creationId xmlns:p14="http://schemas.microsoft.com/office/powerpoint/2010/main" xmlns="" val="177668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BDE069B-4721-4CA6-BE47-9A7FF40FFD7D}"/>
              </a:ext>
            </a:extLst>
          </p:cNvPr>
          <p:cNvPicPr>
            <a:picLocks noChangeAspect="1"/>
          </p:cNvPicPr>
          <p:nvPr/>
        </p:nvPicPr>
        <p:blipFill rotWithShape="1">
          <a:blip r:embed="rId2"/>
          <a:srcRect b="3107"/>
          <a:stretch/>
        </p:blipFill>
        <p:spPr>
          <a:xfrm>
            <a:off x="365211" y="806606"/>
            <a:ext cx="11461577" cy="5244788"/>
          </a:xfrm>
          <a:prstGeom prst="rect">
            <a:avLst/>
          </a:prstGeom>
          <a:noFill/>
        </p:spPr>
      </p:pic>
    </p:spTree>
    <p:extLst>
      <p:ext uri="{BB962C8B-B14F-4D97-AF65-F5344CB8AC3E}">
        <p14:creationId xmlns:p14="http://schemas.microsoft.com/office/powerpoint/2010/main" xmlns="" val="82203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8991E-0C9A-40E5-8069-C29FBE0F82A5}"/>
              </a:ext>
            </a:extLst>
          </p:cNvPr>
          <p:cNvSpPr>
            <a:spLocks noGrp="1"/>
          </p:cNvSpPr>
          <p:nvPr>
            <p:ph type="title"/>
          </p:nvPr>
        </p:nvSpPr>
        <p:spPr/>
        <p:txBody>
          <a:bodyPr/>
          <a:lstStyle/>
          <a:p>
            <a:r>
              <a:rPr lang="en-US" dirty="0"/>
              <a:t>HSI (Hue , Saturation Intensity) Conversion</a:t>
            </a:r>
          </a:p>
        </p:txBody>
      </p:sp>
      <p:sp>
        <p:nvSpPr>
          <p:cNvPr id="3" name="Content Placeholder 2">
            <a:extLst>
              <a:ext uri="{FF2B5EF4-FFF2-40B4-BE49-F238E27FC236}">
                <a16:creationId xmlns:a16="http://schemas.microsoft.com/office/drawing/2014/main" xmlns="" id="{9E7AA29C-1306-40AE-A892-1F680CA5D3AB}"/>
              </a:ext>
            </a:extLst>
          </p:cNvPr>
          <p:cNvSpPr>
            <a:spLocks noGrp="1"/>
          </p:cNvSpPr>
          <p:nvPr>
            <p:ph idx="1"/>
          </p:nvPr>
        </p:nvSpPr>
        <p:spPr>
          <a:xfrm>
            <a:off x="854766" y="2014194"/>
            <a:ext cx="10058400" cy="4492623"/>
          </a:xfrm>
        </p:spPr>
        <p:txBody>
          <a:bodyPr>
            <a:normAutofit/>
          </a:bodyPr>
          <a:lstStyle/>
          <a:p>
            <a:r>
              <a:rPr lang="en-US" b="1" i="0" dirty="0">
                <a:solidFill>
                  <a:schemeClr val="tx1">
                    <a:lumMod val="95000"/>
                    <a:lumOff val="5000"/>
                  </a:schemeClr>
                </a:solidFill>
                <a:effectLst/>
                <a:latin typeface="+mj-lt"/>
              </a:rPr>
              <a:t>Brightness depends upon color intensity, which is key factor in describing color sensation. The intensity is easily measurable and the results are also easily interpretable. Thus the model that is used to describe a color object is the HSI model.</a:t>
            </a:r>
            <a:br>
              <a:rPr lang="en-US" b="1" i="0" dirty="0">
                <a:solidFill>
                  <a:schemeClr val="tx1">
                    <a:lumMod val="95000"/>
                    <a:lumOff val="5000"/>
                  </a:schemeClr>
                </a:solidFill>
                <a:effectLst/>
                <a:latin typeface="+mj-lt"/>
              </a:rPr>
            </a:br>
            <a:r>
              <a:rPr lang="en-US" b="1" i="0" dirty="0">
                <a:solidFill>
                  <a:schemeClr val="tx1">
                    <a:lumMod val="95000"/>
                    <a:lumOff val="5000"/>
                  </a:schemeClr>
                </a:solidFill>
                <a:effectLst/>
                <a:latin typeface="+mj-lt"/>
              </a:rPr>
              <a:t/>
            </a:r>
            <a:br>
              <a:rPr lang="en-US" b="1" i="0" dirty="0">
                <a:solidFill>
                  <a:schemeClr val="tx1">
                    <a:lumMod val="95000"/>
                    <a:lumOff val="5000"/>
                  </a:schemeClr>
                </a:solidFill>
                <a:effectLst/>
                <a:latin typeface="+mj-lt"/>
              </a:rPr>
            </a:br>
            <a:r>
              <a:rPr lang="en-US" b="1" i="0" dirty="0">
                <a:solidFill>
                  <a:schemeClr val="tx1">
                    <a:lumMod val="95000"/>
                    <a:lumOff val="5000"/>
                  </a:schemeClr>
                </a:solidFill>
                <a:effectLst/>
                <a:latin typeface="+mj-lt"/>
              </a:rPr>
              <a:t>It is a very important and attractive color model because it represents the colors the same way as the human eye senses colors. </a:t>
            </a:r>
          </a:p>
          <a:p>
            <a:endParaRPr lang="en-US" b="1" dirty="0">
              <a:solidFill>
                <a:schemeClr val="tx1">
                  <a:lumMod val="95000"/>
                  <a:lumOff val="5000"/>
                </a:schemeClr>
              </a:solidFill>
              <a:latin typeface="+mj-lt"/>
            </a:endParaRPr>
          </a:p>
          <a:p>
            <a:r>
              <a:rPr lang="en-US" b="1" dirty="0">
                <a:solidFill>
                  <a:schemeClr val="tx1">
                    <a:lumMod val="95000"/>
                    <a:lumOff val="5000"/>
                  </a:schemeClr>
                </a:solidFill>
                <a:latin typeface="+mj-lt"/>
              </a:rPr>
              <a:t>Furth more HSI models are used for color segmentation because clustering in HSI space is much better than RGB space. (</a:t>
            </a:r>
            <a:r>
              <a:rPr lang="en-US" b="1" i="0" dirty="0">
                <a:solidFill>
                  <a:schemeClr val="tx1">
                    <a:lumMod val="95000"/>
                    <a:lumOff val="5000"/>
                  </a:schemeClr>
                </a:solidFill>
                <a:effectLst/>
                <a:latin typeface="+mj-lt"/>
              </a:rPr>
              <a:t>image clustering is the process of grouping images into clusters such that the images within the same clusters are similar to each other, while those in different clusters are dissimilar.)</a:t>
            </a:r>
            <a:endParaRPr lang="en-US" b="1" dirty="0">
              <a:solidFill>
                <a:schemeClr val="tx1">
                  <a:lumMod val="95000"/>
                  <a:lumOff val="5000"/>
                </a:schemeClr>
              </a:solidFill>
              <a:latin typeface="+mj-lt"/>
            </a:endParaRPr>
          </a:p>
          <a:p>
            <a:r>
              <a:rPr lang="en-US" b="1" dirty="0">
                <a:solidFill>
                  <a:schemeClr val="tx1">
                    <a:lumMod val="95000"/>
                    <a:lumOff val="5000"/>
                  </a:schemeClr>
                </a:solidFill>
                <a:latin typeface="+mj-lt"/>
              </a:rPr>
              <a:t>In OpenCV a function to convert RGB values into the HSI cylindrical coordinate and vice versa was not available .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62800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576A0-5D44-44FA-ABD2-4EAFBEEAC6B5}"/>
              </a:ext>
            </a:extLst>
          </p:cNvPr>
          <p:cNvSpPr>
            <a:spLocks noGrp="1"/>
          </p:cNvSpPr>
          <p:nvPr>
            <p:ph type="title"/>
          </p:nvPr>
        </p:nvSpPr>
        <p:spPr/>
        <p:txBody>
          <a:bodyPr/>
          <a:lstStyle/>
          <a:p>
            <a:r>
              <a:rPr lang="en-US" dirty="0"/>
              <a:t>Brief Explanation Of How The Code In My Function Works</a:t>
            </a:r>
          </a:p>
        </p:txBody>
      </p:sp>
      <p:sp>
        <p:nvSpPr>
          <p:cNvPr id="3" name="Content Placeholder 2">
            <a:extLst>
              <a:ext uri="{FF2B5EF4-FFF2-40B4-BE49-F238E27FC236}">
                <a16:creationId xmlns:a16="http://schemas.microsoft.com/office/drawing/2014/main" xmlns="" id="{61A13D4E-FCA4-4200-B23A-F08F84EF6D00}"/>
              </a:ext>
            </a:extLst>
          </p:cNvPr>
          <p:cNvSpPr>
            <a:spLocks noGrp="1"/>
          </p:cNvSpPr>
          <p:nvPr>
            <p:ph idx="1"/>
          </p:nvPr>
        </p:nvSpPr>
        <p:spPr/>
        <p:txBody>
          <a:bodyPr/>
          <a:lstStyle/>
          <a:p>
            <a:r>
              <a:rPr lang="en-US" b="1" dirty="0"/>
              <a:t>Firstly , I installed OpenCV version 4.5.0 on visual studio. I changed the source variables and directories accordingly and this allowed me access the in built OpenCV functions</a:t>
            </a:r>
          </a:p>
          <a:p>
            <a:r>
              <a:rPr lang="en-US" b="1" dirty="0"/>
              <a:t>Functions </a:t>
            </a:r>
            <a:r>
              <a:rPr lang="en-US" b="1" dirty="0" err="1"/>
              <a:t>imread</a:t>
            </a:r>
            <a:r>
              <a:rPr lang="en-US" b="1" dirty="0"/>
              <a:t> , </a:t>
            </a:r>
            <a:r>
              <a:rPr lang="en-US" b="1" dirty="0" err="1"/>
              <a:t>imshow</a:t>
            </a:r>
            <a:r>
              <a:rPr lang="en-US" b="1" dirty="0"/>
              <a:t> and Mat were used from OpenCV.  These functions allow to read , display and store an image into a matrix respectively</a:t>
            </a:r>
          </a:p>
          <a:p>
            <a:r>
              <a:rPr lang="en-US" b="1" dirty="0"/>
              <a:t>To convert an RGB image to an HSI image the following formulas was used : ( RGB values were scaled in the range [0,1] , Hue was in range from 0 to 360 and S, I were also in range [0,1]</a:t>
            </a:r>
          </a:p>
          <a:p>
            <a:endParaRPr lang="en-US" dirty="0"/>
          </a:p>
        </p:txBody>
      </p:sp>
      <p:pic>
        <p:nvPicPr>
          <p:cNvPr id="5" name="Picture 4">
            <a:extLst>
              <a:ext uri="{FF2B5EF4-FFF2-40B4-BE49-F238E27FC236}">
                <a16:creationId xmlns:a16="http://schemas.microsoft.com/office/drawing/2014/main" xmlns="" id="{751FC170-0753-49CF-A0E7-F6B59588A5D9}"/>
              </a:ext>
            </a:extLst>
          </p:cNvPr>
          <p:cNvPicPr>
            <a:picLocks noChangeAspect="1"/>
          </p:cNvPicPr>
          <p:nvPr/>
        </p:nvPicPr>
        <p:blipFill>
          <a:blip r:embed="rId2"/>
          <a:stretch>
            <a:fillRect/>
          </a:stretch>
        </p:blipFill>
        <p:spPr>
          <a:xfrm>
            <a:off x="922354" y="3967088"/>
            <a:ext cx="5319837" cy="2248317"/>
          </a:xfrm>
          <a:prstGeom prst="rect">
            <a:avLst/>
          </a:prstGeom>
        </p:spPr>
      </p:pic>
      <p:pic>
        <p:nvPicPr>
          <p:cNvPr id="7" name="Picture 6">
            <a:extLst>
              <a:ext uri="{FF2B5EF4-FFF2-40B4-BE49-F238E27FC236}">
                <a16:creationId xmlns:a16="http://schemas.microsoft.com/office/drawing/2014/main" xmlns="" id="{F189C13D-55ED-470D-BA75-B6D26D948415}"/>
              </a:ext>
            </a:extLst>
          </p:cNvPr>
          <p:cNvPicPr>
            <a:picLocks noChangeAspect="1"/>
          </p:cNvPicPr>
          <p:nvPr/>
        </p:nvPicPr>
        <p:blipFill>
          <a:blip r:embed="rId3"/>
          <a:stretch>
            <a:fillRect/>
          </a:stretch>
        </p:blipFill>
        <p:spPr>
          <a:xfrm>
            <a:off x="6547851" y="3967088"/>
            <a:ext cx="4955148" cy="2074582"/>
          </a:xfrm>
          <a:prstGeom prst="rect">
            <a:avLst/>
          </a:prstGeom>
        </p:spPr>
      </p:pic>
    </p:spTree>
    <p:extLst>
      <p:ext uri="{BB962C8B-B14F-4D97-AF65-F5344CB8AC3E}">
        <p14:creationId xmlns:p14="http://schemas.microsoft.com/office/powerpoint/2010/main" xmlns="" val="425173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2EA3A-7176-4E26-BB6D-A1FB57CD06DE}"/>
              </a:ext>
            </a:extLst>
          </p:cNvPr>
          <p:cNvSpPr>
            <a:spLocks noGrp="1"/>
          </p:cNvSpPr>
          <p:nvPr>
            <p:ph type="title"/>
          </p:nvPr>
        </p:nvSpPr>
        <p:spPr/>
        <p:txBody>
          <a:bodyPr/>
          <a:lstStyle/>
          <a:p>
            <a:r>
              <a:rPr lang="en-US" dirty="0"/>
              <a:t>Code Explanation Continued..</a:t>
            </a:r>
          </a:p>
        </p:txBody>
      </p:sp>
      <p:sp>
        <p:nvSpPr>
          <p:cNvPr id="3" name="Content Placeholder 2">
            <a:extLst>
              <a:ext uri="{FF2B5EF4-FFF2-40B4-BE49-F238E27FC236}">
                <a16:creationId xmlns:a16="http://schemas.microsoft.com/office/drawing/2014/main" xmlns="" id="{92953AA4-D037-4AF3-B2B2-6B4399EAD628}"/>
              </a:ext>
            </a:extLst>
          </p:cNvPr>
          <p:cNvSpPr>
            <a:spLocks noGrp="1"/>
          </p:cNvSpPr>
          <p:nvPr>
            <p:ph idx="1"/>
          </p:nvPr>
        </p:nvSpPr>
        <p:spPr>
          <a:xfrm>
            <a:off x="1066800" y="1765495"/>
            <a:ext cx="10058400" cy="3849624"/>
          </a:xfrm>
        </p:spPr>
        <p:txBody>
          <a:bodyPr/>
          <a:lstStyle/>
          <a:p>
            <a:r>
              <a:rPr lang="en-US" b="1" dirty="0"/>
              <a:t>To check whether I correctly converted my image from RGB to HSI , I debugged my application and checked if the hue values for pure Red, Green &amp; Blue were 0 , 120 and 240 degrees respectively </a:t>
            </a:r>
          </a:p>
          <a:p>
            <a:endParaRPr lang="en-US" b="1" dirty="0"/>
          </a:p>
          <a:p>
            <a:endParaRPr lang="en-US" b="1" dirty="0"/>
          </a:p>
          <a:p>
            <a:endParaRPr lang="en-US" b="1" dirty="0"/>
          </a:p>
          <a:p>
            <a:endParaRPr lang="en-US" b="1" dirty="0"/>
          </a:p>
          <a:p>
            <a:r>
              <a:rPr lang="en-US" b="1" dirty="0"/>
              <a:t>Finally, after verifying the conversion from RGB to HSI, I created a function which converted an HSI values back to RGB which gave me the same original RGB image. The following formulas were used for this conversion</a:t>
            </a:r>
          </a:p>
        </p:txBody>
      </p:sp>
      <p:pic>
        <p:nvPicPr>
          <p:cNvPr id="7" name="Picture 6">
            <a:extLst>
              <a:ext uri="{FF2B5EF4-FFF2-40B4-BE49-F238E27FC236}">
                <a16:creationId xmlns:a16="http://schemas.microsoft.com/office/drawing/2014/main" xmlns="" id="{0592A0CF-96CB-4984-B61F-AE0047811808}"/>
              </a:ext>
            </a:extLst>
          </p:cNvPr>
          <p:cNvPicPr>
            <a:picLocks noChangeAspect="1"/>
          </p:cNvPicPr>
          <p:nvPr/>
        </p:nvPicPr>
        <p:blipFill>
          <a:blip r:embed="rId2"/>
          <a:stretch>
            <a:fillRect/>
          </a:stretch>
        </p:blipFill>
        <p:spPr>
          <a:xfrm>
            <a:off x="1266825" y="2347282"/>
            <a:ext cx="9658350" cy="1343025"/>
          </a:xfrm>
          <a:prstGeom prst="rect">
            <a:avLst/>
          </a:prstGeom>
        </p:spPr>
      </p:pic>
      <p:pic>
        <p:nvPicPr>
          <p:cNvPr id="9" name="Picture 8">
            <a:extLst>
              <a:ext uri="{FF2B5EF4-FFF2-40B4-BE49-F238E27FC236}">
                <a16:creationId xmlns:a16="http://schemas.microsoft.com/office/drawing/2014/main" xmlns="" id="{FFDD4FDC-32A5-45DD-AAFE-781C888CB441}"/>
              </a:ext>
            </a:extLst>
          </p:cNvPr>
          <p:cNvPicPr>
            <a:picLocks noChangeAspect="1"/>
          </p:cNvPicPr>
          <p:nvPr/>
        </p:nvPicPr>
        <p:blipFill>
          <a:blip r:embed="rId3"/>
          <a:stretch>
            <a:fillRect/>
          </a:stretch>
        </p:blipFill>
        <p:spPr>
          <a:xfrm>
            <a:off x="2642381" y="4423745"/>
            <a:ext cx="4813495" cy="1681229"/>
          </a:xfrm>
          <a:prstGeom prst="rect">
            <a:avLst/>
          </a:prstGeom>
        </p:spPr>
      </p:pic>
    </p:spTree>
    <p:extLst>
      <p:ext uri="{BB962C8B-B14F-4D97-AF65-F5344CB8AC3E}">
        <p14:creationId xmlns:p14="http://schemas.microsoft.com/office/powerpoint/2010/main" xmlns="" val="19984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{E7B4EC68-6D36-4B96-B875-3C2FDEA6BA57}tf78438558_win32</Template>
  <TotalTime>128</TotalTime>
  <Words>317</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SavonVTI</vt:lpstr>
      <vt:lpstr>Open-Source Project</vt:lpstr>
      <vt:lpstr>The OpenCV Project </vt:lpstr>
      <vt:lpstr>Understanding the Functions Implemented on OpenCV</vt:lpstr>
      <vt:lpstr>Slide 4</vt:lpstr>
      <vt:lpstr>HSI (Hue , Saturation Intensity) Conversion</vt:lpstr>
      <vt:lpstr>Brief Explanation Of How The Code In My Function Works</vt:lpstr>
      <vt:lpstr>Code Explanation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Open-Source Project</dc:title>
  <dc:creator>Mahapatra,Anushka</dc:creator>
  <cp:lastModifiedBy>ADMIN</cp:lastModifiedBy>
  <cp:revision>1</cp:revision>
  <dcterms:created xsi:type="dcterms:W3CDTF">2022-01-30T07:42:25Z</dcterms:created>
  <dcterms:modified xsi:type="dcterms:W3CDTF">2022-01-30T10:08:50Z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