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</p:sldIdLst>
  <p:sldSz cx="9144000" cy="6858000" type="screen4x3"/>
  <p:notesSz cx="6761163" cy="9882188"/>
  <p:defaultTextStyle>
    <a:defPPr>
      <a:defRPr lang="zh-TW">
        <a:uFillTx/>
      </a:defRPr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uFillTx/>
        <a:latin typeface="Tahom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uFillTx/>
        <a:latin typeface="Tahom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uFillTx/>
        <a:latin typeface="Tahom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uFillTx/>
        <a:latin typeface="Tahom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uFillTx/>
        <a:latin typeface="Tahom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uFillTx/>
        <a:latin typeface="Tahom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uFillTx/>
        <a:latin typeface="Tahom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uFillTx/>
        <a:latin typeface="Tahom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uFillTx/>
        <a:latin typeface="Tahom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2">
          <p15:clr>
            <a:srgbClr val="A4A3A4"/>
          </p15:clr>
        </p15:guide>
        <p15:guide id="2" pos="21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淺色樣式 2">
    <a:wholeTbl>
      <a:tcTxStyle>
        <a:fontRef idx="minor">
          <a:srgbClr val="00000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rgbClr val="00000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中等深淺樣式 2 - 輔色 4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rgbClr val="00000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rgbClr val="00000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中等深淺樣式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Objects="1">
      <p:cViewPr varScale="1">
        <p:scale>
          <a:sx n="115" d="100"/>
          <a:sy n="115" d="100"/>
        </p:scale>
        <p:origin x="153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3984" y="-78"/>
      </p:cViewPr>
      <p:guideLst>
        <p:guide orient="horz" pos="3112"/>
        <p:guide pos="21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EEE64-0CD2-4234-B434-8C72C53B9424}" type="datetimeFigureOut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86888"/>
            <a:ext cx="2930525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29050" y="9386888"/>
            <a:ext cx="2930525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38794-A033-4E6A-9B61-F6FC4F681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349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>
              <a:defRPr sz="1200">
                <a:uFillTx/>
                <a:latin typeface="Arial" charset="0"/>
              </a:defRPr>
            </a:lvl1pPr>
          </a:lstStyle>
          <a:p>
            <a:pPr>
              <a:defRPr>
                <a:uFillTx/>
              </a:defRPr>
            </a:pPr>
            <a:endParaRPr lang="en-US" altLang="zh-TW">
              <a:uFillTx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28937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uFillTx/>
                <a:latin typeface="Arial" charset="0"/>
              </a:defRPr>
            </a:lvl1pPr>
          </a:lstStyle>
          <a:p>
            <a:pPr>
              <a:defRPr>
                <a:uFillTx/>
              </a:defRPr>
            </a:pPr>
            <a:endParaRPr lang="en-US" altLang="zh-TW">
              <a:uFillTx/>
            </a:endParaRPr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1363"/>
            <a:ext cx="494030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694238"/>
            <a:ext cx="5408613" cy="44465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>
                <a:uFillTx/>
              </a:rPr>
              <a:t>按一下以編輯母片</a:t>
            </a:r>
          </a:p>
          <a:p>
            <a:pPr lvl="1"/>
            <a:r>
              <a:rPr lang="zh-TW" altLang="en-US" noProof="0" smtClean="0">
                <a:uFillTx/>
              </a:rPr>
              <a:t>第二層</a:t>
            </a:r>
          </a:p>
          <a:p>
            <a:pPr lvl="2"/>
            <a:r>
              <a:rPr lang="zh-TW" altLang="en-US" noProof="0" smtClean="0">
                <a:uFillTx/>
              </a:rPr>
              <a:t>第三層</a:t>
            </a:r>
          </a:p>
          <a:p>
            <a:pPr lvl="3"/>
            <a:r>
              <a:rPr lang="zh-TW" altLang="en-US" noProof="0" smtClean="0">
                <a:uFillTx/>
              </a:rPr>
              <a:t>第四層</a:t>
            </a:r>
          </a:p>
          <a:p>
            <a:pPr lvl="4"/>
            <a:r>
              <a:rPr lang="zh-TW" altLang="en-US" noProof="0" smtClean="0">
                <a:uFillTx/>
              </a:rPr>
              <a:t>第五層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28938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>
              <a:defRPr sz="1200">
                <a:uFillTx/>
                <a:latin typeface="Arial" charset="0"/>
              </a:defRPr>
            </a:lvl1pPr>
          </a:lstStyle>
          <a:p>
            <a:pPr>
              <a:defRPr>
                <a:uFillTx/>
              </a:defRPr>
            </a:pPr>
            <a:endParaRPr lang="en-US" altLang="zh-TW">
              <a:uFillTx/>
            </a:endParaRPr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385300"/>
            <a:ext cx="2928937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uFillTx/>
                <a:latin typeface="Arial" charset="0"/>
              </a:defRPr>
            </a:lvl1pPr>
          </a:lstStyle>
          <a:p>
            <a:pPr>
              <a:defRPr>
                <a:uFillTx/>
              </a:defRPr>
            </a:pPr>
            <a:fld id="{859F97D8-5EAF-45CD-8F68-8BBE9DE431A0}" type="slidenum">
              <a:rPr lang="en-US" altLang="zh-TW">
                <a:uFillTx/>
              </a:rPr>
              <a:pPr>
                <a:defRPr>
                  <a:uFillTx/>
                </a:defRPr>
              </a:pPr>
              <a:t>‹#›</a:t>
            </a:fld>
            <a:endParaRPr lang="en-US" altLang="zh-TW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854001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uFillTx/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uFillTx/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uFillTx/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uFillTx/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uFillTx/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>
            <a:spLocks/>
          </p:cNvSpPr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FillTx/>
              </a:defRPr>
            </a:lvl1pPr>
            <a:extLst/>
          </a:lstStyle>
          <a:p>
            <a:r>
              <a:rPr kumimoji="0" lang="zh-TW" altLang="en-US" dirty="0" smtClean="0">
                <a:uFillTx/>
              </a:rPr>
              <a:t>按一下以編輯母片標題樣式</a:t>
            </a:r>
            <a:endParaRPr kumimoji="0" lang="en-US" dirty="0">
              <a:uFillTx/>
            </a:endParaRPr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  <a:uFillTx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>
                <a:uFillTx/>
              </a:rPr>
              <a:t>按一下以編輯母片副標題樣式</a:t>
            </a:r>
            <a:endParaRPr kumimoji="0" lang="en-US">
              <a:uFillTx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>
                <a:uFillTx/>
              </a:endParaRPr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>
                <a:uFillTx/>
              </a:endParaRPr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>
                <a:uFillTx/>
              </a:endParaRPr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15000">
                    <a:schemeClr val="accent1">
                      <a:shade val="40000"/>
                      <a:satMod val="110000"/>
                    </a:schemeClr>
                  </a:gs>
                  <a:gs pos="45000">
                    <a:schemeClr val="accent1">
                      <a:tint val="7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Box 26"/>
          <p:cNvSpPr txBox="1">
            <a:spLocks noChangeArrowheads="1"/>
          </p:cNvSpPr>
          <p:nvPr userDrawn="1"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>
              <a:defRPr>
                <a:uFillTx/>
              </a:defRPr>
            </a:pPr>
            <a:r>
              <a:rPr lang="en-US" altLang="zh-TW" sz="1200" dirty="0" smtClean="0">
                <a:uFillTx/>
                <a:latin typeface="Times New Roman" pitchFamily="18" charset="0"/>
                <a:ea typeface="標楷體" pitchFamily="65" charset="-120"/>
              </a:rPr>
              <a:t>Dept</a:t>
            </a:r>
            <a:r>
              <a:rPr lang="en-US" altLang="zh-TW" sz="1200" dirty="0">
                <a:uFillTx/>
                <a:latin typeface="Times New Roman" pitchFamily="18" charset="0"/>
                <a:ea typeface="標楷體" pitchFamily="65" charset="-120"/>
              </a:rPr>
              <a:t>. of E. E., Tamkang University </a:t>
            </a:r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247130" y="333821"/>
            <a:ext cx="758613" cy="758613"/>
          </a:xfrm>
          <a:prstGeom prst="rect">
            <a:avLst/>
          </a:prstGeom>
        </p:spPr>
      </p:pic>
      <p:pic>
        <p:nvPicPr>
          <p:cNvPr id="15" name="Picture 3" descr="C:\Users\iclab\Desktop\未命名-1.png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l="20943"/>
          <a:stretch/>
        </p:blipFill>
        <p:spPr bwMode="auto">
          <a:xfrm>
            <a:off x="5076056" y="452987"/>
            <a:ext cx="3809979" cy="593024"/>
          </a:xfrm>
          <a:prstGeom prst="rect">
            <a:avLst/>
          </a:prstGeom>
          <a:noFill/>
        </p:spPr>
      </p:pic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>
                <a:uFillTx/>
              </a:rPr>
              <a:t>按一下以編輯母片文字樣式</a:t>
            </a:r>
          </a:p>
          <a:p>
            <a:pPr lvl="1" eaLnBrk="1" latinLnBrk="0" hangingPunct="1"/>
            <a:r>
              <a:rPr lang="zh-TW" altLang="en-US" smtClean="0">
                <a:uFillTx/>
              </a:rPr>
              <a:t>第二層</a:t>
            </a:r>
          </a:p>
          <a:p>
            <a:pPr lvl="2" eaLnBrk="1" latinLnBrk="0" hangingPunct="1"/>
            <a:r>
              <a:rPr lang="zh-TW" altLang="en-US" smtClean="0">
                <a:uFillTx/>
              </a:rPr>
              <a:t>第三層</a:t>
            </a:r>
          </a:p>
          <a:p>
            <a:pPr lvl="3" eaLnBrk="1" latinLnBrk="0" hangingPunct="1"/>
            <a:r>
              <a:rPr lang="zh-TW" altLang="en-US" smtClean="0">
                <a:uFillTx/>
              </a:rPr>
              <a:t>第四層</a:t>
            </a:r>
          </a:p>
          <a:p>
            <a:pPr lvl="4" eaLnBrk="1" latinLnBrk="0" hangingPunct="1"/>
            <a:r>
              <a:rPr lang="zh-TW" altLang="en-US" smtClean="0">
                <a:uFillTx/>
              </a:rPr>
              <a:t>第五層</a:t>
            </a:r>
            <a:endParaRPr kumimoji="0" lang="en-US">
              <a:uFillTx/>
            </a:endParaRPr>
          </a:p>
        </p:txBody>
      </p:sp>
      <p:sp>
        <p:nvSpPr>
          <p:cNvPr id="19" name="標題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接點 23"/>
          <p:cNvCxnSpPr/>
          <p:nvPr userDrawn="1"/>
        </p:nvCxnSpPr>
        <p:spPr>
          <a:xfrm>
            <a:off x="23600" y="1124744"/>
            <a:ext cx="2100128" cy="0"/>
          </a:xfrm>
          <a:prstGeom prst="line">
            <a:avLst/>
          </a:prstGeom>
          <a:ln w="38100"/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 userDrawn="1"/>
        </p:nvCxnSpPr>
        <p:spPr>
          <a:xfrm>
            <a:off x="35496" y="1052736"/>
            <a:ext cx="2736304" cy="0"/>
          </a:xfrm>
          <a:prstGeom prst="line">
            <a:avLst/>
          </a:prstGeom>
          <a:ln w="38100"/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22114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TW" altLang="en-US" dirty="0" smtClean="0">
                <a:uFillTx/>
              </a:rPr>
              <a:t>按一下以編輯母片標題樣式</a:t>
            </a:r>
            <a:endParaRPr kumimoji="0" lang="en-US" dirty="0">
              <a:uFillTx/>
            </a:endParaRPr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1013" y="1196752"/>
            <a:ext cx="8229600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>
                <a:uFillTx/>
              </a:rPr>
              <a:t>按一下以編輯母片文字樣式</a:t>
            </a:r>
            <a:endParaRPr kumimoji="0" lang="en-US" altLang="zh-TW" dirty="0" smtClean="0">
              <a:uFillTx/>
            </a:endParaRPr>
          </a:p>
          <a:p>
            <a:pPr lvl="1" eaLnBrk="1" latinLnBrk="0" hangingPunct="1"/>
            <a:r>
              <a:rPr kumimoji="0" lang="zh-TW" altLang="en-US" dirty="0" smtClean="0">
                <a:uFillTx/>
              </a:rPr>
              <a:t>第二層</a:t>
            </a:r>
          </a:p>
          <a:p>
            <a:pPr lvl="2" eaLnBrk="1" latinLnBrk="0" hangingPunct="1"/>
            <a:r>
              <a:rPr kumimoji="0" lang="zh-TW" altLang="en-US" dirty="0" smtClean="0">
                <a:uFillTx/>
              </a:rPr>
              <a:t>第三層</a:t>
            </a:r>
          </a:p>
          <a:p>
            <a:pPr lvl="3" eaLnBrk="1" latinLnBrk="0" hangingPunct="1"/>
            <a:r>
              <a:rPr kumimoji="0" lang="zh-TW" altLang="en-US" dirty="0" smtClean="0">
                <a:uFillTx/>
              </a:rPr>
              <a:t>第四層</a:t>
            </a:r>
          </a:p>
          <a:p>
            <a:pPr lvl="4" eaLnBrk="1" latinLnBrk="0" hangingPunct="1"/>
            <a:r>
              <a:rPr kumimoji="0" lang="zh-TW" altLang="en-US" dirty="0" smtClean="0">
                <a:uFillTx/>
              </a:rPr>
              <a:t>第五層</a:t>
            </a:r>
            <a:endParaRPr kumimoji="0" lang="en-US" dirty="0">
              <a:uFillTx/>
            </a:endParaRPr>
          </a:p>
        </p:txBody>
      </p:sp>
      <p:sp>
        <p:nvSpPr>
          <p:cNvPr id="16" name="Text Box 26"/>
          <p:cNvSpPr txBox="1">
            <a:spLocks noChangeArrowheads="1"/>
          </p:cNvSpPr>
          <p:nvPr userDrawn="1"/>
        </p:nvSpPr>
        <p:spPr bwMode="auto">
          <a:xfrm>
            <a:off x="107504" y="6525344"/>
            <a:ext cx="2376388" cy="2746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>
              <a:defRPr>
                <a:uFillTx/>
              </a:defRPr>
            </a:pPr>
            <a:r>
              <a:rPr lang="en-US" altLang="zh-TW" sz="1200" dirty="0" smtClean="0">
                <a:uFillTx/>
                <a:latin typeface="Times New Roman" pitchFamily="18" charset="0"/>
                <a:ea typeface="標楷體" pitchFamily="65" charset="-120"/>
              </a:rPr>
              <a:t>Dept</a:t>
            </a:r>
            <a:r>
              <a:rPr lang="en-US" altLang="zh-TW" sz="1200" dirty="0">
                <a:uFillTx/>
                <a:latin typeface="Times New Roman" pitchFamily="18" charset="0"/>
                <a:ea typeface="標楷體" pitchFamily="65" charset="-120"/>
              </a:rPr>
              <a:t>. of E. E., Tamkang University </a:t>
            </a:r>
          </a:p>
        </p:txBody>
      </p:sp>
      <p:sp>
        <p:nvSpPr>
          <p:cNvPr id="19" name="Text Box 26"/>
          <p:cNvSpPr txBox="1">
            <a:spLocks noChangeArrowheads="1"/>
          </p:cNvSpPr>
          <p:nvPr userDrawn="1"/>
        </p:nvSpPr>
        <p:spPr bwMode="auto">
          <a:xfrm>
            <a:off x="7164288" y="6482497"/>
            <a:ext cx="129614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>
              <a:defRPr>
                <a:uFillTx/>
              </a:defRPr>
            </a:pPr>
            <a:r>
              <a:rPr lang="zh-TW" altLang="en-US" sz="1400" dirty="0" smtClean="0">
                <a:uFillTx/>
                <a:latin typeface="Times New Roman" pitchFamily="18" charset="0"/>
                <a:ea typeface="標楷體" pitchFamily="65" charset="-120"/>
              </a:rPr>
              <a:t>微處理實驗</a:t>
            </a:r>
            <a:endParaRPr lang="en-US" altLang="zh-TW" sz="1400" dirty="0">
              <a:uFillTx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0" name="Text Box 26"/>
          <p:cNvSpPr txBox="1">
            <a:spLocks noChangeArrowheads="1"/>
          </p:cNvSpPr>
          <p:nvPr userDrawn="1"/>
        </p:nvSpPr>
        <p:spPr bwMode="auto">
          <a:xfrm>
            <a:off x="3625230" y="6362936"/>
            <a:ext cx="3321656" cy="5663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defRPr>
                <a:uFillTx/>
              </a:defRPr>
            </a:pPr>
            <a:r>
              <a:rPr lang="zh-TW" altLang="en-US" sz="1400" dirty="0" smtClean="0"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實驗二</a:t>
            </a:r>
            <a:r>
              <a:rPr lang="zh-TW" altLang="en-US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：開發環境 </a:t>
            </a:r>
            <a:r>
              <a:rPr lang="en-US" altLang="zh-TW" sz="14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Keil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C</a:t>
            </a:r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5000"/>
              <a:defRPr>
                <a:uFillTx/>
              </a:defRPr>
            </a:pP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使用教學</a:t>
            </a:r>
            <a:endParaRPr lang="en-US" altLang="zh-TW" sz="1400" dirty="0">
              <a:uFillTx/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3" name="Text Box 26"/>
          <p:cNvSpPr txBox="1">
            <a:spLocks noChangeArrowheads="1"/>
          </p:cNvSpPr>
          <p:nvPr userDrawn="1"/>
        </p:nvSpPr>
        <p:spPr bwMode="auto">
          <a:xfrm>
            <a:off x="8290756" y="6482497"/>
            <a:ext cx="792088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>
              <a:defRPr>
                <a:uFillTx/>
              </a:defRPr>
            </a:pPr>
            <a:fld id="{4A58A9B9-D67D-435C-9EE2-EFC3B1604EC7}" type="slidenum">
              <a:rPr lang="en-US" altLang="zh-TW" sz="1400" smtClean="0">
                <a:uFillTx/>
                <a:latin typeface="Times New Roman" pitchFamily="18" charset="0"/>
                <a:ea typeface="標楷體" pitchFamily="65" charset="-120"/>
              </a:rPr>
              <a:pPr algn="ctr">
                <a:defRPr>
                  <a:uFillTx/>
                </a:defRPr>
              </a:pPr>
              <a:t>‹#›</a:t>
            </a:fld>
            <a:r>
              <a:rPr lang="en-US" altLang="zh-TW" sz="1400" dirty="0" smtClean="0">
                <a:uFillTx/>
                <a:latin typeface="Times New Roman" pitchFamily="18" charset="0"/>
                <a:ea typeface="標楷體" pitchFamily="65" charset="-120"/>
              </a:rPr>
              <a:t>/20</a:t>
            </a:r>
            <a:endParaRPr lang="en-US" altLang="zh-TW" sz="1400" dirty="0">
              <a:uFillTx/>
              <a:latin typeface="Times New Roman" pitchFamily="18" charset="0"/>
              <a:ea typeface="標楷體" pitchFamily="65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uFillTx/>
          <a:latin typeface="Times New Roman" pitchFamily="18" charset="0"/>
          <a:ea typeface="標楷體" pitchFamily="65" charset="-120"/>
          <a:cs typeface="Times New Roman" pitchFamily="18" charset="0"/>
        </a:defRPr>
      </a:lvl1pPr>
      <a:extLst/>
    </p:titleStyle>
    <p:bodyStyle>
      <a:lvl1pPr marL="363538" indent="-363538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p"/>
        <a:defRPr kumimoji="0" sz="2800" kern="1200">
          <a:solidFill>
            <a:schemeClr val="tx1"/>
          </a:solidFill>
          <a:uFillTx/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628650" indent="-265113" algn="l" rtl="0" eaLnBrk="1" latinLnBrk="0" hangingPunct="1">
        <a:spcBef>
          <a:spcPts val="324"/>
        </a:spcBef>
        <a:buClr>
          <a:schemeClr val="accent1"/>
        </a:buClr>
        <a:buFont typeface="Wingdings" pitchFamily="2" charset="2"/>
        <a:buChar char="n"/>
        <a:defRPr kumimoji="0" sz="2400" kern="1200">
          <a:solidFill>
            <a:schemeClr val="tx1"/>
          </a:solidFill>
          <a:uFillTx/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892175" indent="-261938" algn="l" rtl="0" eaLnBrk="1" latinLnBrk="0" hangingPunct="1">
        <a:spcBef>
          <a:spcPts val="350"/>
        </a:spcBef>
        <a:buClr>
          <a:schemeClr val="accent1"/>
        </a:buClr>
        <a:buSzPct val="100000"/>
        <a:buFont typeface="Wingdings" pitchFamily="2" charset="2"/>
        <a:buChar char="p"/>
        <a:defRPr kumimoji="0" sz="2000" kern="1200">
          <a:solidFill>
            <a:schemeClr val="tx1"/>
          </a:solidFill>
          <a:uFillTx/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143000" indent="-250825" algn="l" rtl="0" eaLnBrk="1" latinLnBrk="0" hangingPunct="1">
        <a:spcBef>
          <a:spcPts val="350"/>
        </a:spcBef>
        <a:buClr>
          <a:schemeClr val="accent1"/>
        </a:buClr>
        <a:buFont typeface="Wingdings" pitchFamily="2" charset="2"/>
        <a:buChar char="n"/>
        <a:defRPr kumimoji="0" sz="2000" kern="1200">
          <a:solidFill>
            <a:schemeClr val="tx1"/>
          </a:solidFill>
          <a:uFillTx/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1371600" indent="-292100" algn="l" rtl="0" eaLnBrk="1" latinLnBrk="0" hangingPunct="1">
        <a:spcBef>
          <a:spcPts val="350"/>
        </a:spcBef>
        <a:buClr>
          <a:schemeClr val="accent1"/>
        </a:buClr>
        <a:buFont typeface="Wingdings" pitchFamily="2" charset="2"/>
        <a:buChar char="p"/>
        <a:defRPr kumimoji="0" sz="1800" kern="1200">
          <a:solidFill>
            <a:schemeClr val="tx1"/>
          </a:solidFill>
          <a:uFillTx/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holtek.com.tw/ESK32-3050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1560" y="3068960"/>
            <a:ext cx="7845052" cy="1800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defRPr>
                <a:uFillTx/>
              </a:defRPr>
            </a:pPr>
            <a:r>
              <a:rPr lang="zh-TW" altLang="en-US" sz="4400" dirty="0" smtClean="0"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實驗二</a:t>
            </a:r>
            <a:r>
              <a:rPr lang="zh-TW" altLang="en-US" sz="4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</a:t>
            </a:r>
            <a:r>
              <a:rPr lang="zh-TW" altLang="en-US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開發環境 </a:t>
            </a:r>
            <a:r>
              <a:rPr lang="en-US" altLang="zh-TW" sz="44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Keil</a:t>
            </a:r>
            <a:r>
              <a:rPr lang="en-US" altLang="zh-TW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4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</a:t>
            </a:r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5000"/>
              <a:defRPr>
                <a:uFillTx/>
              </a:defRPr>
            </a:pPr>
            <a:r>
              <a:rPr lang="en-US" altLang="zh-TW" sz="4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使用教學</a:t>
            </a:r>
            <a:endParaRPr lang="en-US" altLang="zh-TW" sz="4400" dirty="0">
              <a:uFillTx/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>
              <a:defRPr>
                <a:uFillTx/>
              </a:defRPr>
            </a:pPr>
            <a:r>
              <a:rPr lang="en-US" altLang="zh-TW" sz="1200" dirty="0" smtClean="0">
                <a:uFillTx/>
                <a:latin typeface="Times New Roman" pitchFamily="18" charset="0"/>
                <a:ea typeface="標楷體" pitchFamily="65" charset="-120"/>
              </a:rPr>
              <a:t>Dept</a:t>
            </a:r>
            <a:r>
              <a:rPr lang="en-US" altLang="zh-TW" sz="1200" dirty="0">
                <a:uFillTx/>
                <a:latin typeface="Times New Roman" pitchFamily="18" charset="0"/>
                <a:ea typeface="標楷體" pitchFamily="65" charset="-120"/>
              </a:rPr>
              <a:t>. of E. E., Tamkang University </a:t>
            </a:r>
          </a:p>
        </p:txBody>
      </p:sp>
      <p:sp>
        <p:nvSpPr>
          <p:cNvPr id="6" name="標題 9"/>
          <p:cNvSpPr>
            <a:spLocks noGrp="1"/>
          </p:cNvSpPr>
          <p:nvPr>
            <p:ph type="ctrTitle"/>
          </p:nvPr>
        </p:nvSpPr>
        <p:spPr>
          <a:xfrm>
            <a:off x="687388" y="1628676"/>
            <a:ext cx="7772400" cy="1152252"/>
          </a:xfrm>
        </p:spPr>
        <p:txBody>
          <a:bodyPr>
            <a:normAutofit/>
          </a:bodyPr>
          <a:lstStyle/>
          <a:p>
            <a:pPr algn="l"/>
            <a:r>
              <a:rPr lang="zh-TW" altLang="en-US" b="0" dirty="0" smtClean="0">
                <a:solidFill>
                  <a:schemeClr val="tx1"/>
                </a:solidFill>
                <a:uFillTx/>
              </a:rPr>
              <a:t>微處理實驗</a:t>
            </a:r>
            <a:endParaRPr lang="zh-TW" altLang="en-US" sz="3200" b="0" dirty="0" smtClean="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uFillTx/>
              </a:rPr>
              <a:t>隨後晶片資料庫更新</a:t>
            </a:r>
            <a:r>
              <a:rPr lang="zh-TW" altLang="en-US" sz="2400" dirty="0" smtClean="0">
                <a:uFillTx/>
              </a:rPr>
              <a:t>軟體將再次啟動後出現此視窗，按確認後將再次更新</a:t>
            </a:r>
            <a:endParaRPr lang="zh-TW" altLang="en-US" sz="2400" dirty="0">
              <a:uFillTx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  <a:uFillTx/>
              </a:rPr>
              <a:t>Keil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環境安裝教學</a:t>
            </a:r>
            <a:r>
              <a:rPr lang="en-US" altLang="zh-TW" dirty="0" smtClean="0">
                <a:solidFill>
                  <a:schemeClr val="tx1"/>
                </a:solidFill>
                <a:uFillTx/>
              </a:rPr>
              <a:t>(8/17)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420888"/>
            <a:ext cx="3648075" cy="27527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uFillTx/>
              </a:rPr>
              <a:t>點選介面上</a:t>
            </a:r>
            <a:r>
              <a:rPr lang="en-US" altLang="zh-TW" sz="2400" dirty="0" smtClean="0">
                <a:uFillTx/>
              </a:rPr>
              <a:t>Flash</a:t>
            </a:r>
            <a:r>
              <a:rPr lang="zh-TW" altLang="en-US" sz="2400" dirty="0" smtClean="0">
                <a:uFillTx/>
              </a:rPr>
              <a:t>選單下的</a:t>
            </a:r>
            <a:r>
              <a:rPr lang="en-US" altLang="zh-TW" sz="2400" dirty="0" smtClean="0">
                <a:uFillTx/>
              </a:rPr>
              <a:t>Configure Flash Tools</a:t>
            </a:r>
            <a:endParaRPr lang="zh-TW" altLang="en-US" sz="2400" dirty="0">
              <a:uFillTx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tx1"/>
                </a:solidFill>
                <a:uFillTx/>
              </a:rPr>
              <a:t>Keil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環境</a:t>
            </a:r>
            <a:r>
              <a:rPr lang="zh-TW" altLang="en-US" dirty="0" smtClean="0">
                <a:solidFill>
                  <a:schemeClr val="tx1"/>
                </a:solidFill>
                <a:uFillTx/>
              </a:rPr>
              <a:t>安裝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教學</a:t>
            </a:r>
            <a:r>
              <a:rPr lang="en-US" altLang="zh-TW" dirty="0" smtClean="0">
                <a:solidFill>
                  <a:schemeClr val="tx1"/>
                </a:solidFill>
                <a:uFillTx/>
              </a:rPr>
              <a:t>(9/17)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1240" y="1775427"/>
            <a:ext cx="7112608" cy="426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>
                <a:uFillTx/>
              </a:rPr>
              <a:t>選擇</a:t>
            </a:r>
            <a:r>
              <a:rPr lang="en-US" altLang="zh-TW" sz="2400" dirty="0" smtClean="0">
                <a:uFillTx/>
              </a:rPr>
              <a:t>Debug</a:t>
            </a:r>
            <a:r>
              <a:rPr lang="zh-TW" altLang="en-US" sz="2400" dirty="0" smtClean="0">
                <a:uFillTx/>
              </a:rPr>
              <a:t>之下右上角的</a:t>
            </a:r>
            <a:r>
              <a:rPr lang="en-US" altLang="zh-TW" sz="2400" dirty="0" smtClean="0">
                <a:uFillTx/>
              </a:rPr>
              <a:t>Settings(</a:t>
            </a:r>
            <a:r>
              <a:rPr lang="zh-TW" altLang="en-US" sz="2400" dirty="0" smtClean="0">
                <a:uFillTx/>
              </a:rPr>
              <a:t>紅框處</a:t>
            </a:r>
            <a:r>
              <a:rPr lang="en-US" altLang="zh-TW" sz="2400" dirty="0" smtClean="0">
                <a:uFillTx/>
              </a:rPr>
              <a:t>)</a:t>
            </a:r>
          </a:p>
          <a:p>
            <a:r>
              <a:rPr lang="zh-TW" altLang="en-US" sz="2400" dirty="0" smtClean="0">
                <a:uFillTx/>
              </a:rPr>
              <a:t>確認為</a:t>
            </a:r>
            <a:r>
              <a:rPr lang="en-US" altLang="zh-TW" sz="2400" dirty="0" smtClean="0">
                <a:uFillTx/>
              </a:rPr>
              <a:t>“CMSIS-DAP</a:t>
            </a:r>
            <a:r>
              <a:rPr lang="zh-TW" altLang="en-US" sz="2400" dirty="0" smtClean="0">
                <a:uFillTx/>
              </a:rPr>
              <a:t> </a:t>
            </a:r>
            <a:r>
              <a:rPr lang="en-US" altLang="zh-TW" sz="2400" dirty="0" smtClean="0">
                <a:uFillTx/>
              </a:rPr>
              <a:t>Debugger”</a:t>
            </a:r>
            <a:r>
              <a:rPr lang="zh-TW" altLang="en-US" sz="2400" dirty="0" smtClean="0">
                <a:uFillTx/>
              </a:rPr>
              <a:t>後按</a:t>
            </a:r>
            <a:r>
              <a:rPr lang="en-US" altLang="zh-TW" sz="2400" dirty="0" smtClean="0">
                <a:uFillTx/>
              </a:rPr>
              <a:t>Settings</a:t>
            </a:r>
            <a:r>
              <a:rPr lang="zh-TW" altLang="en-US" sz="2400" dirty="0" smtClean="0">
                <a:uFillTx/>
              </a:rPr>
              <a:t>按鈕</a:t>
            </a:r>
            <a:endParaRPr lang="zh-TW" altLang="en-US" sz="2400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tx1"/>
                </a:solidFill>
                <a:uFillTx/>
              </a:rPr>
              <a:t>Keil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環境</a:t>
            </a:r>
            <a:r>
              <a:rPr lang="zh-TW" altLang="en-US" dirty="0" smtClean="0">
                <a:solidFill>
                  <a:schemeClr val="tx1"/>
                </a:solidFill>
                <a:uFillTx/>
              </a:rPr>
              <a:t>安裝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教學</a:t>
            </a:r>
            <a:r>
              <a:rPr lang="en-US" altLang="zh-TW" dirty="0">
                <a:solidFill>
                  <a:schemeClr val="tx1"/>
                </a:solidFill>
                <a:uFillTx/>
              </a:rPr>
              <a:t>(</a:t>
            </a:r>
            <a:r>
              <a:rPr lang="en-US" altLang="zh-TW" dirty="0" smtClean="0">
                <a:solidFill>
                  <a:schemeClr val="tx1"/>
                </a:solidFill>
                <a:uFillTx/>
              </a:rPr>
              <a:t>10/17)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199849"/>
            <a:ext cx="5314578" cy="3990178"/>
          </a:xfrm>
          <a:prstGeom prst="rect">
            <a:avLst/>
          </a:prstGeom>
        </p:spPr>
      </p:pic>
      <p:sp>
        <p:nvSpPr>
          <p:cNvPr id="6" name="矩形 5"/>
          <p:cNvSpPr>
            <a:spLocks/>
          </p:cNvSpPr>
          <p:nvPr/>
        </p:nvSpPr>
        <p:spPr>
          <a:xfrm>
            <a:off x="5076056" y="2492896"/>
            <a:ext cx="576064" cy="216024"/>
          </a:xfrm>
          <a:prstGeom prst="rect">
            <a:avLst/>
          </a:prstGeom>
          <a:noFill/>
          <a:ln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uFillTx/>
            </a:endParaRPr>
          </a:p>
        </p:txBody>
      </p:sp>
      <p:sp>
        <p:nvSpPr>
          <p:cNvPr id="7" name="矩形 6"/>
          <p:cNvSpPr>
            <a:spLocks/>
          </p:cNvSpPr>
          <p:nvPr/>
        </p:nvSpPr>
        <p:spPr>
          <a:xfrm>
            <a:off x="4896036" y="2713935"/>
            <a:ext cx="1548172" cy="288032"/>
          </a:xfrm>
          <a:prstGeom prst="rect">
            <a:avLst/>
          </a:prstGeom>
          <a:noFill/>
          <a:ln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uFillTx/>
            </a:endParaRPr>
          </a:p>
        </p:txBody>
      </p:sp>
      <p:sp>
        <p:nvSpPr>
          <p:cNvPr id="8" name="矩形 7"/>
          <p:cNvSpPr>
            <a:spLocks/>
          </p:cNvSpPr>
          <p:nvPr/>
        </p:nvSpPr>
        <p:spPr>
          <a:xfrm>
            <a:off x="6444208" y="2708920"/>
            <a:ext cx="504056" cy="288032"/>
          </a:xfrm>
          <a:prstGeom prst="rect">
            <a:avLst/>
          </a:prstGeom>
          <a:noFill/>
          <a:ln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uFillTx/>
              </a:rPr>
              <a:t>按下</a:t>
            </a:r>
            <a:r>
              <a:rPr lang="en-US" altLang="zh-TW" dirty="0">
                <a:uFillTx/>
              </a:rPr>
              <a:t>Settings</a:t>
            </a:r>
            <a:r>
              <a:rPr lang="zh-TW" altLang="en-US" dirty="0" smtClean="0">
                <a:uFillTx/>
              </a:rPr>
              <a:t>按鈕後套出此視窗</a:t>
            </a:r>
            <a:endParaRPr lang="zh-TW" altLang="en-US" dirty="0">
              <a:uFillTx/>
            </a:endParaRPr>
          </a:p>
          <a:p>
            <a:r>
              <a:rPr lang="zh-TW" altLang="en-US" dirty="0" smtClean="0">
                <a:uFillTx/>
              </a:rPr>
              <a:t>在</a:t>
            </a:r>
            <a:r>
              <a:rPr lang="en-US" altLang="zh-TW" dirty="0" smtClean="0">
                <a:uFillTx/>
              </a:rPr>
              <a:t>Debug</a:t>
            </a:r>
            <a:r>
              <a:rPr lang="zh-TW" altLang="en-US" dirty="0" smtClean="0">
                <a:uFillTx/>
              </a:rPr>
              <a:t>分頁中檢查</a:t>
            </a:r>
            <a:r>
              <a:rPr lang="zh-TW" altLang="en-US" dirty="0">
                <a:uFillTx/>
              </a:rPr>
              <a:t>電腦是否有抓取</a:t>
            </a:r>
            <a:r>
              <a:rPr lang="zh-TW" altLang="en-US" dirty="0" smtClean="0">
                <a:uFillTx/>
              </a:rPr>
              <a:t>到板子</a:t>
            </a:r>
            <a:endParaRPr lang="en-US" altLang="zh-TW" dirty="0" smtClean="0">
              <a:uFillTx/>
            </a:endParaRPr>
          </a:p>
          <a:p>
            <a:r>
              <a:rPr lang="zh-TW" altLang="en-US" dirty="0" smtClean="0">
                <a:uFillTx/>
              </a:rPr>
              <a:t>然後切換至</a:t>
            </a:r>
            <a:r>
              <a:rPr lang="en-US" altLang="zh-TW" dirty="0">
                <a:uFillTx/>
              </a:rPr>
              <a:t>Flash </a:t>
            </a:r>
            <a:r>
              <a:rPr lang="en-US" altLang="zh-TW" dirty="0" smtClean="0">
                <a:uFillTx/>
              </a:rPr>
              <a:t>Download</a:t>
            </a:r>
            <a:r>
              <a:rPr lang="zh-TW" altLang="en-US" dirty="0" smtClean="0">
                <a:uFillTx/>
              </a:rPr>
              <a:t>分頁</a:t>
            </a:r>
            <a:endParaRPr lang="zh-TW" altLang="en-US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tx1"/>
                </a:solidFill>
                <a:uFillTx/>
              </a:rPr>
              <a:t>Keil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環境</a:t>
            </a:r>
            <a:r>
              <a:rPr lang="zh-TW" altLang="en-US" dirty="0" smtClean="0">
                <a:solidFill>
                  <a:schemeClr val="tx1"/>
                </a:solidFill>
                <a:uFillTx/>
              </a:rPr>
              <a:t>安裝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教學</a:t>
            </a:r>
            <a:r>
              <a:rPr lang="en-US" altLang="zh-TW" dirty="0">
                <a:solidFill>
                  <a:schemeClr val="tx1"/>
                </a:solidFill>
                <a:uFillTx/>
              </a:rPr>
              <a:t>(</a:t>
            </a:r>
            <a:r>
              <a:rPr lang="en-US" altLang="zh-TW" dirty="0" smtClean="0">
                <a:solidFill>
                  <a:schemeClr val="tx1"/>
                </a:solidFill>
                <a:uFillTx/>
              </a:rPr>
              <a:t>11/17)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" y="2851369"/>
            <a:ext cx="4561016" cy="293574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844299"/>
            <a:ext cx="4572000" cy="2942812"/>
          </a:xfrm>
          <a:prstGeom prst="rect">
            <a:avLst/>
          </a:prstGeom>
        </p:spPr>
      </p:pic>
      <p:sp>
        <p:nvSpPr>
          <p:cNvPr id="8" name="矩形 7"/>
          <p:cNvSpPr>
            <a:spLocks/>
          </p:cNvSpPr>
          <p:nvPr/>
        </p:nvSpPr>
        <p:spPr>
          <a:xfrm>
            <a:off x="1835696" y="3602021"/>
            <a:ext cx="1548172" cy="288032"/>
          </a:xfrm>
          <a:prstGeom prst="rect">
            <a:avLst/>
          </a:prstGeom>
          <a:noFill/>
          <a:ln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uFillTx/>
            </a:endParaRPr>
          </a:p>
        </p:txBody>
      </p:sp>
      <p:sp>
        <p:nvSpPr>
          <p:cNvPr id="9" name="矩形 8"/>
          <p:cNvSpPr>
            <a:spLocks/>
          </p:cNvSpPr>
          <p:nvPr/>
        </p:nvSpPr>
        <p:spPr>
          <a:xfrm>
            <a:off x="6449392" y="3602021"/>
            <a:ext cx="1723007" cy="288032"/>
          </a:xfrm>
          <a:prstGeom prst="rect">
            <a:avLst/>
          </a:prstGeom>
          <a:noFill/>
          <a:ln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uFillTx/>
            </a:endParaRPr>
          </a:p>
        </p:txBody>
      </p:sp>
      <p:sp>
        <p:nvSpPr>
          <p:cNvPr id="10" name="矩形 9"/>
          <p:cNvSpPr>
            <a:spLocks/>
          </p:cNvSpPr>
          <p:nvPr/>
        </p:nvSpPr>
        <p:spPr>
          <a:xfrm>
            <a:off x="0" y="2996952"/>
            <a:ext cx="451013" cy="288032"/>
          </a:xfrm>
          <a:prstGeom prst="rect">
            <a:avLst/>
          </a:prstGeom>
          <a:noFill/>
          <a:ln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uFillTx/>
            </a:endParaRPr>
          </a:p>
        </p:txBody>
      </p:sp>
      <p:sp>
        <p:nvSpPr>
          <p:cNvPr id="11" name="矩形 10"/>
          <p:cNvSpPr>
            <a:spLocks/>
          </p:cNvSpPr>
          <p:nvPr/>
        </p:nvSpPr>
        <p:spPr>
          <a:xfrm>
            <a:off x="4588374" y="3005336"/>
            <a:ext cx="451013" cy="288032"/>
          </a:xfrm>
          <a:prstGeom prst="rect">
            <a:avLst/>
          </a:prstGeom>
          <a:noFill/>
          <a:ln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>
                <a:uFillTx/>
              </a:rPr>
              <a:t>選到</a:t>
            </a:r>
            <a:r>
              <a:rPr lang="en-US" altLang="zh-TW" sz="2400" dirty="0" smtClean="0">
                <a:uFillTx/>
              </a:rPr>
              <a:t>Flash Download</a:t>
            </a:r>
            <a:r>
              <a:rPr lang="zh-TW" altLang="en-US" sz="2400" dirty="0" smtClean="0">
                <a:uFillTx/>
              </a:rPr>
              <a:t>分頁後</a:t>
            </a:r>
            <a:endParaRPr lang="en-US" altLang="zh-TW" sz="2400" dirty="0" smtClean="0">
              <a:uFillTx/>
            </a:endParaRPr>
          </a:p>
          <a:p>
            <a:r>
              <a:rPr lang="zh-TW" altLang="en-US" sz="2400" dirty="0" smtClean="0">
                <a:solidFill>
                  <a:srgbClr val="FF0000"/>
                </a:solidFill>
                <a:uFillTx/>
              </a:rPr>
              <a:t>確認勾選</a:t>
            </a:r>
            <a:r>
              <a:rPr lang="en-US" altLang="zh-TW" sz="2400" dirty="0" smtClean="0">
                <a:solidFill>
                  <a:srgbClr val="FF0000"/>
                </a:solidFill>
                <a:uFillTx/>
              </a:rPr>
              <a:t>Reset and Run</a:t>
            </a:r>
            <a:r>
              <a:rPr lang="zh-TW" altLang="en-US" sz="2400" dirty="0" smtClean="0">
                <a:solidFill>
                  <a:srgbClr val="FF0000"/>
                </a:solidFill>
                <a:uFillTx/>
              </a:rPr>
              <a:t>選項</a:t>
            </a:r>
            <a:r>
              <a:rPr lang="en-US" altLang="zh-TW" sz="2400" dirty="0" smtClean="0">
                <a:solidFill>
                  <a:srgbClr val="FF0000"/>
                </a:solidFill>
                <a:uFillTx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</a:rPr>
              <a:t>下載</a:t>
            </a:r>
            <a:r>
              <a:rPr lang="zh-TW" altLang="en-US" sz="2400" dirty="0" smtClean="0">
                <a:solidFill>
                  <a:srgbClr val="FF0000"/>
                </a:solidFill>
              </a:rPr>
              <a:t>程式</a:t>
            </a:r>
            <a:r>
              <a:rPr lang="zh-TW" altLang="en-US" sz="2400" dirty="0" smtClean="0">
                <a:solidFill>
                  <a:srgbClr val="FF0000"/>
                </a:solidFill>
                <a:uFillTx/>
              </a:rPr>
              <a:t>到板子上後自動執行，</a:t>
            </a:r>
            <a:r>
              <a:rPr lang="zh-TW" altLang="en-US" sz="2400" b="1" dirty="0">
                <a:solidFill>
                  <a:srgbClr val="FF0000"/>
                </a:solidFill>
              </a:rPr>
              <a:t>沒勾選程式</a:t>
            </a:r>
            <a:r>
              <a:rPr lang="zh-TW" altLang="en-US" sz="2400" b="1" dirty="0" smtClean="0">
                <a:solidFill>
                  <a:srgbClr val="FF0000"/>
                </a:solidFill>
                <a:uFillTx/>
              </a:rPr>
              <a:t>下載完不會執行</a:t>
            </a:r>
            <a:r>
              <a:rPr lang="en-US" altLang="zh-TW" sz="2400" dirty="0" smtClean="0">
                <a:solidFill>
                  <a:srgbClr val="FF0000"/>
                </a:solidFill>
                <a:uFillTx/>
              </a:rPr>
              <a:t>)</a:t>
            </a:r>
          </a:p>
          <a:p>
            <a:r>
              <a:rPr lang="zh-TW" altLang="en-US" dirty="0" smtClean="0">
                <a:uFillTx/>
              </a:rPr>
              <a:t>完成後</a:t>
            </a:r>
            <a:r>
              <a:rPr lang="en-US" altLang="zh-TW" dirty="0" smtClean="0">
                <a:uFillTx/>
              </a:rPr>
              <a:t>OK</a:t>
            </a:r>
            <a:r>
              <a:rPr lang="zh-TW" altLang="en-US" dirty="0" smtClean="0">
                <a:uFillTx/>
              </a:rPr>
              <a:t>離開</a:t>
            </a:r>
            <a:endParaRPr lang="zh-TW" altLang="en-US" dirty="0">
              <a:uFillTx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tx1"/>
                </a:solidFill>
                <a:uFillTx/>
              </a:rPr>
              <a:t>Keil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環境</a:t>
            </a:r>
            <a:r>
              <a:rPr lang="zh-TW" altLang="en-US" dirty="0" smtClean="0">
                <a:solidFill>
                  <a:schemeClr val="tx1"/>
                </a:solidFill>
                <a:uFillTx/>
              </a:rPr>
              <a:t>安裝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教學</a:t>
            </a:r>
            <a:r>
              <a:rPr lang="en-US" altLang="zh-TW" dirty="0">
                <a:solidFill>
                  <a:schemeClr val="tx1"/>
                </a:solidFill>
                <a:uFillTx/>
              </a:rPr>
              <a:t>(</a:t>
            </a:r>
            <a:r>
              <a:rPr lang="en-US" altLang="zh-TW" dirty="0" smtClean="0">
                <a:solidFill>
                  <a:schemeClr val="tx1"/>
                </a:solidFill>
                <a:uFillTx/>
              </a:rPr>
              <a:t>12/17)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935" y="2852936"/>
            <a:ext cx="5481755" cy="3528385"/>
          </a:xfrm>
          <a:prstGeom prst="rect">
            <a:avLst/>
          </a:prstGeom>
        </p:spPr>
      </p:pic>
      <p:sp>
        <p:nvSpPr>
          <p:cNvPr id="6" name="矩形 5"/>
          <p:cNvSpPr>
            <a:spLocks/>
          </p:cNvSpPr>
          <p:nvPr/>
        </p:nvSpPr>
        <p:spPr>
          <a:xfrm>
            <a:off x="2699792" y="3077992"/>
            <a:ext cx="1008112" cy="288032"/>
          </a:xfrm>
          <a:prstGeom prst="rect">
            <a:avLst/>
          </a:prstGeom>
          <a:noFill/>
          <a:ln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uFillTx/>
            </a:endParaRPr>
          </a:p>
        </p:txBody>
      </p:sp>
      <p:sp>
        <p:nvSpPr>
          <p:cNvPr id="7" name="矩形 6"/>
          <p:cNvSpPr>
            <a:spLocks/>
          </p:cNvSpPr>
          <p:nvPr/>
        </p:nvSpPr>
        <p:spPr>
          <a:xfrm>
            <a:off x="3341676" y="3851385"/>
            <a:ext cx="1224136" cy="288032"/>
          </a:xfrm>
          <a:prstGeom prst="rect">
            <a:avLst/>
          </a:prstGeom>
          <a:noFill/>
          <a:ln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196752"/>
            <a:ext cx="3538736" cy="4810539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uFillTx/>
              </a:rPr>
              <a:t>點選</a:t>
            </a:r>
            <a:r>
              <a:rPr lang="en-US" altLang="zh-TW" sz="2400" dirty="0" smtClean="0">
                <a:uFillTx/>
              </a:rPr>
              <a:t>C/C++</a:t>
            </a:r>
            <a:r>
              <a:rPr lang="zh-TW" altLang="en-US" sz="2400" dirty="0" smtClean="0">
                <a:uFillTx/>
              </a:rPr>
              <a:t>下的</a:t>
            </a:r>
            <a:r>
              <a:rPr lang="en-US" altLang="zh-TW" sz="2400" dirty="0" smtClean="0">
                <a:uFillTx/>
              </a:rPr>
              <a:t>Optimization</a:t>
            </a:r>
            <a:r>
              <a:rPr lang="zh-TW" altLang="en-US" sz="2400" dirty="0" smtClean="0">
                <a:uFillTx/>
              </a:rPr>
              <a:t>，</a:t>
            </a:r>
            <a:r>
              <a:rPr lang="zh-TW" altLang="en-US" sz="2400" dirty="0">
                <a:uFillTx/>
              </a:rPr>
              <a:t>此</a:t>
            </a:r>
            <a:r>
              <a:rPr lang="zh-TW" altLang="en-US" sz="2400" dirty="0" smtClean="0">
                <a:uFillTx/>
              </a:rPr>
              <a:t>為</a:t>
            </a:r>
            <a:r>
              <a:rPr lang="en-US" altLang="zh-TW" sz="2400" dirty="0" smtClean="0">
                <a:uFillTx/>
              </a:rPr>
              <a:t>C</a:t>
            </a:r>
            <a:r>
              <a:rPr lang="zh-TW" altLang="en-US" sz="2400" dirty="0" smtClean="0">
                <a:uFillTx/>
              </a:rPr>
              <a:t>語言編譯時的最佳化程度，準位越高代表編譯後</a:t>
            </a:r>
            <a:r>
              <a:rPr lang="zh-TW" altLang="en-US" sz="2400" dirty="0"/>
              <a:t>程式佔記憶體</a:t>
            </a:r>
            <a:r>
              <a:rPr lang="zh-TW" altLang="en-US" sz="2400" dirty="0" smtClean="0">
                <a:uFillTx/>
              </a:rPr>
              <a:t>空間越少，最佳化準位越高雖然可以節省編譯後程式佔記憶體空間大小，但可能會造成程式執行結果與預期間有誤差存在。</a:t>
            </a:r>
            <a:endParaRPr lang="zh-TW" altLang="en-US" sz="2400" dirty="0">
              <a:uFillTx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  <a:uFillTx/>
              </a:rPr>
              <a:t>Keil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環境安裝教學</a:t>
            </a:r>
            <a:r>
              <a:rPr lang="en-US" altLang="zh-TW" dirty="0">
                <a:solidFill>
                  <a:schemeClr val="tx1"/>
                </a:solidFill>
                <a:uFillTx/>
              </a:rPr>
              <a:t>(</a:t>
            </a:r>
            <a:r>
              <a:rPr lang="en-US" altLang="zh-TW" dirty="0" smtClean="0">
                <a:solidFill>
                  <a:schemeClr val="tx1"/>
                </a:solidFill>
                <a:uFillTx/>
              </a:rPr>
              <a:t>13/17)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2220" y="1556792"/>
            <a:ext cx="4944276" cy="369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79512" y="1188660"/>
            <a:ext cx="3898776" cy="4810539"/>
          </a:xfrm>
        </p:spPr>
        <p:txBody>
          <a:bodyPr/>
          <a:lstStyle/>
          <a:p>
            <a:r>
              <a:rPr lang="en-US" altLang="zh-TW" sz="2400" dirty="0" err="1" smtClean="0">
                <a:uFillTx/>
              </a:rPr>
              <a:t>Keil</a:t>
            </a:r>
            <a:r>
              <a:rPr lang="zh-TW" altLang="en-US" sz="2400" dirty="0" smtClean="0">
                <a:uFillTx/>
              </a:rPr>
              <a:t>環境之重要功能：</a:t>
            </a:r>
            <a:endParaRPr lang="en-US" altLang="zh-TW" sz="2400" dirty="0" smtClean="0">
              <a:uFillTx/>
            </a:endParaRPr>
          </a:p>
          <a:p>
            <a:pPr marL="0" indent="0">
              <a:buNone/>
            </a:pPr>
            <a:r>
              <a:rPr lang="en-US" altLang="zh-TW" sz="2400" dirty="0" smtClean="0">
                <a:uFillTx/>
              </a:rPr>
              <a:t>Project</a:t>
            </a:r>
            <a:r>
              <a:rPr lang="zh-TW" altLang="en-US" sz="2400" dirty="0" smtClean="0">
                <a:uFillTx/>
              </a:rPr>
              <a:t>選單下的</a:t>
            </a:r>
            <a:r>
              <a:rPr lang="en-US" altLang="zh-TW" sz="2400" dirty="0" smtClean="0">
                <a:uFillTx/>
              </a:rPr>
              <a:t>Build target</a:t>
            </a:r>
            <a:r>
              <a:rPr lang="zh-TW" altLang="en-US" sz="2400" dirty="0" smtClean="0">
                <a:uFillTx/>
              </a:rPr>
              <a:t>與</a:t>
            </a:r>
            <a:r>
              <a:rPr lang="en-US" altLang="zh-TW" sz="2400" dirty="0" smtClean="0">
                <a:uFillTx/>
              </a:rPr>
              <a:t>Build all target files </a:t>
            </a:r>
            <a:r>
              <a:rPr lang="zh-TW" altLang="en-US" sz="2400" dirty="0" smtClean="0">
                <a:uFillTx/>
              </a:rPr>
              <a:t>之差異</a:t>
            </a:r>
            <a:endParaRPr lang="en-US" altLang="zh-TW" sz="2400" dirty="0" smtClean="0">
              <a:uFillTx/>
            </a:endParaRPr>
          </a:p>
          <a:p>
            <a:pPr marL="0" indent="0">
              <a:buNone/>
            </a:pPr>
            <a:r>
              <a:rPr lang="zh-TW" altLang="en-US" sz="2400" dirty="0" smtClean="0">
                <a:uFillTx/>
              </a:rPr>
              <a:t>其中</a:t>
            </a:r>
            <a:r>
              <a:rPr lang="en-US" altLang="zh-TW" sz="2400" dirty="0" smtClean="0">
                <a:uFillTx/>
              </a:rPr>
              <a:t>Build Project </a:t>
            </a:r>
            <a:r>
              <a:rPr lang="zh-TW" altLang="en-US" sz="2400" dirty="0" smtClean="0">
                <a:uFillTx/>
              </a:rPr>
              <a:t>表示僅編譯目前有更改之程式，其餘則不變動。</a:t>
            </a:r>
            <a:r>
              <a:rPr lang="en-US" altLang="zh-TW" sz="2000" dirty="0">
                <a:uFillTx/>
              </a:rPr>
              <a:t> </a:t>
            </a:r>
            <a:r>
              <a:rPr lang="en-US" altLang="zh-TW" sz="2400" dirty="0">
                <a:uFillTx/>
              </a:rPr>
              <a:t>Build all target </a:t>
            </a:r>
            <a:r>
              <a:rPr lang="en-US" altLang="zh-TW" sz="2400" dirty="0" smtClean="0">
                <a:uFillTx/>
              </a:rPr>
              <a:t>files</a:t>
            </a:r>
            <a:r>
              <a:rPr lang="zh-TW" altLang="en-US" sz="2400" dirty="0" smtClean="0">
                <a:uFillTx/>
              </a:rPr>
              <a:t>表示所有包含於專案之所有程式均一起編譯。通常選擇</a:t>
            </a:r>
            <a:r>
              <a:rPr lang="en-US" altLang="zh-TW" sz="2400" dirty="0">
                <a:uFillTx/>
              </a:rPr>
              <a:t>Build </a:t>
            </a:r>
            <a:r>
              <a:rPr lang="en-US" altLang="zh-TW" sz="2400" dirty="0" smtClean="0">
                <a:uFillTx/>
              </a:rPr>
              <a:t>target</a:t>
            </a:r>
            <a:r>
              <a:rPr lang="zh-TW" altLang="en-US" sz="2400" dirty="0" smtClean="0">
                <a:uFillTx/>
              </a:rPr>
              <a:t>即可，編譯時間較短，如右圖。</a:t>
            </a:r>
          </a:p>
          <a:p>
            <a:endParaRPr lang="zh-TW" altLang="en-US" dirty="0">
              <a:uFillTx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tx1"/>
                </a:solidFill>
                <a:uFillTx/>
              </a:rPr>
              <a:t>Keil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環境</a:t>
            </a:r>
            <a:r>
              <a:rPr lang="zh-TW" altLang="en-US" dirty="0" smtClean="0">
                <a:solidFill>
                  <a:schemeClr val="tx1"/>
                </a:solidFill>
                <a:uFillTx/>
              </a:rPr>
              <a:t>安裝教學</a:t>
            </a:r>
            <a:r>
              <a:rPr lang="en-US" altLang="zh-TW" dirty="0" smtClean="0">
                <a:solidFill>
                  <a:schemeClr val="tx1"/>
                </a:solidFill>
                <a:uFillTx/>
              </a:rPr>
              <a:t>(14/17)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5936" y="1689341"/>
            <a:ext cx="5040560" cy="3107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sz="2400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tx1"/>
                </a:solidFill>
                <a:uFillTx/>
              </a:rPr>
              <a:t>Keil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環境</a:t>
            </a:r>
            <a:r>
              <a:rPr lang="zh-TW" altLang="en-US" dirty="0" smtClean="0">
                <a:solidFill>
                  <a:schemeClr val="tx1"/>
                </a:solidFill>
                <a:uFillTx/>
              </a:rPr>
              <a:t>安裝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教學</a:t>
            </a:r>
            <a:r>
              <a:rPr lang="en-US" altLang="zh-TW" dirty="0">
                <a:solidFill>
                  <a:schemeClr val="tx1"/>
                </a:solidFill>
                <a:uFillTx/>
              </a:rPr>
              <a:t>(</a:t>
            </a:r>
            <a:r>
              <a:rPr lang="en-US" altLang="zh-TW" dirty="0" smtClean="0">
                <a:solidFill>
                  <a:schemeClr val="tx1"/>
                </a:solidFill>
                <a:uFillTx/>
              </a:rPr>
              <a:t>15/17)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5" name="內容版面配置區 1"/>
          <p:cNvSpPr txBox="1">
            <a:spLocks/>
          </p:cNvSpPr>
          <p:nvPr/>
        </p:nvSpPr>
        <p:spPr>
          <a:xfrm>
            <a:off x="184532" y="1195932"/>
            <a:ext cx="8707948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zh-TW" altLang="en-US" sz="2400" dirty="0" smtClean="0">
                <a:uFillTx/>
              </a:rPr>
              <a:t>點選</a:t>
            </a:r>
            <a:r>
              <a:rPr lang="en-US" altLang="zh-TW" sz="2400" dirty="0" smtClean="0">
                <a:uFillTx/>
              </a:rPr>
              <a:t>Debug</a:t>
            </a:r>
            <a:r>
              <a:rPr lang="zh-TW" altLang="en-US" sz="2400" dirty="0" smtClean="0">
                <a:uFillTx/>
              </a:rPr>
              <a:t>選單下的</a:t>
            </a:r>
            <a:r>
              <a:rPr lang="en-US" altLang="zh-TW" sz="2400" dirty="0" smtClean="0">
                <a:uFillTx/>
              </a:rPr>
              <a:t>Start/Stop Debug Session </a:t>
            </a:r>
            <a:r>
              <a:rPr lang="zh-TW" altLang="en-US" sz="2400" dirty="0" smtClean="0">
                <a:uFillTx/>
              </a:rPr>
              <a:t>選項可啟動除錯模式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5876" y="1988839"/>
            <a:ext cx="7144831" cy="4017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  <a:uFillTx/>
              </a:rPr>
              <a:t>Keil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環境安裝教學</a:t>
            </a:r>
            <a:r>
              <a:rPr lang="en-US" altLang="zh-TW" dirty="0" smtClean="0">
                <a:solidFill>
                  <a:schemeClr val="tx1"/>
                </a:solidFill>
                <a:uFillTx/>
              </a:rPr>
              <a:t>(16/17)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5" name="內容版面配置區 1"/>
          <p:cNvSpPr txBox="1">
            <a:spLocks/>
          </p:cNvSpPr>
          <p:nvPr/>
        </p:nvSpPr>
        <p:spPr>
          <a:xfrm>
            <a:off x="179512" y="1188660"/>
            <a:ext cx="3898776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en-US" altLang="zh-TW" sz="2400" dirty="0" err="1" smtClean="0">
                <a:uFillTx/>
              </a:rPr>
              <a:t>Keil</a:t>
            </a:r>
            <a:r>
              <a:rPr lang="zh-TW" altLang="en-US" sz="2400" dirty="0" smtClean="0">
                <a:uFillTx/>
              </a:rPr>
              <a:t>環境之重要功能：</a:t>
            </a:r>
            <a:endParaRPr lang="en-US" altLang="zh-TW" sz="2400" dirty="0" smtClean="0">
              <a:uFillTx/>
            </a:endParaRPr>
          </a:p>
          <a:p>
            <a:pPr marL="0" indent="0" fontAlgn="auto">
              <a:buNone/>
            </a:pPr>
            <a:r>
              <a:rPr lang="zh-TW" altLang="en-US" sz="2400" dirty="0" smtClean="0">
                <a:uFillTx/>
              </a:rPr>
              <a:t>當進入除錯模式後可選擇下列追蹤功能：</a:t>
            </a:r>
            <a:endParaRPr lang="en-US" altLang="zh-TW" sz="2400" dirty="0" smtClean="0">
              <a:uFillTx/>
            </a:endParaRPr>
          </a:p>
          <a:p>
            <a:pPr marL="0" indent="0" fontAlgn="auto">
              <a:buNone/>
            </a:pPr>
            <a:r>
              <a:rPr lang="en-US" altLang="zh-TW" sz="2400" dirty="0" smtClean="0">
                <a:uFillTx/>
              </a:rPr>
              <a:t>Step</a:t>
            </a:r>
            <a:r>
              <a:rPr lang="zh-TW" altLang="en-US" sz="2400" dirty="0" smtClean="0">
                <a:uFillTx/>
              </a:rPr>
              <a:t> </a:t>
            </a:r>
            <a:r>
              <a:rPr lang="en-US" altLang="zh-TW" sz="2400" dirty="0">
                <a:uFillTx/>
              </a:rPr>
              <a:t>:</a:t>
            </a:r>
            <a:r>
              <a:rPr lang="zh-TW" altLang="en-US" sz="2400" dirty="0" smtClean="0">
                <a:uFillTx/>
              </a:rPr>
              <a:t>執行</a:t>
            </a:r>
            <a:r>
              <a:rPr lang="zh-TW" altLang="en-US" sz="2400" dirty="0">
                <a:uFillTx/>
              </a:rPr>
              <a:t>單步指令</a:t>
            </a:r>
            <a:r>
              <a:rPr lang="zh-TW" altLang="en-US" sz="2400" dirty="0" smtClean="0">
                <a:uFillTx/>
              </a:rPr>
              <a:t>，遇有函式則進入單步執行。</a:t>
            </a:r>
            <a:endParaRPr lang="en-US" altLang="zh-TW" sz="2400" dirty="0" smtClean="0">
              <a:uFillTx/>
            </a:endParaRPr>
          </a:p>
          <a:p>
            <a:pPr marL="0" indent="0" fontAlgn="auto">
              <a:buNone/>
            </a:pPr>
            <a:r>
              <a:rPr lang="en-US" altLang="zh-TW" sz="2400" dirty="0" smtClean="0">
                <a:uFillTx/>
              </a:rPr>
              <a:t>Step Over</a:t>
            </a:r>
            <a:r>
              <a:rPr lang="zh-TW" altLang="en-US" sz="2400" dirty="0">
                <a:uFillTx/>
              </a:rPr>
              <a:t> </a:t>
            </a:r>
            <a:r>
              <a:rPr lang="en-US" altLang="zh-TW" sz="2400" dirty="0" smtClean="0">
                <a:uFillTx/>
              </a:rPr>
              <a:t>:</a:t>
            </a:r>
            <a:r>
              <a:rPr lang="zh-TW" altLang="en-US" sz="2400" dirty="0" smtClean="0">
                <a:uFillTx/>
              </a:rPr>
              <a:t>遇有函式則一次執行完畢。</a:t>
            </a:r>
            <a:endParaRPr lang="en-US" altLang="zh-TW" sz="2400" dirty="0" smtClean="0">
              <a:uFillTx/>
            </a:endParaRPr>
          </a:p>
          <a:p>
            <a:pPr marL="0" indent="0" fontAlgn="auto">
              <a:buNone/>
            </a:pPr>
            <a:r>
              <a:rPr lang="en-US" altLang="zh-TW" sz="2400" dirty="0" smtClean="0">
                <a:uFillTx/>
              </a:rPr>
              <a:t>Step Out:</a:t>
            </a:r>
            <a:r>
              <a:rPr lang="zh-TW" altLang="en-US" sz="2400" dirty="0" smtClean="0">
                <a:uFillTx/>
              </a:rPr>
              <a:t>執行完成目前執行之函式。</a:t>
            </a:r>
            <a:endParaRPr lang="en-US" altLang="zh-TW" sz="2400" dirty="0" smtClean="0">
              <a:uFillTx/>
            </a:endParaRPr>
          </a:p>
          <a:p>
            <a:pPr marL="0" indent="0" fontAlgn="auto">
              <a:buNone/>
            </a:pPr>
            <a:r>
              <a:rPr lang="en-US" altLang="zh-TW" sz="2400" dirty="0" smtClean="0">
                <a:uFillTx/>
              </a:rPr>
              <a:t>Run to Cursor Line:</a:t>
            </a:r>
            <a:r>
              <a:rPr lang="zh-TW" altLang="en-US" sz="2400" dirty="0" smtClean="0">
                <a:uFillTx/>
              </a:rPr>
              <a:t>執行至游標目前停留之指令行。</a:t>
            </a:r>
            <a:endParaRPr lang="zh-TW" altLang="en-US" sz="2400" dirty="0">
              <a:uFillTx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644" y="1124743"/>
            <a:ext cx="4208832" cy="4832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  <a:uFillTx/>
              </a:rPr>
              <a:t>Keil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環境安裝教學</a:t>
            </a:r>
            <a:r>
              <a:rPr lang="en-US" altLang="zh-TW" dirty="0" smtClean="0">
                <a:solidFill>
                  <a:schemeClr val="tx1"/>
                </a:solidFill>
                <a:uFillTx/>
              </a:rPr>
              <a:t>(17/17)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5" name="內容版面配置區 1"/>
          <p:cNvSpPr txBox="1">
            <a:spLocks/>
          </p:cNvSpPr>
          <p:nvPr/>
        </p:nvSpPr>
        <p:spPr>
          <a:xfrm>
            <a:off x="184532" y="1195932"/>
            <a:ext cx="8707948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zh-TW" altLang="en-US" sz="2400" dirty="0" smtClean="0">
                <a:uFillTx/>
              </a:rPr>
              <a:t>若程式編譯無誤，則點選</a:t>
            </a:r>
            <a:r>
              <a:rPr lang="en-US" altLang="zh-TW" sz="2400" dirty="0" smtClean="0">
                <a:uFillTx/>
              </a:rPr>
              <a:t>Flash</a:t>
            </a:r>
            <a:r>
              <a:rPr lang="zh-TW" altLang="en-US" sz="2400" dirty="0" smtClean="0">
                <a:uFillTx/>
              </a:rPr>
              <a:t>選單之</a:t>
            </a:r>
            <a:r>
              <a:rPr lang="en-US" altLang="zh-TW" sz="2400" dirty="0" smtClean="0">
                <a:uFillTx/>
              </a:rPr>
              <a:t>Download</a:t>
            </a:r>
            <a:r>
              <a:rPr lang="zh-TW" altLang="en-US" sz="2400" dirty="0" smtClean="0">
                <a:uFillTx/>
              </a:rPr>
              <a:t>選項將編譯完成之程式碼燒入</a:t>
            </a:r>
            <a:r>
              <a:rPr lang="en-US" altLang="zh-TW" sz="2400" smtClean="0">
                <a:uFillTx/>
              </a:rPr>
              <a:t>HT32F52352</a:t>
            </a:r>
            <a:r>
              <a:rPr lang="zh-TW" altLang="en-US" sz="2400" smtClean="0">
                <a:uFillTx/>
              </a:rPr>
              <a:t>晶片</a:t>
            </a:r>
            <a:r>
              <a:rPr lang="zh-TW" altLang="en-US" sz="2400" dirty="0" smtClean="0">
                <a:uFillTx/>
              </a:rPr>
              <a:t>內，若無誤則硬體功能會正常運作。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9372" y="2356972"/>
            <a:ext cx="6387652" cy="3720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Keil</a:t>
            </a:r>
            <a:r>
              <a:rPr lang="zh-TW" altLang="en-US" dirty="0"/>
              <a:t>環境安裝</a:t>
            </a:r>
            <a:r>
              <a:rPr lang="zh-TW" altLang="en-US" dirty="0" smtClean="0"/>
              <a:t>教學</a:t>
            </a:r>
            <a:endParaRPr lang="en-US" altLang="zh-TW" dirty="0" smtClean="0"/>
          </a:p>
          <a:p>
            <a:r>
              <a:rPr lang="zh-TW" altLang="en-US" dirty="0" smtClean="0">
                <a:uFillTx/>
              </a:rPr>
              <a:t>本單元實習</a:t>
            </a:r>
            <a:endParaRPr lang="en-US" altLang="zh-TW" dirty="0" smtClean="0">
              <a:uFillTx/>
            </a:endParaRPr>
          </a:p>
          <a:p>
            <a:r>
              <a:rPr lang="zh-TW" altLang="en-US" dirty="0" smtClean="0">
                <a:uFillTx/>
              </a:rPr>
              <a:t>下週準備清單</a:t>
            </a:r>
            <a:endParaRPr lang="zh-TW" altLang="en-US" dirty="0">
              <a:uFillTx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uFillTx/>
              </a:rPr>
              <a:t>大綱</a:t>
            </a:r>
            <a:endParaRPr lang="zh-TW" altLang="en-US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HT32F52352</a:t>
            </a:r>
            <a:r>
              <a:rPr lang="zh-TW" altLang="en-US"/>
              <a:t>開發</a:t>
            </a:r>
            <a:r>
              <a:rPr lang="zh-TW" altLang="en-US" smtClean="0"/>
              <a:t>板</a:t>
            </a:r>
            <a:r>
              <a:rPr lang="en-US" altLang="zh-TW" smtClean="0">
                <a:uFillTx/>
              </a:rPr>
              <a:t>(</a:t>
            </a:r>
            <a:r>
              <a:rPr lang="zh-TW" altLang="en-US" dirty="0">
                <a:uFillTx/>
              </a:rPr>
              <a:t>教室上課領</a:t>
            </a:r>
            <a:r>
              <a:rPr lang="en-US" altLang="zh-TW" dirty="0">
                <a:uFillTx/>
              </a:rPr>
              <a:t>)</a:t>
            </a:r>
          </a:p>
          <a:p>
            <a:r>
              <a:rPr lang="en-US" altLang="zh-TW" dirty="0"/>
              <a:t>ESK-20001</a:t>
            </a:r>
            <a:r>
              <a:rPr lang="zh-TW" altLang="en-US" dirty="0"/>
              <a:t>擴充</a:t>
            </a:r>
            <a:r>
              <a:rPr lang="zh-TW" altLang="en-US" dirty="0" smtClean="0"/>
              <a:t>板</a:t>
            </a:r>
            <a:r>
              <a:rPr lang="en-US" altLang="zh-TW" dirty="0" smtClean="0">
                <a:uFillTx/>
              </a:rPr>
              <a:t>(</a:t>
            </a:r>
            <a:r>
              <a:rPr lang="zh-TW" altLang="en-US" dirty="0">
                <a:uFillTx/>
              </a:rPr>
              <a:t>教室上課領</a:t>
            </a:r>
            <a:r>
              <a:rPr lang="en-US" altLang="zh-TW" dirty="0">
                <a:uFillTx/>
              </a:rPr>
              <a:t>)</a:t>
            </a:r>
            <a:endParaRPr lang="zh-TW" altLang="en-US" dirty="0">
              <a:uFillTx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uFillTx/>
              </a:rPr>
              <a:t>下週準備清單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42988" y="2276475"/>
            <a:ext cx="7129462" cy="971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  <a:defRPr>
                <a:uFillTx/>
              </a:defRPr>
            </a:pPr>
            <a:r>
              <a:rPr lang="en-US" altLang="zh-TW" sz="4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FillTx/>
                <a:latin typeface="Times New Roman" pitchFamily="18" charset="0"/>
                <a:ea typeface="標楷體" pitchFamily="65" charset="-120"/>
              </a:rPr>
              <a:t>Thanks for your attention!</a:t>
            </a:r>
            <a:endParaRPr lang="zh-TW" altLang="en-US" sz="4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FillTx/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uFillTx/>
              </a:rPr>
              <a:t>自網站</a:t>
            </a:r>
            <a:r>
              <a:rPr lang="en-US" altLang="zh-TW" sz="2400" dirty="0" smtClean="0">
                <a:uFillTx/>
              </a:rPr>
              <a:t>:http://www.keil.com/download/product </a:t>
            </a:r>
            <a:r>
              <a:rPr lang="zh-TW" altLang="en-US" sz="2400" dirty="0" smtClean="0">
                <a:uFillTx/>
              </a:rPr>
              <a:t>路徑下載</a:t>
            </a:r>
            <a:r>
              <a:rPr lang="en-US" altLang="zh-TW" sz="2400" dirty="0" smtClean="0">
                <a:uFillTx/>
              </a:rPr>
              <a:t>MDK-ARM v5</a:t>
            </a:r>
            <a:r>
              <a:rPr lang="zh-TW" altLang="en-US" sz="2400" dirty="0" smtClean="0">
                <a:uFillTx/>
              </a:rPr>
              <a:t>版本之軟體</a:t>
            </a:r>
            <a:r>
              <a:rPr lang="en-US" altLang="zh-TW" sz="2400" dirty="0" smtClean="0">
                <a:uFillTx/>
              </a:rPr>
              <a:t>(</a:t>
            </a:r>
            <a:r>
              <a:rPr lang="zh-TW" altLang="en-US" sz="2400" dirty="0" smtClean="0">
                <a:uFillTx/>
              </a:rPr>
              <a:t>需要輸入個人資料</a:t>
            </a:r>
            <a:r>
              <a:rPr lang="en-US" altLang="zh-TW" sz="2400" dirty="0" smtClean="0">
                <a:uFillTx/>
              </a:rPr>
              <a:t>)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>
                <a:solidFill>
                  <a:schemeClr val="tx1"/>
                </a:solidFill>
                <a:uFillTx/>
              </a:rPr>
              <a:t>Keil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環境安裝</a:t>
            </a:r>
            <a:r>
              <a:rPr lang="zh-TW" altLang="en-US" dirty="0" smtClean="0">
                <a:solidFill>
                  <a:schemeClr val="tx1"/>
                </a:solidFill>
                <a:uFillTx/>
              </a:rPr>
              <a:t>教學</a:t>
            </a:r>
            <a:r>
              <a:rPr lang="en-US" altLang="zh-TW" dirty="0" smtClean="0">
                <a:solidFill>
                  <a:schemeClr val="tx1"/>
                </a:solidFill>
                <a:uFillTx/>
              </a:rPr>
              <a:t>(1/17)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3028" y="1992726"/>
            <a:ext cx="6009032" cy="416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uFillTx/>
              </a:rPr>
              <a:t>點選</a:t>
            </a:r>
            <a:r>
              <a:rPr lang="en-US" altLang="zh-TW" sz="2400" dirty="0" smtClean="0">
                <a:uFillTx/>
              </a:rPr>
              <a:t>MDKxxx.EXE</a:t>
            </a:r>
            <a:r>
              <a:rPr lang="zh-TW" altLang="en-US" sz="2400" dirty="0" smtClean="0">
                <a:uFillTx/>
              </a:rPr>
              <a:t>開始下載，下載完後依指示安裝即可</a:t>
            </a:r>
            <a:endParaRPr lang="zh-TW" altLang="en-US" sz="2400" dirty="0">
              <a:uFillTx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tx1"/>
                </a:solidFill>
                <a:uFillTx/>
              </a:rPr>
              <a:t>Keil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環境</a:t>
            </a:r>
            <a:r>
              <a:rPr lang="zh-TW" altLang="en-US" dirty="0" smtClean="0">
                <a:solidFill>
                  <a:schemeClr val="tx1"/>
                </a:solidFill>
                <a:uFillTx/>
              </a:rPr>
              <a:t>安裝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教學</a:t>
            </a:r>
            <a:r>
              <a:rPr lang="en-US" altLang="zh-TW" dirty="0" smtClean="0">
                <a:solidFill>
                  <a:schemeClr val="tx1"/>
                </a:solidFill>
                <a:uFillTx/>
              </a:rPr>
              <a:t>(2/17)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1669906"/>
            <a:ext cx="6492760" cy="4452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uFillTx/>
              </a:rPr>
              <a:t>安裝完後出現此視窗</a:t>
            </a:r>
            <a:endParaRPr lang="en-US" altLang="zh-TW" dirty="0" smtClean="0">
              <a:uFillTx/>
            </a:endParaRPr>
          </a:p>
          <a:p>
            <a:pPr lvl="1"/>
            <a:r>
              <a:rPr lang="zh-TW" altLang="en-US" dirty="0" smtClean="0">
                <a:uFillTx/>
              </a:rPr>
              <a:t>確認即可</a:t>
            </a:r>
            <a:r>
              <a:rPr lang="en-US" altLang="zh-TW" dirty="0" smtClean="0">
                <a:uFillTx/>
              </a:rPr>
              <a:t>(</a:t>
            </a:r>
            <a:r>
              <a:rPr lang="zh-TW" altLang="en-US" dirty="0" smtClean="0">
                <a:uFillTx/>
              </a:rPr>
              <a:t>確認後更新晶片資料庫</a:t>
            </a:r>
            <a:r>
              <a:rPr lang="en-US" altLang="zh-TW" dirty="0" smtClean="0">
                <a:uFillTx/>
              </a:rPr>
              <a:t>)</a:t>
            </a:r>
            <a:endParaRPr lang="zh-TW" altLang="en-US" dirty="0">
              <a:uFillTx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  <a:uFillTx/>
              </a:rPr>
              <a:t>Keil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環境安裝教學</a:t>
            </a:r>
            <a:r>
              <a:rPr lang="en-US" altLang="zh-TW" dirty="0" smtClean="0">
                <a:solidFill>
                  <a:schemeClr val="tx1"/>
                </a:solidFill>
                <a:uFillTx/>
              </a:rPr>
              <a:t>(3/17)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04864"/>
            <a:ext cx="7200800" cy="4098301"/>
          </a:xfrm>
          <a:prstGeom prst="rect">
            <a:avLst/>
          </a:prstGeom>
        </p:spPr>
      </p:pic>
      <p:sp>
        <p:nvSpPr>
          <p:cNvPr id="5" name="矩形 4"/>
          <p:cNvSpPr>
            <a:spLocks/>
          </p:cNvSpPr>
          <p:nvPr/>
        </p:nvSpPr>
        <p:spPr>
          <a:xfrm>
            <a:off x="5076056" y="4797152"/>
            <a:ext cx="504056" cy="288032"/>
          </a:xfrm>
          <a:prstGeom prst="rect">
            <a:avLst/>
          </a:prstGeom>
          <a:noFill/>
          <a:ln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0" y="1268760"/>
            <a:ext cx="5436096" cy="481053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zh-TW" altLang="en-US" sz="2400" dirty="0" smtClean="0">
                <a:uFillTx/>
              </a:rPr>
              <a:t>到</a:t>
            </a:r>
            <a:r>
              <a:rPr lang="en-US" altLang="zh-TW" sz="2400" dirty="0" err="1" smtClean="0">
                <a:uFillTx/>
              </a:rPr>
              <a:t>Holtek</a:t>
            </a:r>
            <a:r>
              <a:rPr lang="zh-TW" altLang="en-US" sz="2400" dirty="0" smtClean="0">
                <a:uFillTx/>
              </a:rPr>
              <a:t>官方網站 </a:t>
            </a:r>
            <a:r>
              <a:rPr lang="en-US" altLang="zh-TW" sz="2400" dirty="0" smtClean="0">
                <a:uFillTx/>
              </a:rPr>
              <a:t>=&gt; </a:t>
            </a:r>
            <a:r>
              <a:rPr lang="zh-TW" altLang="en-US" sz="2400" dirty="0" smtClean="0">
                <a:uFillTx/>
              </a:rPr>
              <a:t>開發工具 </a:t>
            </a:r>
            <a:r>
              <a:rPr lang="en-US" altLang="zh-TW" sz="2400" dirty="0" smtClean="0">
                <a:uFillTx/>
              </a:rPr>
              <a:t>=&gt; </a:t>
            </a:r>
            <a:r>
              <a:rPr lang="zh-TW" altLang="en-US" sz="2400" dirty="0" smtClean="0">
                <a:uFillTx/>
              </a:rPr>
              <a:t>開發工具概觀 </a:t>
            </a:r>
            <a:r>
              <a:rPr lang="en-US" altLang="zh-TW" sz="2400" dirty="0" smtClean="0">
                <a:uFillTx/>
              </a:rPr>
              <a:t>=&gt; </a:t>
            </a:r>
            <a:r>
              <a:rPr lang="zh-TW" altLang="en-US" sz="2400" dirty="0" smtClean="0">
                <a:uFillTx/>
              </a:rPr>
              <a:t>硬體 </a:t>
            </a:r>
            <a:r>
              <a:rPr lang="en-US" altLang="zh-TW" sz="2400" dirty="0" smtClean="0">
                <a:uFillTx/>
              </a:rPr>
              <a:t>=&gt; </a:t>
            </a:r>
            <a:r>
              <a:rPr lang="zh-TW" altLang="en-US" sz="2400" dirty="0" smtClean="0">
                <a:uFillTx/>
              </a:rPr>
              <a:t>開發套件 </a:t>
            </a:r>
            <a:r>
              <a:rPr lang="en-US" altLang="zh-TW" sz="2400" dirty="0" smtClean="0">
                <a:uFillTx/>
              </a:rPr>
              <a:t>=&gt; 32-Bit </a:t>
            </a:r>
            <a:r>
              <a:rPr lang="en-US" altLang="zh-TW" sz="2400" dirty="0">
                <a:uFillTx/>
              </a:rPr>
              <a:t>Flash </a:t>
            </a:r>
            <a:r>
              <a:rPr lang="en-US" altLang="zh-TW" sz="2400" dirty="0" smtClean="0">
                <a:uFillTx/>
              </a:rPr>
              <a:t>MCU =&gt; </a:t>
            </a:r>
            <a:r>
              <a:rPr lang="en-US" altLang="zh-TW" dirty="0">
                <a:uFillTx/>
              </a:rPr>
              <a:t>ESK32-305xx </a:t>
            </a:r>
            <a:r>
              <a:rPr lang="en-US" altLang="zh-TW" dirty="0" smtClean="0">
                <a:uFillTx/>
              </a:rPr>
              <a:t>=&gt; </a:t>
            </a:r>
            <a:r>
              <a:rPr lang="en-US" altLang="zh-TW" dirty="0" smtClean="0">
                <a:uFillTx/>
                <a:hlinkClick r:id="rId2"/>
              </a:rPr>
              <a:t>ESK32-30501</a:t>
            </a:r>
            <a:endParaRPr lang="en-US" altLang="zh-TW" sz="2400" dirty="0" smtClean="0">
              <a:uFillTx/>
            </a:endParaRPr>
          </a:p>
          <a:p>
            <a:pPr algn="just"/>
            <a:r>
              <a:rPr lang="zh-TW" altLang="en-US" sz="2400" dirty="0" smtClean="0">
                <a:uFillTx/>
              </a:rPr>
              <a:t>下載</a:t>
            </a:r>
            <a:endParaRPr lang="en-US" altLang="zh-TW" sz="2400" dirty="0" smtClean="0">
              <a:uFillTx/>
            </a:endParaRPr>
          </a:p>
          <a:p>
            <a:pPr lvl="1"/>
            <a:r>
              <a:rPr lang="en-US" altLang="zh-TW" dirty="0">
                <a:uFillTx/>
              </a:rPr>
              <a:t>Data </a:t>
            </a:r>
            <a:r>
              <a:rPr lang="en-US" altLang="zh-TW" dirty="0" smtClean="0">
                <a:uFillTx/>
              </a:rPr>
              <a:t>Sheet(</a:t>
            </a:r>
            <a:r>
              <a:rPr lang="zh-TW" altLang="en-US" dirty="0" smtClean="0">
                <a:uFillTx/>
              </a:rPr>
              <a:t>規格文件</a:t>
            </a:r>
            <a:r>
              <a:rPr lang="en-US" altLang="zh-TW" dirty="0" smtClean="0">
                <a:uFillTx/>
              </a:rPr>
              <a:t>)</a:t>
            </a:r>
            <a:endParaRPr lang="en-US" altLang="zh-TW" dirty="0">
              <a:uFillTx/>
            </a:endParaRPr>
          </a:p>
          <a:p>
            <a:pPr lvl="1"/>
            <a:r>
              <a:rPr lang="en-US" altLang="zh-TW" dirty="0">
                <a:uFillTx/>
              </a:rPr>
              <a:t>User </a:t>
            </a:r>
            <a:r>
              <a:rPr lang="en-US" altLang="zh-TW" dirty="0" smtClean="0">
                <a:uFillTx/>
              </a:rPr>
              <a:t>Manual(</a:t>
            </a:r>
            <a:r>
              <a:rPr lang="zh-TW" altLang="en-US" dirty="0" smtClean="0">
                <a:uFillTx/>
              </a:rPr>
              <a:t>使用者手冊</a:t>
            </a:r>
            <a:r>
              <a:rPr lang="en-US" altLang="zh-TW" dirty="0" smtClean="0">
                <a:uFillTx/>
              </a:rPr>
              <a:t>)</a:t>
            </a:r>
            <a:endParaRPr lang="en-US" altLang="zh-TW" dirty="0">
              <a:uFillTx/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  <a:uFillTx/>
              </a:rPr>
              <a:t>Firmware </a:t>
            </a:r>
            <a:r>
              <a:rPr lang="en-US" altLang="zh-TW" dirty="0" smtClean="0">
                <a:solidFill>
                  <a:srgbClr val="FF0000"/>
                </a:solidFill>
                <a:uFillTx/>
              </a:rPr>
              <a:t>Library(</a:t>
            </a:r>
            <a:r>
              <a:rPr lang="zh-TW" altLang="en-US" dirty="0" smtClean="0">
                <a:solidFill>
                  <a:srgbClr val="FF0000"/>
                </a:solidFill>
                <a:uFillTx/>
              </a:rPr>
              <a:t>韌體程式庫及範例</a:t>
            </a:r>
            <a:r>
              <a:rPr lang="en-US" altLang="zh-TW" dirty="0" smtClean="0">
                <a:solidFill>
                  <a:srgbClr val="FF0000"/>
                </a:solidFill>
                <a:uFillTx/>
              </a:rPr>
              <a:t>)</a:t>
            </a:r>
            <a:endParaRPr lang="en-US" altLang="zh-TW" dirty="0">
              <a:solidFill>
                <a:srgbClr val="FF0000"/>
              </a:solidFill>
              <a:uFillTx/>
            </a:endParaRPr>
          </a:p>
          <a:p>
            <a:pPr lvl="1"/>
            <a:r>
              <a:rPr lang="en-US" altLang="zh-TW" dirty="0">
                <a:uFillTx/>
              </a:rPr>
              <a:t>ESK32-30501 User </a:t>
            </a:r>
            <a:r>
              <a:rPr lang="en-US" altLang="zh-TW" dirty="0" smtClean="0">
                <a:uFillTx/>
              </a:rPr>
              <a:t>Manual(</a:t>
            </a:r>
            <a:r>
              <a:rPr lang="zh-TW" altLang="en-US" dirty="0" smtClean="0">
                <a:uFillTx/>
              </a:rPr>
              <a:t>開發板手冊</a:t>
            </a:r>
            <a:r>
              <a:rPr lang="en-US" altLang="zh-TW" dirty="0" smtClean="0">
                <a:uFillTx/>
              </a:rPr>
              <a:t>)</a:t>
            </a:r>
            <a:endParaRPr lang="en-US" altLang="zh-TW" dirty="0">
              <a:uFillTx/>
            </a:endParaRPr>
          </a:p>
          <a:p>
            <a:pPr lvl="1"/>
            <a:r>
              <a:rPr lang="en-US" altLang="zh-TW" dirty="0" smtClean="0">
                <a:uFillTx/>
              </a:rPr>
              <a:t>Schematics(</a:t>
            </a:r>
            <a:r>
              <a:rPr lang="zh-TW" altLang="en-US" dirty="0" smtClean="0">
                <a:uFillTx/>
              </a:rPr>
              <a:t>開發板電路</a:t>
            </a:r>
            <a:r>
              <a:rPr lang="zh-TW" altLang="en-US" dirty="0">
                <a:uFillTx/>
              </a:rPr>
              <a:t>圖</a:t>
            </a:r>
            <a:r>
              <a:rPr lang="en-US" altLang="zh-TW" dirty="0" smtClean="0">
                <a:uFillTx/>
              </a:rPr>
              <a:t>)</a:t>
            </a:r>
            <a:endParaRPr lang="en-US" altLang="zh-TW" dirty="0">
              <a:uFillTx/>
            </a:endParaRPr>
          </a:p>
          <a:p>
            <a:pPr lvl="1"/>
            <a:r>
              <a:rPr lang="en-US" altLang="zh-TW" dirty="0">
                <a:uFillTx/>
              </a:rPr>
              <a:t>Tool chain Quick Start </a:t>
            </a:r>
            <a:r>
              <a:rPr lang="en-US" altLang="zh-TW" dirty="0" smtClean="0">
                <a:uFillTx/>
              </a:rPr>
              <a:t>Guide</a:t>
            </a:r>
            <a:endParaRPr lang="en-US" altLang="zh-TW" dirty="0">
              <a:uFillTx/>
            </a:endParaRPr>
          </a:p>
          <a:p>
            <a:pPr lvl="2"/>
            <a:r>
              <a:rPr lang="en-US" altLang="zh-TW" dirty="0" err="1">
                <a:uFillTx/>
              </a:rPr>
              <a:t>Keil</a:t>
            </a:r>
            <a:r>
              <a:rPr lang="en-US" altLang="zh-TW" dirty="0">
                <a:uFillTx/>
              </a:rPr>
              <a:t>™ MKD-ARM</a:t>
            </a:r>
          </a:p>
          <a:p>
            <a:pPr lvl="2"/>
            <a:r>
              <a:rPr lang="en-US" altLang="zh-TW" dirty="0">
                <a:uFillTx/>
              </a:rPr>
              <a:t>IAR EWARM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tx1"/>
                </a:solidFill>
                <a:uFillTx/>
              </a:rPr>
              <a:t>Keil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環境</a:t>
            </a:r>
            <a:r>
              <a:rPr lang="zh-TW" altLang="en-US" dirty="0" smtClean="0">
                <a:solidFill>
                  <a:schemeClr val="tx1"/>
                </a:solidFill>
                <a:uFillTx/>
              </a:rPr>
              <a:t>安裝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教學</a:t>
            </a:r>
            <a:r>
              <a:rPr lang="en-US" altLang="zh-TW" dirty="0" smtClean="0">
                <a:solidFill>
                  <a:schemeClr val="tx1"/>
                </a:solidFill>
                <a:uFillTx/>
              </a:rPr>
              <a:t>(4/17)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140915"/>
            <a:ext cx="3689772" cy="4791027"/>
          </a:xfrm>
          <a:prstGeom prst="rect">
            <a:avLst/>
          </a:prstGeom>
        </p:spPr>
      </p:pic>
      <p:sp>
        <p:nvSpPr>
          <p:cNvPr id="6" name="矩形 5"/>
          <p:cNvSpPr>
            <a:spLocks/>
          </p:cNvSpPr>
          <p:nvPr/>
        </p:nvSpPr>
        <p:spPr>
          <a:xfrm>
            <a:off x="5436096" y="4797152"/>
            <a:ext cx="1080120" cy="792088"/>
          </a:xfrm>
          <a:prstGeom prst="rect">
            <a:avLst/>
          </a:prstGeom>
          <a:noFill/>
          <a:ln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uFillTx/>
              </a:rPr>
              <a:t>將韌體程式庫及</a:t>
            </a:r>
            <a:r>
              <a:rPr lang="zh-TW" altLang="en-US" sz="2400" dirty="0" smtClean="0">
                <a:uFillTx/>
              </a:rPr>
              <a:t>範例解壓縮後</a:t>
            </a:r>
            <a:endParaRPr lang="en-US" altLang="zh-TW" sz="2400" dirty="0" smtClean="0">
              <a:uFillTx/>
            </a:endParaRPr>
          </a:p>
          <a:p>
            <a:r>
              <a:rPr lang="zh-TW" altLang="en-US" sz="2400" dirty="0" smtClean="0">
                <a:uFillTx/>
              </a:rPr>
              <a:t>開啟路徑</a:t>
            </a:r>
            <a:r>
              <a:rPr lang="en-US" altLang="zh-TW" sz="2400" dirty="0" smtClean="0">
                <a:uFillTx/>
              </a:rPr>
              <a:t>..\example\GPIO\</a:t>
            </a:r>
            <a:r>
              <a:rPr lang="en-US" altLang="zh-TW" sz="2400" dirty="0" err="1" smtClean="0">
                <a:uFillTx/>
              </a:rPr>
              <a:t>InputOutput</a:t>
            </a:r>
            <a:r>
              <a:rPr lang="en-US" altLang="zh-TW" sz="2400" dirty="0" smtClean="0">
                <a:uFillTx/>
              </a:rPr>
              <a:t>   </a:t>
            </a:r>
          </a:p>
          <a:p>
            <a:pPr lvl="1"/>
            <a:r>
              <a:rPr lang="en-US" altLang="zh-TW" sz="2000" dirty="0" smtClean="0">
                <a:uFillTx/>
              </a:rPr>
              <a:t>(</a:t>
            </a:r>
            <a:r>
              <a:rPr lang="zh-TW" altLang="en-US" sz="2000" dirty="0" smtClean="0">
                <a:uFillTx/>
              </a:rPr>
              <a:t>此為</a:t>
            </a:r>
            <a:r>
              <a:rPr lang="en-US" altLang="zh-TW" sz="2000" dirty="0" smtClean="0">
                <a:uFillTx/>
              </a:rPr>
              <a:t>GPIO</a:t>
            </a:r>
            <a:r>
              <a:rPr lang="zh-TW" altLang="en-US" sz="2000" dirty="0" smtClean="0">
                <a:uFillTx/>
              </a:rPr>
              <a:t>應用於</a:t>
            </a:r>
            <a:r>
              <a:rPr lang="en-US" altLang="zh-TW" sz="2000" dirty="0" smtClean="0">
                <a:uFillTx/>
              </a:rPr>
              <a:t>LED</a:t>
            </a:r>
            <a:r>
              <a:rPr lang="zh-TW" altLang="en-US" sz="2000" dirty="0" smtClean="0">
                <a:uFillTx/>
              </a:rPr>
              <a:t>的範例</a:t>
            </a:r>
            <a:r>
              <a:rPr lang="en-US" altLang="zh-TW" sz="2000" dirty="0" smtClean="0">
                <a:uFillTx/>
              </a:rPr>
              <a:t>)</a:t>
            </a:r>
          </a:p>
          <a:p>
            <a:r>
              <a:rPr lang="zh-TW" altLang="en-US" sz="2400" dirty="0" smtClean="0">
                <a:uFillTx/>
              </a:rPr>
              <a:t>執行</a:t>
            </a:r>
            <a:r>
              <a:rPr lang="en-US" altLang="zh-TW" sz="2400" dirty="0" err="1">
                <a:uFillTx/>
              </a:rPr>
              <a:t>CreatProject</a:t>
            </a:r>
            <a:endParaRPr lang="zh-TW" altLang="en-US" sz="2400" dirty="0">
              <a:uFillTx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tx1"/>
                </a:solidFill>
                <a:uFillTx/>
              </a:rPr>
              <a:t>Keil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環境</a:t>
            </a:r>
            <a:r>
              <a:rPr lang="zh-TW" altLang="en-US" dirty="0" smtClean="0">
                <a:solidFill>
                  <a:schemeClr val="tx1"/>
                </a:solidFill>
                <a:uFillTx/>
              </a:rPr>
              <a:t>安裝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教學</a:t>
            </a:r>
            <a:r>
              <a:rPr lang="en-US" altLang="zh-TW" dirty="0" smtClean="0">
                <a:solidFill>
                  <a:schemeClr val="tx1"/>
                </a:solidFill>
                <a:uFillTx/>
              </a:rPr>
              <a:t>(5/17)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163" y="2924944"/>
            <a:ext cx="3152775" cy="28098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r="22866"/>
          <a:stretch/>
        </p:blipFill>
        <p:spPr>
          <a:xfrm>
            <a:off x="5364088" y="3284984"/>
            <a:ext cx="2336364" cy="1962150"/>
          </a:xfrm>
          <a:prstGeom prst="rect">
            <a:avLst/>
          </a:prstGeom>
        </p:spPr>
      </p:pic>
      <p:sp>
        <p:nvSpPr>
          <p:cNvPr id="7" name="矩形 6"/>
          <p:cNvSpPr>
            <a:spLocks/>
          </p:cNvSpPr>
          <p:nvPr/>
        </p:nvSpPr>
        <p:spPr>
          <a:xfrm>
            <a:off x="6000237" y="3861048"/>
            <a:ext cx="1064066" cy="360040"/>
          </a:xfrm>
          <a:prstGeom prst="rect">
            <a:avLst/>
          </a:prstGeom>
          <a:noFill/>
          <a:ln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  <a:uFillTx/>
              </a:rPr>
              <a:t>Keil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環境安裝教學</a:t>
            </a:r>
            <a:r>
              <a:rPr lang="en-US" altLang="zh-TW" dirty="0" smtClean="0">
                <a:solidFill>
                  <a:schemeClr val="tx1"/>
                </a:solidFill>
                <a:uFillTx/>
              </a:rPr>
              <a:t>(6/17)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uFillTx/>
              </a:rPr>
              <a:t>執行完</a:t>
            </a:r>
            <a:r>
              <a:rPr lang="en-US" altLang="zh-TW" dirty="0" err="1" smtClean="0">
                <a:uFillTx/>
              </a:rPr>
              <a:t>CreatProject</a:t>
            </a:r>
            <a:r>
              <a:rPr lang="zh-TW" altLang="en-US" dirty="0" smtClean="0">
                <a:uFillTx/>
              </a:rPr>
              <a:t>資料夾內出現新的項目</a:t>
            </a:r>
            <a:endParaRPr lang="en-US" altLang="zh-TW" dirty="0" smtClean="0">
              <a:uFillTx/>
            </a:endParaRPr>
          </a:p>
          <a:p>
            <a:r>
              <a:rPr lang="zh-TW" altLang="en-US" dirty="0">
                <a:uFillTx/>
              </a:rPr>
              <a:t>開啟路徑</a:t>
            </a:r>
            <a:r>
              <a:rPr lang="en-US" altLang="zh-TW" dirty="0">
                <a:uFillTx/>
              </a:rPr>
              <a:t>..\</a:t>
            </a:r>
            <a:r>
              <a:rPr lang="en-US" altLang="zh-TW" dirty="0" smtClean="0">
                <a:uFillTx/>
              </a:rPr>
              <a:t>MDK_ARMv5</a:t>
            </a:r>
            <a:r>
              <a:rPr lang="zh-TW" altLang="en-US" dirty="0" smtClean="0">
                <a:uFillTx/>
              </a:rPr>
              <a:t>  </a:t>
            </a:r>
            <a:r>
              <a:rPr lang="en-US" altLang="zh-TW" dirty="0" smtClean="0">
                <a:solidFill>
                  <a:srgbClr val="FF0000"/>
                </a:solidFill>
                <a:uFillTx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uFillTx/>
              </a:rPr>
              <a:t>請確認有</a:t>
            </a:r>
            <a:r>
              <a:rPr lang="en-US" altLang="zh-TW" dirty="0" smtClean="0">
                <a:solidFill>
                  <a:srgbClr val="FF0000"/>
                </a:solidFill>
                <a:uFillTx/>
              </a:rPr>
              <a:t>v5)</a:t>
            </a:r>
          </a:p>
          <a:p>
            <a:r>
              <a:rPr lang="zh-TW" altLang="en-US" dirty="0" smtClean="0">
                <a:uFillTx/>
              </a:rPr>
              <a:t>執行</a:t>
            </a:r>
            <a:r>
              <a:rPr lang="en-US" altLang="zh-TW" dirty="0">
                <a:uFillTx/>
              </a:rPr>
              <a:t>Project_52352</a:t>
            </a:r>
            <a:endParaRPr lang="zh-TW" altLang="en-US" dirty="0">
              <a:uFillTx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04564"/>
            <a:ext cx="2751594" cy="33676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547" y="2492896"/>
            <a:ext cx="2819400" cy="3314700"/>
          </a:xfrm>
          <a:prstGeom prst="rect">
            <a:avLst/>
          </a:prstGeom>
        </p:spPr>
      </p:pic>
      <p:sp>
        <p:nvSpPr>
          <p:cNvPr id="6" name="矩形 5"/>
          <p:cNvSpPr>
            <a:spLocks/>
          </p:cNvSpPr>
          <p:nvPr/>
        </p:nvSpPr>
        <p:spPr>
          <a:xfrm>
            <a:off x="5849890" y="5013176"/>
            <a:ext cx="1064066" cy="360040"/>
          </a:xfrm>
          <a:prstGeom prst="rect">
            <a:avLst/>
          </a:prstGeom>
          <a:noFill/>
          <a:ln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uFillTx/>
              </a:rPr>
              <a:t>執行後將開啟</a:t>
            </a:r>
            <a:r>
              <a:rPr lang="en-US" altLang="zh-TW" sz="2400" dirty="0" err="1" smtClean="0">
                <a:uFillTx/>
              </a:rPr>
              <a:t>Keil</a:t>
            </a:r>
            <a:endParaRPr lang="en-US" altLang="zh-TW" sz="2400" dirty="0" smtClean="0">
              <a:uFillTx/>
            </a:endParaRPr>
          </a:p>
          <a:p>
            <a:r>
              <a:rPr lang="zh-TW" altLang="en-US" sz="2400" dirty="0" smtClean="0">
                <a:uFillTx/>
              </a:rPr>
              <a:t>若出現以下小視窗，代表安裝完</a:t>
            </a:r>
            <a:r>
              <a:rPr lang="en-US" altLang="zh-TW" sz="2400" dirty="0" err="1" smtClean="0">
                <a:uFillTx/>
              </a:rPr>
              <a:t>Keil</a:t>
            </a:r>
            <a:r>
              <a:rPr lang="zh-TW" altLang="en-US" sz="2400" dirty="0" smtClean="0">
                <a:uFillTx/>
              </a:rPr>
              <a:t>時出現的</a:t>
            </a:r>
            <a:r>
              <a:rPr lang="zh-TW" altLang="en-US" sz="2400" dirty="0">
                <a:uFillTx/>
              </a:rPr>
              <a:t>晶片資料庫</a:t>
            </a:r>
            <a:r>
              <a:rPr lang="zh-TW" altLang="en-US" sz="2400" dirty="0" smtClean="0">
                <a:uFillTx/>
              </a:rPr>
              <a:t>更新軟體於更新完後未關閉，請關閉後按下小視窗確認鍵</a:t>
            </a:r>
            <a:endParaRPr lang="zh-TW" altLang="en-US" sz="2400" dirty="0">
              <a:uFillTx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  <a:uFillTx/>
              </a:rPr>
              <a:t>Keil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環境安裝教學</a:t>
            </a:r>
            <a:r>
              <a:rPr lang="en-US" altLang="zh-TW" dirty="0" smtClean="0">
                <a:solidFill>
                  <a:schemeClr val="tx1"/>
                </a:solidFill>
                <a:uFillTx/>
              </a:rPr>
              <a:t>(7/17)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441435"/>
            <a:ext cx="6753896" cy="3544967"/>
          </a:xfrm>
          <a:prstGeom prst="rect">
            <a:avLst/>
          </a:prstGeom>
        </p:spPr>
      </p:pic>
      <p:sp>
        <p:nvSpPr>
          <p:cNvPr id="6" name="矩形 5"/>
          <p:cNvSpPr>
            <a:spLocks/>
          </p:cNvSpPr>
          <p:nvPr/>
        </p:nvSpPr>
        <p:spPr>
          <a:xfrm>
            <a:off x="4572000" y="4365104"/>
            <a:ext cx="1944216" cy="1080120"/>
          </a:xfrm>
          <a:prstGeom prst="rect">
            <a:avLst/>
          </a:prstGeom>
          <a:noFill/>
          <a:ln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15369</TotalTime>
  <Words>735</Words>
  <Application>Microsoft Office PowerPoint</Application>
  <PresentationFormat>On-screen Show (4:3)</PresentationFormat>
  <Paragraphs>74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微軟正黑體</vt:lpstr>
      <vt:lpstr>新細明體</vt:lpstr>
      <vt:lpstr>標楷體</vt:lpstr>
      <vt:lpstr>Arial</vt:lpstr>
      <vt:lpstr>Lucida Sans Unicode</vt:lpstr>
      <vt:lpstr>Tahoma</vt:lpstr>
      <vt:lpstr>Times New Roman</vt:lpstr>
      <vt:lpstr>Wingdings</vt:lpstr>
      <vt:lpstr>Wingdings 2</vt:lpstr>
      <vt:lpstr>匯合</vt:lpstr>
      <vt:lpstr>微處理實驗</vt:lpstr>
      <vt:lpstr>大綱</vt:lpstr>
      <vt:lpstr>Keil環境安裝教學(1/17)</vt:lpstr>
      <vt:lpstr>Keil環境安裝教學(2/17)</vt:lpstr>
      <vt:lpstr>Keil環境安裝教學(3/17)</vt:lpstr>
      <vt:lpstr>Keil環境安裝教學(4/17)</vt:lpstr>
      <vt:lpstr>Keil環境安裝教學(5/17)</vt:lpstr>
      <vt:lpstr>Keil環境安裝教學(6/17)</vt:lpstr>
      <vt:lpstr>Keil環境安裝教學(7/17)</vt:lpstr>
      <vt:lpstr>Keil環境安裝教學(8/17)</vt:lpstr>
      <vt:lpstr>Keil環境安裝教學(9/17)</vt:lpstr>
      <vt:lpstr>Keil環境安裝教學(10/17)</vt:lpstr>
      <vt:lpstr>Keil環境安裝教學(11/17)</vt:lpstr>
      <vt:lpstr>Keil環境安裝教學(12/17)</vt:lpstr>
      <vt:lpstr>Keil環境安裝教學(13/17)</vt:lpstr>
      <vt:lpstr>Keil環境安裝教學(14/17)</vt:lpstr>
      <vt:lpstr>Keil環境安裝教學(15/17)</vt:lpstr>
      <vt:lpstr>Keil環境安裝教學(16/17)</vt:lpstr>
      <vt:lpstr>Keil環境安裝教學(17/17)</vt:lpstr>
      <vt:lpstr>下週準備清單</vt:lpstr>
      <vt:lpstr>PowerPoint Presentation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機器人專論期末報告</dc:title>
  <dc:creator>LCY</dc:creator>
  <cp:lastModifiedBy>Johnny Yeng</cp:lastModifiedBy>
  <cp:revision>515</cp:revision>
  <dcterms:created xsi:type="dcterms:W3CDTF">2009-12-19T06:15:07Z</dcterms:created>
  <dcterms:modified xsi:type="dcterms:W3CDTF">2019-11-06T14:08:42Z</dcterms:modified>
</cp:coreProperties>
</file>