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4093" r:id="rId1"/>
  </p:sldMasterIdLst>
  <p:notesMasterIdLst>
    <p:notesMasterId r:id="rId21"/>
  </p:notesMasterIdLst>
  <p:handoutMasterIdLst>
    <p:handoutMasterId r:id="rId22"/>
  </p:handoutMasterIdLst>
  <p:sldIdLst>
    <p:sldId id="295" r:id="rId2"/>
    <p:sldId id="296" r:id="rId3"/>
    <p:sldId id="297" r:id="rId4"/>
    <p:sldId id="298" r:id="rId5"/>
    <p:sldId id="335" r:id="rId6"/>
    <p:sldId id="365" r:id="rId7"/>
    <p:sldId id="366" r:id="rId8"/>
    <p:sldId id="367" r:id="rId9"/>
    <p:sldId id="344" r:id="rId10"/>
    <p:sldId id="368" r:id="rId11"/>
    <p:sldId id="369" r:id="rId12"/>
    <p:sldId id="343" r:id="rId13"/>
    <p:sldId id="373" r:id="rId14"/>
    <p:sldId id="379" r:id="rId15"/>
    <p:sldId id="374" r:id="rId16"/>
    <p:sldId id="378" r:id="rId17"/>
    <p:sldId id="375" r:id="rId18"/>
    <p:sldId id="377" r:id="rId19"/>
    <p:sldId id="294" r:id="rId20"/>
  </p:sldIdLst>
  <p:sldSz cx="9144000" cy="6858000" type="screen4x3"/>
  <p:notesSz cx="6761163" cy="988218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9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4660"/>
  </p:normalViewPr>
  <p:slideViewPr>
    <p:cSldViewPr snapToObjects="1">
      <p:cViewPr varScale="1">
        <p:scale>
          <a:sx n="86" d="100"/>
          <a:sy n="86" d="100"/>
        </p:scale>
        <p:origin x="1387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81" d="100"/>
          <a:sy n="81" d="100"/>
        </p:scale>
        <p:origin x="400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01E68-01F8-4D7D-BDCC-D4222B461E64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386888"/>
            <a:ext cx="29305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29050" y="9386888"/>
            <a:ext cx="29305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2B58D-D0F5-4EEA-B7C5-CC65F8239F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715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89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83" tIns="45491" rIns="90983" bIns="4549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0638" y="0"/>
            <a:ext cx="29289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83" tIns="45491" rIns="90983" bIns="4549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741363"/>
            <a:ext cx="4940300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6275" y="4694238"/>
            <a:ext cx="5408613" cy="444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83" tIns="45491" rIns="90983" bIns="454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5300"/>
            <a:ext cx="29289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83" tIns="45491" rIns="90983" bIns="4549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0638" y="9385300"/>
            <a:ext cx="29289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83" tIns="45491" rIns="90983" bIns="4549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59F97D8-5EAF-45CD-8F68-8BBE9DE431A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431122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grpSp>
        <p:nvGrpSpPr>
          <p:cNvPr id="2" name="群組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手繪多邊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>
                <a:solidFill>
                  <a:schemeClr val="tx1"/>
                </a:solidFill>
              </a:endParaRPr>
            </a:p>
          </p:txBody>
        </p:sp>
        <p:sp>
          <p:nvSpPr>
            <p:cNvPr id="8" name="手繪多邊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>
                <a:solidFill>
                  <a:schemeClr val="tx1"/>
                </a:solidFill>
              </a:endParaRPr>
            </a:p>
          </p:txBody>
        </p:sp>
        <p:sp>
          <p:nvSpPr>
            <p:cNvPr id="11" name="手繪多邊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>
                <a:solidFill>
                  <a:schemeClr val="tx1"/>
                </a:solidFill>
              </a:endParaRPr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 Box 26"/>
          <p:cNvSpPr txBox="1">
            <a:spLocks noChangeArrowheads="1"/>
          </p:cNvSpPr>
          <p:nvPr userDrawn="1"/>
        </p:nvSpPr>
        <p:spPr bwMode="auto">
          <a:xfrm>
            <a:off x="179389" y="6573838"/>
            <a:ext cx="23763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1200" dirty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Dept. of E. E., Tamkang University </a:t>
            </a:r>
          </a:p>
        </p:txBody>
      </p:sp>
      <p:pic>
        <p:nvPicPr>
          <p:cNvPr id="13" name="Picture 3" descr="C:\Users\iclab\Desktop\未命名-1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43"/>
          <a:stretch/>
        </p:blipFill>
        <p:spPr bwMode="auto">
          <a:xfrm>
            <a:off x="5076056" y="452987"/>
            <a:ext cx="3809979" cy="59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圖片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130" y="333821"/>
            <a:ext cx="758613" cy="758613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26"/>
          <p:cNvSpPr txBox="1">
            <a:spLocks noChangeArrowheads="1"/>
          </p:cNvSpPr>
          <p:nvPr userDrawn="1"/>
        </p:nvSpPr>
        <p:spPr bwMode="auto">
          <a:xfrm>
            <a:off x="8244409" y="6505599"/>
            <a:ext cx="76862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60DF62FA-1C0E-4348-B74B-09B91E0BA3EB}" type="slidenum">
              <a:rPr lang="en-US" altLang="zh-TW" sz="1400" smtClean="0">
                <a:latin typeface="Times New Roman" panose="02020603050405020304" pitchFamily="18" charset="0"/>
                <a:ea typeface="標楷體" panose="03000509000000000000" pitchFamily="65" charset="-120"/>
              </a:rPr>
              <a:pPr eaLnBrk="1" hangingPunct="1">
                <a:defRPr/>
              </a:pPr>
              <a:t>‹#›</a:t>
            </a:fld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/16</a:t>
            </a:r>
          </a:p>
        </p:txBody>
      </p:sp>
      <p:cxnSp>
        <p:nvCxnSpPr>
          <p:cNvPr id="24" name="直線接點 23"/>
          <p:cNvCxnSpPr/>
          <p:nvPr userDrawn="1"/>
        </p:nvCxnSpPr>
        <p:spPr>
          <a:xfrm>
            <a:off x="23600" y="1124744"/>
            <a:ext cx="2100128" cy="0"/>
          </a:xfrm>
          <a:prstGeom prst="line">
            <a:avLst/>
          </a:prstGeom>
          <a:ln w="381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0" h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 userDrawn="1"/>
        </p:nvCxnSpPr>
        <p:spPr>
          <a:xfrm>
            <a:off x="35496" y="1052736"/>
            <a:ext cx="2736304" cy="0"/>
          </a:xfrm>
          <a:prstGeom prst="line">
            <a:avLst/>
          </a:prstGeom>
          <a:ln w="381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0" h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手繪多邊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922114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8229600" cy="4810539"/>
          </a:xfrm>
          <a:prstGeom prst="rect">
            <a:avLst/>
          </a:prstGeom>
          <a:noFill/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dirty="0"/>
              <a:t>按一下以編輯母片文字樣式</a:t>
            </a:r>
            <a:endParaRPr kumimoji="0" lang="en-US" altLang="zh-TW" dirty="0"/>
          </a:p>
          <a:p>
            <a:pPr lvl="1" eaLnBrk="1" latinLnBrk="0" hangingPunct="1"/>
            <a:r>
              <a:rPr kumimoji="0" lang="zh-TW" altLang="en-US" dirty="0"/>
              <a:t>第二層</a:t>
            </a:r>
          </a:p>
          <a:p>
            <a:pPr lvl="2" eaLnBrk="1" latinLnBrk="0" hangingPunct="1"/>
            <a:r>
              <a:rPr kumimoji="0" lang="zh-TW" altLang="en-US" dirty="0"/>
              <a:t>第三層</a:t>
            </a:r>
          </a:p>
          <a:p>
            <a:pPr lvl="3" eaLnBrk="1" latinLnBrk="0" hangingPunct="1"/>
            <a:r>
              <a:rPr kumimoji="0" lang="zh-TW" altLang="en-US" dirty="0"/>
              <a:t>第四層</a:t>
            </a:r>
          </a:p>
          <a:p>
            <a:pPr lvl="4" eaLnBrk="1" latinLnBrk="0" hangingPunct="1"/>
            <a:r>
              <a:rPr kumimoji="0" lang="zh-TW" altLang="en-US" dirty="0"/>
              <a:t>第五層</a:t>
            </a:r>
            <a:endParaRPr kumimoji="0" lang="en-US" dirty="0"/>
          </a:p>
        </p:txBody>
      </p:sp>
      <p:sp>
        <p:nvSpPr>
          <p:cNvPr id="16" name="Text Box 26"/>
          <p:cNvSpPr txBox="1">
            <a:spLocks noChangeArrowheads="1"/>
          </p:cNvSpPr>
          <p:nvPr userDrawn="1"/>
        </p:nvSpPr>
        <p:spPr bwMode="auto">
          <a:xfrm>
            <a:off x="179389" y="6573838"/>
            <a:ext cx="23763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1200" dirty="0">
                <a:latin typeface="Times New Roman" pitchFamily="18" charset="0"/>
                <a:ea typeface="標楷體" pitchFamily="65" charset="-120"/>
              </a:rPr>
              <a:t>Dept. of E. E., Tamkang University </a:t>
            </a:r>
          </a:p>
        </p:txBody>
      </p:sp>
      <p:sp>
        <p:nvSpPr>
          <p:cNvPr id="17" name="矩形 16"/>
          <p:cNvSpPr/>
          <p:nvPr userDrawn="1"/>
        </p:nvSpPr>
        <p:spPr>
          <a:xfrm>
            <a:off x="4572000" y="6505599"/>
            <a:ext cx="24482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zh-TW" altLang="en-US" sz="1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實驗五：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BFTM</a:t>
            </a:r>
          </a:p>
        </p:txBody>
      </p:sp>
      <p:sp>
        <p:nvSpPr>
          <p:cNvPr id="18" name="矩形 17"/>
          <p:cNvSpPr/>
          <p:nvPr userDrawn="1"/>
        </p:nvSpPr>
        <p:spPr>
          <a:xfrm>
            <a:off x="6948263" y="6505599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微處理機實驗</a:t>
            </a:r>
            <a:endParaRPr lang="en-US" altLang="zh-TW" sz="1400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4" r:id="rId1"/>
    <p:sldLayoutId id="2147484095" r:id="rId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b="0" kern="1200">
          <a:solidFill>
            <a:schemeClr val="tx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Times New Roman" pitchFamily="18" charset="0"/>
          <a:ea typeface="標楷體" pitchFamily="65" charset="-120"/>
          <a:cs typeface="Times New Roman" pitchFamily="18" charset="0"/>
        </a:defRPr>
      </a:lvl1pPr>
      <a:extLst/>
    </p:titleStyle>
    <p:bodyStyle>
      <a:lvl1pPr marL="363538" indent="-363538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100000"/>
        <a:buFont typeface="Wingdings" pitchFamily="2" charset="2"/>
        <a:buChar char="p"/>
        <a:defRPr kumimoji="0" sz="28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1pPr>
      <a:lvl2pPr marL="628650" indent="-265113" algn="l" rtl="0" eaLnBrk="1" latinLnBrk="0" hangingPunct="1">
        <a:spcBef>
          <a:spcPts val="324"/>
        </a:spcBef>
        <a:buClr>
          <a:schemeClr val="accent1"/>
        </a:buClr>
        <a:buFont typeface="Wingdings" pitchFamily="2" charset="2"/>
        <a:buChar char="n"/>
        <a:defRPr kumimoji="0" sz="24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2pPr>
      <a:lvl3pPr marL="892175" indent="-261938" algn="l" rtl="0" eaLnBrk="1" latinLnBrk="0" hangingPunct="1">
        <a:spcBef>
          <a:spcPts val="350"/>
        </a:spcBef>
        <a:buClr>
          <a:schemeClr val="accent1"/>
        </a:buClr>
        <a:buSzPct val="100000"/>
        <a:buFont typeface="Wingdings" pitchFamily="2" charset="2"/>
        <a:buChar char="p"/>
        <a:defRPr kumimoji="0" sz="20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3pPr>
      <a:lvl4pPr marL="1143000" indent="-250825" algn="l" rtl="0" eaLnBrk="1" latinLnBrk="0" hangingPunct="1">
        <a:spcBef>
          <a:spcPts val="350"/>
        </a:spcBef>
        <a:buClr>
          <a:schemeClr val="accent1"/>
        </a:buClr>
        <a:buFont typeface="Wingdings" pitchFamily="2" charset="2"/>
        <a:buChar char="n"/>
        <a:defRPr kumimoji="0" sz="20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4pPr>
      <a:lvl5pPr marL="1371600" indent="-292100" algn="l" rtl="0" eaLnBrk="1" latinLnBrk="0" hangingPunct="1">
        <a:spcBef>
          <a:spcPts val="350"/>
        </a:spcBef>
        <a:buClr>
          <a:schemeClr val="accent1"/>
        </a:buClr>
        <a:buFont typeface="Wingdings" pitchFamily="2" charset="2"/>
        <a:buChar char="p"/>
        <a:defRPr kumimoji="0" sz="18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google.com/u/0/s/1_aA9tJBsls41iPXBGTSnLtYl3c8x3QxO/p/1AbYFsKrhk6qagrKH2vxdtkI97hL7aL5h/preview?authuser=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標題 9"/>
          <p:cNvSpPr>
            <a:spLocks noGrp="1"/>
          </p:cNvSpPr>
          <p:nvPr>
            <p:ph type="ctrTitle"/>
          </p:nvPr>
        </p:nvSpPr>
        <p:spPr>
          <a:xfrm>
            <a:off x="687388" y="1628676"/>
            <a:ext cx="7772400" cy="1152252"/>
          </a:xfrm>
        </p:spPr>
        <p:txBody>
          <a:bodyPr>
            <a:normAutofit/>
          </a:bodyPr>
          <a:lstStyle/>
          <a:p>
            <a:pPr algn="l"/>
            <a:r>
              <a:rPr lang="zh-TW" altLang="en-US" b="0"/>
              <a:t>微處理機實驗</a:t>
            </a:r>
            <a:endParaRPr lang="zh-TW" altLang="en-US" sz="3200" b="0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259632" y="3068960"/>
            <a:ext cx="7992888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zh-TW" altLang="en-US" sz="4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實驗五：</a:t>
            </a:r>
            <a:r>
              <a:rPr lang="en-US" altLang="zh-TW" sz="4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BFTM</a:t>
            </a:r>
            <a:r>
              <a:rPr lang="zh-TW" altLang="en-US" sz="4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endParaRPr lang="en-US" altLang="zh-TW" sz="4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9" name="Text Box 26"/>
          <p:cNvSpPr txBox="1">
            <a:spLocks noChangeArrowheads="1"/>
          </p:cNvSpPr>
          <p:nvPr/>
        </p:nvSpPr>
        <p:spPr bwMode="auto">
          <a:xfrm>
            <a:off x="179389" y="6573838"/>
            <a:ext cx="23763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1200" dirty="0">
                <a:latin typeface="Times New Roman" pitchFamily="18" charset="0"/>
                <a:ea typeface="標楷體" pitchFamily="65" charset="-120"/>
              </a:rPr>
              <a:t>Dept. of E. E., Tamkang University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單次模式示意圖</a:t>
            </a:r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</a:t>
            </a:r>
            <a:r>
              <a:rPr lang="zh-TW" altLang="en-US" dirty="0"/>
              <a:t>計數模式</a:t>
            </a:r>
            <a:r>
              <a:rPr lang="en-US" altLang="zh-TW" dirty="0"/>
              <a:t>-</a:t>
            </a:r>
            <a:r>
              <a:rPr lang="zh-TW" altLang="en-US" dirty="0"/>
              <a:t>單次模式</a:t>
            </a:r>
            <a:r>
              <a:rPr lang="en-US" altLang="zh-TW" dirty="0"/>
              <a:t>(2/2)</a:t>
            </a:r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77" y="1700808"/>
            <a:ext cx="8113590" cy="4184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1337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196752"/>
            <a:ext cx="8003232" cy="4810539"/>
          </a:xfrm>
        </p:spPr>
        <p:txBody>
          <a:bodyPr>
            <a:noAutofit/>
          </a:bodyPr>
          <a:lstStyle/>
          <a:p>
            <a:r>
              <a:rPr lang="zh-TW" altLang="en-US" sz="1800" dirty="0"/>
              <a:t>設定計時器功能</a:t>
            </a:r>
            <a:endParaRPr lang="en-US" altLang="zh-TW" sz="1600" dirty="0"/>
          </a:p>
          <a:p>
            <a:pPr lvl="1"/>
            <a:r>
              <a:rPr lang="en-US" altLang="zh-TW" sz="1600" dirty="0"/>
              <a:t>BFTM</a:t>
            </a:r>
            <a:r>
              <a:rPr lang="zh-TW" altLang="en-US" sz="1600" dirty="0"/>
              <a:t>開啟</a:t>
            </a:r>
            <a:endParaRPr lang="en-US" altLang="zh-TW" sz="1600" dirty="0"/>
          </a:p>
          <a:p>
            <a:pPr lvl="2"/>
            <a:r>
              <a:rPr lang="en-US" altLang="zh-TW" sz="1200" dirty="0" err="1"/>
              <a:t>BFTM_EnaCmd</a:t>
            </a:r>
            <a:r>
              <a:rPr lang="en-US" altLang="zh-TW" sz="1200" dirty="0"/>
              <a:t>(</a:t>
            </a:r>
            <a:r>
              <a:rPr lang="zh-TW" altLang="en-US" sz="1200" dirty="0"/>
              <a:t> </a:t>
            </a:r>
            <a:r>
              <a:rPr lang="en-US" altLang="zh-TW" sz="1200" dirty="0" err="1">
                <a:solidFill>
                  <a:srgbClr val="FF0000"/>
                </a:solidFill>
              </a:rPr>
              <a:t>HT_BFTMn</a:t>
            </a:r>
            <a:r>
              <a:rPr lang="en-US" altLang="zh-TW" sz="1200" dirty="0"/>
              <a:t>, </a:t>
            </a:r>
            <a:r>
              <a:rPr lang="en-US" altLang="zh-TW" sz="1200" dirty="0" err="1">
                <a:solidFill>
                  <a:srgbClr val="00B0F0"/>
                </a:solidFill>
              </a:rPr>
              <a:t>ControlStatus</a:t>
            </a:r>
            <a:r>
              <a:rPr lang="en-US" altLang="zh-TW" sz="1200" dirty="0"/>
              <a:t>);</a:t>
            </a:r>
          </a:p>
          <a:p>
            <a:pPr lvl="1"/>
            <a:r>
              <a:rPr lang="zh-TW" altLang="en-US" sz="1600" dirty="0"/>
              <a:t>設定比較值</a:t>
            </a:r>
            <a:endParaRPr lang="en-US" altLang="zh-TW" sz="1600" dirty="0"/>
          </a:p>
          <a:p>
            <a:pPr lvl="2"/>
            <a:r>
              <a:rPr lang="en-US" altLang="zh-TW" sz="1200" dirty="0" err="1"/>
              <a:t>BFTM_SetCompare</a:t>
            </a:r>
            <a:r>
              <a:rPr lang="en-US" altLang="zh-TW" sz="1200" dirty="0"/>
              <a:t>(</a:t>
            </a:r>
            <a:r>
              <a:rPr lang="zh-TW" altLang="en-US" sz="1200" dirty="0"/>
              <a:t> </a:t>
            </a:r>
            <a:r>
              <a:rPr lang="en-US" altLang="zh-TW" sz="1200" dirty="0" err="1">
                <a:solidFill>
                  <a:srgbClr val="FF0000"/>
                </a:solidFill>
              </a:rPr>
              <a:t>HT_BFTMn</a:t>
            </a:r>
            <a:r>
              <a:rPr lang="zh-TW" altLang="en-US" sz="1200" dirty="0">
                <a:solidFill>
                  <a:srgbClr val="FF0000"/>
                </a:solidFill>
              </a:rPr>
              <a:t> </a:t>
            </a:r>
            <a:r>
              <a:rPr lang="en-US" altLang="zh-TW" sz="1200" dirty="0"/>
              <a:t>, </a:t>
            </a:r>
            <a:r>
              <a:rPr lang="en-US" altLang="zh-TW" sz="1200" dirty="0" err="1">
                <a:solidFill>
                  <a:srgbClr val="7030A0"/>
                </a:solidFill>
              </a:rPr>
              <a:t>wCompare</a:t>
            </a:r>
            <a:r>
              <a:rPr lang="en-US" altLang="zh-TW" sz="1200" dirty="0"/>
              <a:t>);</a:t>
            </a:r>
          </a:p>
          <a:p>
            <a:pPr lvl="1"/>
            <a:r>
              <a:rPr lang="zh-TW" altLang="en-US" sz="1600" dirty="0"/>
              <a:t>設定計數次數</a:t>
            </a:r>
            <a:endParaRPr lang="en-US" altLang="zh-TW" sz="1600" dirty="0"/>
          </a:p>
          <a:p>
            <a:pPr lvl="2"/>
            <a:r>
              <a:rPr lang="en-US" altLang="zh-TW" sz="1200" dirty="0" err="1"/>
              <a:t>BFTM_SetCounter</a:t>
            </a:r>
            <a:r>
              <a:rPr lang="en-US" altLang="zh-TW" sz="1200" dirty="0"/>
              <a:t>(</a:t>
            </a:r>
            <a:r>
              <a:rPr lang="zh-TW" altLang="en-US" sz="1200" dirty="0"/>
              <a:t> </a:t>
            </a:r>
            <a:r>
              <a:rPr lang="en-US" altLang="zh-TW" sz="1200" dirty="0" err="1">
                <a:solidFill>
                  <a:srgbClr val="FF0000"/>
                </a:solidFill>
              </a:rPr>
              <a:t>HT_BFTMn</a:t>
            </a:r>
            <a:r>
              <a:rPr lang="zh-TW" altLang="en-US" sz="1200" dirty="0">
                <a:solidFill>
                  <a:srgbClr val="FF0000"/>
                </a:solidFill>
              </a:rPr>
              <a:t> </a:t>
            </a:r>
            <a:r>
              <a:rPr lang="en-US" altLang="zh-TW" sz="1200" dirty="0"/>
              <a:t>, </a:t>
            </a:r>
            <a:r>
              <a:rPr lang="en-US" altLang="zh-TW" sz="1200" dirty="0" err="1">
                <a:solidFill>
                  <a:srgbClr val="00B050"/>
                </a:solidFill>
              </a:rPr>
              <a:t>wCounter</a:t>
            </a:r>
            <a:r>
              <a:rPr lang="en-US" altLang="zh-TW" sz="1200" dirty="0"/>
              <a:t>);</a:t>
            </a:r>
          </a:p>
          <a:p>
            <a:pPr lvl="1"/>
            <a:r>
              <a:rPr lang="zh-TW" altLang="en-US" sz="1600" dirty="0"/>
              <a:t>設定是否啟用單次模式</a:t>
            </a:r>
            <a:endParaRPr lang="en-US" altLang="zh-TW" sz="1600" dirty="0"/>
          </a:p>
          <a:p>
            <a:pPr lvl="2"/>
            <a:r>
              <a:rPr lang="en-US" altLang="zh-TW" sz="1200" dirty="0" err="1"/>
              <a:t>BFTM_OneShotModeCmd</a:t>
            </a:r>
            <a:r>
              <a:rPr lang="en-US" altLang="zh-TW" sz="1200" dirty="0"/>
              <a:t>(</a:t>
            </a:r>
            <a:r>
              <a:rPr lang="zh-TW" altLang="en-US" sz="1200" dirty="0"/>
              <a:t> </a:t>
            </a:r>
            <a:r>
              <a:rPr lang="en-US" altLang="zh-TW" sz="1200" dirty="0" err="1">
                <a:solidFill>
                  <a:srgbClr val="FF0000"/>
                </a:solidFill>
              </a:rPr>
              <a:t>HT_BFTMn</a:t>
            </a:r>
            <a:r>
              <a:rPr lang="zh-TW" altLang="en-US" sz="1200" dirty="0">
                <a:solidFill>
                  <a:srgbClr val="FF0000"/>
                </a:solidFill>
              </a:rPr>
              <a:t> </a:t>
            </a:r>
            <a:r>
              <a:rPr lang="en-US" altLang="zh-TW" sz="1200" dirty="0"/>
              <a:t>, </a:t>
            </a:r>
            <a:r>
              <a:rPr lang="en-US" altLang="zh-TW" sz="1200" dirty="0" err="1">
                <a:solidFill>
                  <a:srgbClr val="00B0F0"/>
                </a:solidFill>
              </a:rPr>
              <a:t>ControlStatus</a:t>
            </a:r>
            <a:r>
              <a:rPr lang="en-US" altLang="zh-TW" sz="1200" dirty="0"/>
              <a:t>);</a:t>
            </a:r>
          </a:p>
          <a:p>
            <a:pPr lvl="1"/>
            <a:r>
              <a:rPr lang="zh-TW" altLang="en-US" sz="1600" dirty="0"/>
              <a:t>設定</a:t>
            </a:r>
            <a:r>
              <a:rPr lang="en-US" altLang="zh-TW" sz="1600" dirty="0"/>
              <a:t>BFTM</a:t>
            </a:r>
            <a:r>
              <a:rPr lang="zh-TW" altLang="en-US" sz="1600" dirty="0"/>
              <a:t>中斷源開啟</a:t>
            </a:r>
            <a:endParaRPr lang="en-US" altLang="zh-TW" sz="1600" dirty="0"/>
          </a:p>
          <a:p>
            <a:pPr lvl="2"/>
            <a:r>
              <a:rPr lang="en-US" altLang="zh-TW" sz="1200" dirty="0" err="1"/>
              <a:t>BFTM_IntConfig</a:t>
            </a:r>
            <a:r>
              <a:rPr lang="en-US" altLang="zh-TW" sz="1200" dirty="0"/>
              <a:t>(</a:t>
            </a:r>
            <a:r>
              <a:rPr lang="zh-TW" altLang="en-US" sz="1200" dirty="0"/>
              <a:t> </a:t>
            </a:r>
            <a:r>
              <a:rPr lang="en-US" altLang="zh-TW" sz="1200" dirty="0" err="1">
                <a:solidFill>
                  <a:srgbClr val="FF0000"/>
                </a:solidFill>
              </a:rPr>
              <a:t>HT_BFTMn</a:t>
            </a:r>
            <a:r>
              <a:rPr lang="zh-TW" altLang="en-US" sz="1200" dirty="0">
                <a:solidFill>
                  <a:srgbClr val="FF0000"/>
                </a:solidFill>
              </a:rPr>
              <a:t> </a:t>
            </a:r>
            <a:r>
              <a:rPr lang="en-US" altLang="zh-TW" sz="1200" dirty="0"/>
              <a:t>, </a:t>
            </a:r>
            <a:r>
              <a:rPr lang="en-US" altLang="zh-TW" sz="1200" dirty="0" err="1">
                <a:solidFill>
                  <a:srgbClr val="00B0F0"/>
                </a:solidFill>
              </a:rPr>
              <a:t>ControlStatus</a:t>
            </a:r>
            <a:r>
              <a:rPr lang="en-US" altLang="zh-TW" sz="1200" dirty="0"/>
              <a:t>);</a:t>
            </a:r>
            <a:endParaRPr lang="en-US" altLang="zh-TW" sz="1600" dirty="0"/>
          </a:p>
          <a:p>
            <a:pPr lvl="1"/>
            <a:r>
              <a:rPr lang="en-US" altLang="zh-TW" sz="1600" dirty="0"/>
              <a:t>BFTM</a:t>
            </a:r>
            <a:r>
              <a:rPr lang="zh-TW" altLang="en-US" sz="1600" dirty="0"/>
              <a:t>旗標</a:t>
            </a:r>
            <a:endParaRPr lang="en-US" altLang="zh-TW" sz="1600" dirty="0"/>
          </a:p>
          <a:p>
            <a:pPr lvl="2"/>
            <a:r>
              <a:rPr lang="en-US" altLang="zh-TW" sz="1200" dirty="0" err="1"/>
              <a:t>BFTM_ClearFlag</a:t>
            </a:r>
            <a:r>
              <a:rPr lang="en-US" altLang="zh-TW" sz="1200" dirty="0"/>
              <a:t>(</a:t>
            </a:r>
            <a:r>
              <a:rPr lang="zh-TW" altLang="en-US" sz="1200" dirty="0"/>
              <a:t> </a:t>
            </a:r>
            <a:r>
              <a:rPr lang="en-US" altLang="zh-TW" sz="1200" dirty="0" err="1">
                <a:solidFill>
                  <a:srgbClr val="FF0000"/>
                </a:solidFill>
              </a:rPr>
              <a:t>HT_BFTMn</a:t>
            </a:r>
            <a:r>
              <a:rPr lang="zh-TW" altLang="en-US" sz="1200" dirty="0">
                <a:solidFill>
                  <a:srgbClr val="FF0000"/>
                </a:solidFill>
              </a:rPr>
              <a:t> </a:t>
            </a:r>
            <a:r>
              <a:rPr lang="en-US" altLang="zh-TW" sz="1200" dirty="0"/>
              <a:t>);</a:t>
            </a:r>
          </a:p>
          <a:p>
            <a:pPr lvl="1"/>
            <a:r>
              <a:rPr lang="en-US" altLang="zh-TW" sz="1600" dirty="0"/>
              <a:t>BFTM</a:t>
            </a:r>
            <a:r>
              <a:rPr lang="zh-TW" altLang="en-US" sz="1600" dirty="0"/>
              <a:t>旗標狀態</a:t>
            </a:r>
            <a:endParaRPr lang="en-US" altLang="zh-TW" sz="1600" dirty="0"/>
          </a:p>
          <a:p>
            <a:pPr lvl="2"/>
            <a:r>
              <a:rPr lang="en-US" altLang="zh-TW" sz="1200" dirty="0" err="1"/>
              <a:t>FlagStatus</a:t>
            </a:r>
            <a:r>
              <a:rPr lang="en-US" altLang="zh-TW" sz="1200" dirty="0"/>
              <a:t> </a:t>
            </a:r>
            <a:r>
              <a:rPr lang="en-US" altLang="zh-TW" sz="1200" dirty="0" err="1"/>
              <a:t>BFTM_GetFlagStatus</a:t>
            </a:r>
            <a:r>
              <a:rPr lang="en-US" altLang="zh-TW" sz="1200" dirty="0"/>
              <a:t>(</a:t>
            </a:r>
            <a:r>
              <a:rPr lang="zh-TW" altLang="en-US" sz="1200" dirty="0"/>
              <a:t> </a:t>
            </a:r>
            <a:r>
              <a:rPr lang="en-US" altLang="zh-TW" sz="1200" dirty="0" err="1">
                <a:solidFill>
                  <a:srgbClr val="FF0000"/>
                </a:solidFill>
              </a:rPr>
              <a:t>HT_BFTMn</a:t>
            </a:r>
            <a:r>
              <a:rPr lang="zh-TW" altLang="en-US" sz="1200" dirty="0">
                <a:solidFill>
                  <a:srgbClr val="FF0000"/>
                </a:solidFill>
              </a:rPr>
              <a:t> </a:t>
            </a:r>
            <a:r>
              <a:rPr lang="en-US" altLang="zh-TW" sz="1200" dirty="0"/>
              <a:t>);</a:t>
            </a:r>
          </a:p>
          <a:p>
            <a:pPr lvl="1"/>
            <a:r>
              <a:rPr lang="en-US" altLang="zh-TW" sz="1600" dirty="0"/>
              <a:t>BFTM</a:t>
            </a:r>
            <a:r>
              <a:rPr lang="zh-TW" altLang="en-US" sz="1600" dirty="0"/>
              <a:t>中斷開啟</a:t>
            </a:r>
            <a:endParaRPr lang="en-US" altLang="zh-TW" sz="1600" dirty="0"/>
          </a:p>
          <a:p>
            <a:pPr lvl="2"/>
            <a:r>
              <a:rPr lang="en-US" altLang="zh-TW" sz="1200" dirty="0" err="1"/>
              <a:t>NVIC_EnableIRQ</a:t>
            </a:r>
            <a:r>
              <a:rPr lang="en-US" altLang="zh-TW" sz="1200" dirty="0"/>
              <a:t>(</a:t>
            </a:r>
            <a:r>
              <a:rPr lang="en-US" altLang="zh-TW" sz="1200" dirty="0" err="1"/>
              <a:t>BFTMx_IRQn</a:t>
            </a:r>
            <a:r>
              <a:rPr lang="en-US" altLang="zh-TW" sz="1200" dirty="0"/>
              <a:t>);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BFTM</a:t>
            </a:r>
            <a:r>
              <a:rPr lang="zh-TW" altLang="en-US" dirty="0"/>
              <a:t> </a:t>
            </a:r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4" name="內容版面配置區 1"/>
          <p:cNvSpPr txBox="1">
            <a:spLocks/>
          </p:cNvSpPr>
          <p:nvPr/>
        </p:nvSpPr>
        <p:spPr>
          <a:xfrm>
            <a:off x="6346540" y="3284983"/>
            <a:ext cx="2340260" cy="2866323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363538" indent="-363538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628650" indent="-265113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Wingdings" pitchFamily="2" charset="2"/>
              <a:buChar char="n"/>
              <a:defRPr kumimoji="0" sz="24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892175" indent="-261938" algn="l" rtl="0" eaLnBrk="1" latinLnBrk="0" hangingPunct="1">
              <a:spcBef>
                <a:spcPts val="350"/>
              </a:spcBef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143000" indent="-250825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n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1371600" indent="-292100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p"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/>
            <a:r>
              <a:rPr lang="en-US" altLang="zh-TW" sz="2400" dirty="0" err="1">
                <a:solidFill>
                  <a:srgbClr val="FF0000"/>
                </a:solidFill>
              </a:rPr>
              <a:t>HT_BFTMn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lvl="1" fontAlgn="auto">
              <a:spcAft>
                <a:spcPts val="0"/>
              </a:spcAft>
            </a:pPr>
            <a:r>
              <a:rPr lang="en-US" altLang="zh-TW" sz="1800" dirty="0"/>
              <a:t>HT_BFTM0</a:t>
            </a:r>
          </a:p>
          <a:p>
            <a:pPr lvl="1" fontAlgn="auto">
              <a:spcAft>
                <a:spcPts val="0"/>
              </a:spcAft>
            </a:pPr>
            <a:r>
              <a:rPr lang="en-US" altLang="zh-TW" sz="1800" dirty="0"/>
              <a:t>HT_BFTM1</a:t>
            </a:r>
          </a:p>
          <a:p>
            <a:pPr lvl="1" fontAlgn="auto">
              <a:spcAft>
                <a:spcPts val="0"/>
              </a:spcAft>
            </a:pPr>
            <a:endParaRPr lang="en-US" altLang="zh-TW" sz="1800" dirty="0"/>
          </a:p>
          <a:p>
            <a:pPr fontAlgn="auto"/>
            <a:r>
              <a:rPr lang="en-US" altLang="zh-TW" sz="2400" dirty="0" err="1">
                <a:solidFill>
                  <a:srgbClr val="00B0F0"/>
                </a:solidFill>
              </a:rPr>
              <a:t>ControlStatus</a:t>
            </a:r>
            <a:r>
              <a:rPr lang="en-US" altLang="zh-TW" sz="2400" dirty="0">
                <a:solidFill>
                  <a:srgbClr val="00B0F0"/>
                </a:solidFill>
              </a:rPr>
              <a:t> </a:t>
            </a:r>
          </a:p>
          <a:p>
            <a:pPr lvl="1" fontAlgn="auto">
              <a:spcAft>
                <a:spcPts val="0"/>
              </a:spcAft>
            </a:pPr>
            <a:r>
              <a:rPr lang="en-US" altLang="zh-TW" sz="1800" dirty="0"/>
              <a:t>ENABLE</a:t>
            </a:r>
          </a:p>
          <a:p>
            <a:pPr lvl="1" fontAlgn="auto">
              <a:spcAft>
                <a:spcPts val="0"/>
              </a:spcAft>
            </a:pPr>
            <a:r>
              <a:rPr lang="en-US" altLang="zh-TW" sz="1800" dirty="0"/>
              <a:t>DISABLE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601147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196752"/>
            <a:ext cx="8147248" cy="4810539"/>
          </a:xfrm>
        </p:spPr>
        <p:txBody>
          <a:bodyPr/>
          <a:lstStyle/>
          <a:p>
            <a:r>
              <a:rPr lang="zh-TW" altLang="en-US" sz="2700" dirty="0"/>
              <a:t>修改官方範例</a:t>
            </a:r>
            <a:r>
              <a:rPr lang="en-US" altLang="zh-TW" sz="2700"/>
              <a:t>…\example\BFTM\</a:t>
            </a:r>
            <a:r>
              <a:rPr lang="en-US" altLang="zh-TW" sz="2700" dirty="0" err="1"/>
              <a:t>RepetitiveToggle</a:t>
            </a:r>
            <a:endParaRPr lang="en-US" altLang="zh-TW" sz="2700" dirty="0"/>
          </a:p>
          <a:p>
            <a:r>
              <a:rPr lang="zh-TW" altLang="en-US" dirty="0"/>
              <a:t>功能</a:t>
            </a:r>
            <a:r>
              <a:rPr lang="en-US" altLang="zh-TW" dirty="0"/>
              <a:t>:</a:t>
            </a:r>
            <a:r>
              <a:rPr lang="zh-TW" altLang="en-US" dirty="0"/>
              <a:t>使用</a:t>
            </a:r>
            <a:r>
              <a:rPr lang="en-US" altLang="zh-TW" dirty="0"/>
              <a:t>BFTM</a:t>
            </a:r>
            <a:r>
              <a:rPr lang="zh-TW" altLang="en-US" dirty="0"/>
              <a:t>做計時中斷功能，</a:t>
            </a:r>
            <a:r>
              <a:rPr lang="en-US" altLang="zh-TW" dirty="0"/>
              <a:t>LED1</a:t>
            </a:r>
            <a:r>
              <a:rPr lang="zh-TW" altLang="en-US" dirty="0"/>
              <a:t>為</a:t>
            </a:r>
            <a:r>
              <a:rPr lang="en-US" altLang="zh-TW" dirty="0"/>
              <a:t>0.5</a:t>
            </a:r>
            <a:r>
              <a:rPr lang="zh-TW" altLang="en-US" dirty="0"/>
              <a:t>秒為週期亮暗；</a:t>
            </a:r>
            <a:r>
              <a:rPr lang="en-US" altLang="zh-TW" dirty="0"/>
              <a:t>LED2</a:t>
            </a:r>
            <a:r>
              <a:rPr lang="zh-TW" altLang="en-US" dirty="0"/>
              <a:t>為</a:t>
            </a:r>
            <a:r>
              <a:rPr lang="en-US" altLang="zh-TW" dirty="0"/>
              <a:t>1</a:t>
            </a:r>
            <a:r>
              <a:rPr lang="zh-TW" altLang="en-US" dirty="0"/>
              <a:t>秒為週期亮暗。</a:t>
            </a:r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本單元實習</a:t>
            </a:r>
          </a:p>
        </p:txBody>
      </p:sp>
    </p:spTree>
    <p:extLst>
      <p:ext uri="{BB962C8B-B14F-4D97-AF65-F5344CB8AC3E}">
        <p14:creationId xmlns:p14="http://schemas.microsoft.com/office/powerpoint/2010/main" val="930351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AEB4D0FA-92F9-4D35-BEA8-2898ADBDC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範例講解 </a:t>
            </a:r>
            <a:r>
              <a:rPr lang="en-US" altLang="zh-TW" dirty="0"/>
              <a:t>(1/5)</a:t>
            </a:r>
            <a:endParaRPr lang="zh-TW" altLang="en-US" dirty="0"/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56034F9-B92E-4F92-B504-E5EAE8EC4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main.c</a:t>
            </a:r>
            <a:endParaRPr lang="en-US" altLang="zh-TW" dirty="0"/>
          </a:p>
          <a:p>
            <a:pPr lvl="1"/>
            <a:r>
              <a:rPr lang="en-US" altLang="zh-TW" dirty="0"/>
              <a:t>CKCU</a:t>
            </a:r>
            <a:r>
              <a:rPr lang="zh-TW" altLang="en-US" dirty="0"/>
              <a:t>功能設定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NVIC</a:t>
            </a:r>
            <a:r>
              <a:rPr lang="zh-TW" altLang="en-US" dirty="0"/>
              <a:t>配置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BFTM</a:t>
            </a:r>
            <a:r>
              <a:rPr lang="zh-TW" altLang="en-US" dirty="0"/>
              <a:t>中斷開啟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912" y="4623246"/>
            <a:ext cx="4608512" cy="1355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912" y="2171700"/>
            <a:ext cx="6279065" cy="1905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4772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AEB4D0FA-92F9-4D35-BEA8-2898ADBDC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範例講解 </a:t>
            </a:r>
            <a:r>
              <a:rPr lang="en-US" altLang="zh-TW" dirty="0"/>
              <a:t>(1/5)</a:t>
            </a:r>
            <a:endParaRPr lang="zh-TW" altLang="en-US" dirty="0"/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56034F9-B92E-4F92-B504-E5EAE8EC4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sz="2800" dirty="0"/>
              <a:t>GPIO</a:t>
            </a:r>
            <a:r>
              <a:rPr lang="zh-TW" altLang="en-US" sz="2800" dirty="0"/>
              <a:t>功能設定</a:t>
            </a:r>
            <a:endParaRPr lang="en-US" altLang="zh-TW" sz="2800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72816"/>
            <a:ext cx="5545358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7449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BFTM</a:t>
            </a:r>
            <a:r>
              <a:rPr lang="zh-TW" altLang="en-US" dirty="0"/>
              <a:t>計時功能宣告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A0A1BDC-5DDC-44BA-9A33-E8E3CD7D6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範例講解 </a:t>
            </a:r>
            <a:r>
              <a:rPr lang="en-US" altLang="zh-TW" dirty="0"/>
              <a:t>(2/5)</a:t>
            </a:r>
            <a:endParaRPr lang="zh-TW" alt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668989"/>
            <a:ext cx="5832648" cy="4782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2416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A0A1BDC-5DDC-44BA-9A33-E8E3CD7D6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範例講解 </a:t>
            </a:r>
            <a:r>
              <a:rPr lang="en-US" altLang="zh-TW" dirty="0"/>
              <a:t>(2/5)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2636912"/>
            <a:ext cx="398145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12875"/>
            <a:ext cx="4114800" cy="252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3538" lvl="1" indent="-363538">
              <a:spcBef>
                <a:spcPts val="400"/>
              </a:spcBef>
              <a:buSzPct val="100000"/>
              <a:buFont typeface="Wingdings" pitchFamily="2" charset="2"/>
              <a:buChar char="p"/>
            </a:pPr>
            <a:r>
              <a:rPr lang="en-US" altLang="zh-TW" sz="2800" dirty="0"/>
              <a:t>ht32f5xxxx_01_it.c - BFTM</a:t>
            </a:r>
            <a:r>
              <a:rPr lang="zh-TW" altLang="en-US" sz="2800" dirty="0"/>
              <a:t>計時功能宣告</a:t>
            </a:r>
            <a:endParaRPr lang="en-US" altLang="zh-TW" sz="2800" dirty="0"/>
          </a:p>
          <a:p>
            <a:pPr marL="627063" lvl="2" indent="-363538">
              <a:spcBef>
                <a:spcPts val="400"/>
              </a:spcBef>
              <a:buFont typeface="Wingdings" panose="05000000000000000000" pitchFamily="2" charset="2"/>
              <a:buChar char="n"/>
            </a:pPr>
            <a:r>
              <a:rPr lang="zh-TW" altLang="en-US" dirty="0"/>
              <a:t>當觸發時，若狀態</a:t>
            </a:r>
            <a:r>
              <a:rPr lang="en-US" altLang="zh-TW" dirty="0"/>
              <a:t>LED</a:t>
            </a:r>
            <a:r>
              <a:rPr lang="zh-TW" altLang="en-US" dirty="0"/>
              <a:t>旗標為</a:t>
            </a:r>
            <a:r>
              <a:rPr lang="en-US" altLang="zh-TW" dirty="0"/>
              <a:t>False</a:t>
            </a:r>
            <a:r>
              <a:rPr lang="zh-TW" altLang="en-US" dirty="0"/>
              <a:t>，則燈亮且狀態</a:t>
            </a:r>
            <a:r>
              <a:rPr lang="en-US" altLang="zh-TW" dirty="0"/>
              <a:t>LED</a:t>
            </a:r>
            <a:r>
              <a:rPr lang="zh-TW" altLang="en-US" dirty="0"/>
              <a:t>旗標為</a:t>
            </a:r>
            <a:r>
              <a:rPr lang="en-US" altLang="zh-TW" dirty="0"/>
              <a:t>True</a:t>
            </a:r>
            <a:r>
              <a:rPr lang="zh-TW" altLang="en-US" dirty="0"/>
              <a:t>，反之，狀態</a:t>
            </a:r>
            <a:r>
              <a:rPr lang="en-US" altLang="zh-TW" dirty="0"/>
              <a:t>LED</a:t>
            </a:r>
            <a:r>
              <a:rPr lang="zh-TW" altLang="en-US" dirty="0"/>
              <a:t>旗標為</a:t>
            </a:r>
            <a:r>
              <a:rPr lang="en-US" altLang="zh-TW" dirty="0"/>
              <a:t>True </a:t>
            </a:r>
            <a:r>
              <a:rPr lang="zh-TW" altLang="en-US" dirty="0"/>
              <a:t>，則燈亮且狀態</a:t>
            </a:r>
            <a:r>
              <a:rPr lang="en-US" altLang="zh-TW" dirty="0"/>
              <a:t>LED</a:t>
            </a:r>
            <a:r>
              <a:rPr lang="zh-TW" altLang="en-US" dirty="0"/>
              <a:t>旗標為</a:t>
            </a:r>
            <a:r>
              <a:rPr lang="en-US" altLang="zh-TW" dirty="0"/>
              <a:t>False</a:t>
            </a:r>
            <a:r>
              <a:rPr lang="zh-TW" altLang="en-US" dirty="0"/>
              <a:t>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7176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318" y="2924943"/>
            <a:ext cx="6329593" cy="3082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TW" altLang="en-US" dirty="0"/>
              <a:t>主程式內開啟</a:t>
            </a:r>
            <a:r>
              <a:rPr lang="en-US" altLang="zh-TW" dirty="0"/>
              <a:t>NVIC</a:t>
            </a:r>
            <a:r>
              <a:rPr lang="zh-TW" altLang="en-US" dirty="0"/>
              <a:t>、</a:t>
            </a:r>
            <a:r>
              <a:rPr lang="en-US" altLang="zh-TW" dirty="0"/>
              <a:t>CKCU</a:t>
            </a:r>
            <a:r>
              <a:rPr lang="zh-TW" altLang="en-US" dirty="0"/>
              <a:t>、</a:t>
            </a:r>
            <a:r>
              <a:rPr lang="en-US" altLang="zh-TW" dirty="0"/>
              <a:t>BFTM</a:t>
            </a:r>
            <a:r>
              <a:rPr lang="zh-TW" altLang="en-US" dirty="0"/>
              <a:t>、</a:t>
            </a:r>
            <a:r>
              <a:rPr lang="en-US" altLang="zh-TW" dirty="0"/>
              <a:t>GPIO</a:t>
            </a:r>
            <a:r>
              <a:rPr lang="zh-TW" altLang="en-US" dirty="0"/>
              <a:t>功能副函式，註解</a:t>
            </a:r>
            <a:r>
              <a:rPr lang="en-US" altLang="zh-TW" dirty="0"/>
              <a:t>code</a:t>
            </a:r>
            <a:r>
              <a:rPr lang="zh-TW" altLang="en-US" dirty="0"/>
              <a:t>地方可自由撰寫，不論主程式如何撰寫，會依設定計數週期進入中斷。</a:t>
            </a:r>
            <a:r>
              <a:rPr lang="en-US" altLang="zh-TW" dirty="0"/>
              <a:t>(</a:t>
            </a:r>
            <a:r>
              <a:rPr lang="zh-TW" altLang="en-US" dirty="0"/>
              <a:t>須注意程式碼執行也需時間，會將程式碼執行時間算入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BE256DE-DF6A-4294-B656-E10C81ED2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範例講解 </a:t>
            </a:r>
            <a:r>
              <a:rPr lang="en-US" altLang="zh-TW" dirty="0"/>
              <a:t>(3/5)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771800" y="5229200"/>
            <a:ext cx="2016224" cy="3600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2363802" y="3278405"/>
            <a:ext cx="2568238" cy="85592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9305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3C77688-73D0-4182-B532-7D16324E3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驗收</a:t>
            </a:r>
            <a:r>
              <a:rPr lang="en-US" altLang="zh-TW" dirty="0"/>
              <a:t>:</a:t>
            </a:r>
            <a:r>
              <a:rPr lang="zh-TW" altLang="en-US" dirty="0"/>
              <a:t> 實作跑馬燈，將</a:t>
            </a:r>
            <a:r>
              <a:rPr lang="en-US" altLang="zh-TW" dirty="0"/>
              <a:t>LED1~LED3</a:t>
            </a:r>
            <a:r>
              <a:rPr lang="zh-TW" altLang="en-US" dirty="0"/>
              <a:t>三個燈依序亮起，依序變暗。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72FFC95-CAE8-451E-BEBD-AF3C81C13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範例講解 </a:t>
            </a:r>
            <a:r>
              <a:rPr lang="en-US" altLang="zh-TW" dirty="0"/>
              <a:t>(5/5)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2745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42988" y="2276475"/>
            <a:ext cx="7129462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  <a:defRPr/>
            </a:pPr>
            <a:r>
              <a:rPr lang="en-US" altLang="zh-TW" sz="4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Thanks for your attention!</a:t>
            </a:r>
            <a:endParaRPr lang="zh-TW" altLang="en-US" sz="48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實驗目的</a:t>
            </a:r>
            <a:endParaRPr lang="en-US" altLang="zh-TW" dirty="0"/>
          </a:p>
          <a:p>
            <a:r>
              <a:rPr lang="zh-TW" altLang="en-US" dirty="0"/>
              <a:t>使用的元件設備</a:t>
            </a:r>
            <a:endParaRPr lang="en-US" altLang="zh-TW" dirty="0"/>
          </a:p>
          <a:p>
            <a:r>
              <a:rPr lang="zh-TW" altLang="en-US" dirty="0"/>
              <a:t>實驗原理</a:t>
            </a:r>
            <a:endParaRPr lang="en-US" altLang="zh-TW" dirty="0"/>
          </a:p>
          <a:p>
            <a:r>
              <a:rPr lang="zh-TW" altLang="en-US" dirty="0"/>
              <a:t>本單元實習</a:t>
            </a:r>
            <a:endParaRPr lang="en-US" altLang="zh-TW" dirty="0"/>
          </a:p>
          <a:p>
            <a:r>
              <a:rPr lang="zh-TW" altLang="en-US" dirty="0"/>
              <a:t>範例講解</a:t>
            </a:r>
            <a:endParaRPr lang="en-US" altLang="zh-TW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大綱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認識計時計數器</a:t>
            </a:r>
            <a:endParaRPr lang="en-US" altLang="zh-TW" dirty="0"/>
          </a:p>
          <a:p>
            <a:r>
              <a:rPr lang="zh-TW" altLang="en-US" dirty="0"/>
              <a:t>計時器中斷應用</a:t>
            </a:r>
            <a:endParaRPr lang="en-US" altLang="zh-TW" dirty="0"/>
          </a:p>
          <a:p>
            <a:r>
              <a:rPr lang="zh-TW" altLang="en-US" dirty="0"/>
              <a:t>頻率控制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實驗目的</a:t>
            </a:r>
          </a:p>
        </p:txBody>
      </p:sp>
    </p:spTree>
    <p:extLst>
      <p:ext uri="{BB962C8B-B14F-4D97-AF65-F5344CB8AC3E}">
        <p14:creationId xmlns:p14="http://schemas.microsoft.com/office/powerpoint/2010/main" val="732778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HT32F52352</a:t>
            </a:r>
            <a:r>
              <a:rPr lang="zh-TW" altLang="en-US" dirty="0"/>
              <a:t>開發板</a:t>
            </a:r>
            <a:endParaRPr lang="en-US" altLang="zh-TW" dirty="0"/>
          </a:p>
          <a:p>
            <a:r>
              <a:rPr lang="en-US" altLang="zh-TW" dirty="0"/>
              <a:t>ESK32-20001</a:t>
            </a:r>
            <a:r>
              <a:rPr lang="zh-TW" altLang="en-US" dirty="0"/>
              <a:t>擴充板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使用的元件設備</a:t>
            </a:r>
          </a:p>
        </p:txBody>
      </p:sp>
    </p:spTree>
    <p:extLst>
      <p:ext uri="{BB962C8B-B14F-4D97-AF65-F5344CB8AC3E}">
        <p14:creationId xmlns:p14="http://schemas.microsoft.com/office/powerpoint/2010/main" val="1527511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基本功能定時器模塊 </a:t>
            </a:r>
            <a:r>
              <a:rPr lang="en-US" altLang="zh-TW" dirty="0"/>
              <a:t>(BFTM)</a:t>
            </a:r>
          </a:p>
          <a:p>
            <a:pPr lvl="1"/>
            <a:r>
              <a:rPr lang="zh-TW" altLang="en-US" dirty="0"/>
              <a:t>是</a:t>
            </a:r>
            <a:r>
              <a:rPr lang="zh-TW" altLang="en-US" dirty="0">
                <a:solidFill>
                  <a:srgbClr val="FF0000"/>
                </a:solidFill>
              </a:rPr>
              <a:t>一個 </a:t>
            </a:r>
            <a:r>
              <a:rPr lang="en-US" altLang="zh-TW" dirty="0">
                <a:solidFill>
                  <a:srgbClr val="FF0000"/>
                </a:solidFill>
              </a:rPr>
              <a:t>32-bit </a:t>
            </a:r>
            <a:r>
              <a:rPr lang="zh-TW" altLang="en-US" dirty="0">
                <a:solidFill>
                  <a:srgbClr val="FF0000"/>
                </a:solidFill>
              </a:rPr>
              <a:t>向上</a:t>
            </a:r>
            <a:r>
              <a:rPr lang="zh-TW" altLang="en-US" dirty="0"/>
              <a:t>計數型計數器，用來測量時間間隔並產生單次或重複中斷。 </a:t>
            </a:r>
            <a:r>
              <a:rPr lang="en-US" altLang="zh-TW" dirty="0"/>
              <a:t>BFTM </a:t>
            </a:r>
            <a:r>
              <a:rPr lang="zh-TW" altLang="en-US" dirty="0"/>
              <a:t>有兩種工作模式，即重複模式和單次模式。在內部比較器每次產生比較匹配事件時重複模式都會重啟計數器。 </a:t>
            </a:r>
            <a:r>
              <a:rPr lang="en-US" altLang="zh-TW" dirty="0"/>
              <a:t>BFTM </a:t>
            </a:r>
            <a:r>
              <a:rPr lang="zh-TW" altLang="en-US" dirty="0"/>
              <a:t>也支持單次模式，當比較匹配事件發生時，計數器會被強制停止計數。</a:t>
            </a:r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</a:t>
            </a:r>
            <a:r>
              <a:rPr lang="en-US" altLang="zh-TW" dirty="0">
                <a:effectLst/>
              </a:rPr>
              <a:t>BFTM</a:t>
            </a:r>
            <a:r>
              <a:rPr lang="zh-TW" altLang="en-US" dirty="0">
                <a:effectLst/>
              </a:rPr>
              <a:t>簡介</a:t>
            </a:r>
            <a:r>
              <a:rPr lang="en-US" altLang="zh-TW" dirty="0"/>
              <a:t>(1/2)</a:t>
            </a:r>
          </a:p>
        </p:txBody>
      </p:sp>
    </p:spTree>
    <p:extLst>
      <p:ext uri="{BB962C8B-B14F-4D97-AF65-F5344CB8AC3E}">
        <p14:creationId xmlns:p14="http://schemas.microsoft.com/office/powerpoint/2010/main" val="3325466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32-bit </a:t>
            </a:r>
            <a:r>
              <a:rPr lang="zh-TW" altLang="en-US" dirty="0"/>
              <a:t>向上計數型計數器</a:t>
            </a:r>
            <a:r>
              <a:rPr lang="en-US" altLang="zh-TW" dirty="0"/>
              <a:t>(0x0000_0000~0xFFFF_FFFF)</a:t>
            </a:r>
          </a:p>
          <a:p>
            <a:pPr lvl="1"/>
            <a:r>
              <a:rPr lang="en-US" altLang="zh-TW" dirty="0"/>
              <a:t>32-bit =&gt; </a:t>
            </a:r>
            <a:r>
              <a:rPr lang="zh-TW" altLang="en-US" dirty="0"/>
              <a:t>於</a:t>
            </a:r>
            <a:r>
              <a:rPr lang="en-US" altLang="zh-TW" dirty="0"/>
              <a:t>4Ghz</a:t>
            </a:r>
            <a:r>
              <a:rPr lang="zh-TW" altLang="en-US" dirty="0"/>
              <a:t>時脈下，單一計時器最大計時長度</a:t>
            </a:r>
            <a:r>
              <a:rPr lang="en-US" altLang="zh-TW" dirty="0"/>
              <a:t>1</a:t>
            </a:r>
            <a:r>
              <a:rPr lang="zh-TW" altLang="en-US" dirty="0"/>
              <a:t>秒</a:t>
            </a:r>
          </a:p>
          <a:p>
            <a:pPr lvl="1"/>
            <a:r>
              <a:rPr lang="en-US" altLang="zh-TW" dirty="0"/>
              <a:t>HT32F52352</a:t>
            </a:r>
            <a:r>
              <a:rPr lang="zh-TW" altLang="en-US" dirty="0"/>
              <a:t>，最高效率為</a:t>
            </a:r>
            <a:r>
              <a:rPr lang="en-US" altLang="zh-TW" dirty="0"/>
              <a:t>48Mhz</a:t>
            </a:r>
            <a:r>
              <a:rPr lang="zh-TW" altLang="en-US" dirty="0"/>
              <a:t>，單一計時器最大計時長度約</a:t>
            </a:r>
            <a:r>
              <a:rPr lang="en-US" altLang="zh-TW" dirty="0"/>
              <a:t>85</a:t>
            </a:r>
            <a:r>
              <a:rPr lang="zh-TW" altLang="en-US" dirty="0"/>
              <a:t>秒</a:t>
            </a:r>
          </a:p>
          <a:p>
            <a:r>
              <a:rPr lang="zh-TW" altLang="en-US" dirty="0"/>
              <a:t>時鐘源：</a:t>
            </a:r>
            <a:r>
              <a:rPr lang="en-US" altLang="zh-TW" dirty="0"/>
              <a:t>BFTM APB </a:t>
            </a:r>
            <a:r>
              <a:rPr lang="zh-TW" altLang="en-US" dirty="0"/>
              <a:t>時鐘 </a:t>
            </a:r>
            <a:r>
              <a:rPr lang="en-US" altLang="zh-TW" dirty="0"/>
              <a:t>(</a:t>
            </a:r>
            <a:r>
              <a:rPr lang="en-US" altLang="zh-TW" u="sng" dirty="0">
                <a:hlinkClick r:id="rId2"/>
              </a:rPr>
              <a:t>CKCU-</a:t>
            </a:r>
            <a:r>
              <a:rPr lang="zh-TW" altLang="en-US" u="sng" dirty="0">
                <a:hlinkClick r:id="rId2"/>
              </a:rPr>
              <a:t>主要時脈設定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運行時計數器值可讀寫</a:t>
            </a:r>
          </a:p>
          <a:p>
            <a:r>
              <a:rPr lang="zh-TW" altLang="en-US" dirty="0"/>
              <a:t>計數模式</a:t>
            </a:r>
          </a:p>
          <a:p>
            <a:pPr lvl="1"/>
            <a:r>
              <a:rPr lang="zh-TW" altLang="en-US" dirty="0"/>
              <a:t>重複模式：計數器在比較匹配發生時重啟</a:t>
            </a:r>
          </a:p>
          <a:p>
            <a:pPr lvl="1"/>
            <a:r>
              <a:rPr lang="zh-TW" altLang="en-US" dirty="0"/>
              <a:t>單次模式：計數器在比較匹配發生時停止計數</a:t>
            </a:r>
          </a:p>
          <a:p>
            <a:r>
              <a:rPr lang="zh-TW" altLang="en-US" dirty="0"/>
              <a:t>比較匹配中斷使能 </a:t>
            </a:r>
            <a:r>
              <a:rPr lang="en-US" altLang="zh-TW" dirty="0"/>
              <a:t>/ </a:t>
            </a:r>
            <a:r>
              <a:rPr lang="zh-TW" altLang="en-US" dirty="0"/>
              <a:t>除能控制</a:t>
            </a:r>
          </a:p>
          <a:p>
            <a:pPr lvl="1"/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</a:t>
            </a:r>
            <a:r>
              <a:rPr lang="en-US" altLang="zh-TW" dirty="0">
                <a:effectLst/>
              </a:rPr>
              <a:t>BFTM</a:t>
            </a:r>
            <a:r>
              <a:rPr lang="zh-TW" altLang="en-US" dirty="0">
                <a:effectLst/>
              </a:rPr>
              <a:t>簡介</a:t>
            </a:r>
            <a:r>
              <a:rPr lang="en-US" altLang="zh-TW" dirty="0"/>
              <a:t>(2/2)</a:t>
            </a:r>
          </a:p>
        </p:txBody>
      </p:sp>
    </p:spTree>
    <p:extLst>
      <p:ext uri="{BB962C8B-B14F-4D97-AF65-F5344CB8AC3E}">
        <p14:creationId xmlns:p14="http://schemas.microsoft.com/office/powerpoint/2010/main" val="1028073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重複模式</a:t>
            </a:r>
            <a:endParaRPr lang="en-US" altLang="zh-TW" dirty="0"/>
          </a:p>
          <a:p>
            <a:pPr lvl="1"/>
            <a:r>
              <a:rPr lang="en-US" altLang="zh-TW" dirty="0"/>
              <a:t>BFTM </a:t>
            </a:r>
            <a:r>
              <a:rPr lang="zh-TW" altLang="en-US" dirty="0"/>
              <a:t>從 </a:t>
            </a:r>
            <a:r>
              <a:rPr lang="en-US" altLang="zh-TW" dirty="0"/>
              <a:t>0 </a:t>
            </a:r>
            <a:r>
              <a:rPr lang="zh-TW" altLang="en-US" dirty="0"/>
              <a:t>開始向上計數到指定的比較值。當</a:t>
            </a:r>
            <a:r>
              <a:rPr lang="en-US" altLang="zh-TW" dirty="0"/>
              <a:t>BFTM </a:t>
            </a:r>
            <a:r>
              <a:rPr lang="zh-TW" altLang="en-US" dirty="0"/>
              <a:t>工作於重複模式時且計數器值</a:t>
            </a:r>
            <a:r>
              <a:rPr lang="en-US" altLang="zh-TW" dirty="0"/>
              <a:t>CNT</a:t>
            </a:r>
            <a:r>
              <a:rPr lang="zh-TW" altLang="en-US" dirty="0"/>
              <a:t>已達到指定的比較值</a:t>
            </a:r>
            <a:r>
              <a:rPr lang="en-US" altLang="zh-TW" dirty="0"/>
              <a:t>CMP(</a:t>
            </a:r>
            <a:r>
              <a:rPr lang="zh-TW" altLang="en-US" dirty="0"/>
              <a:t>需要等於，不可大於或小於</a:t>
            </a:r>
            <a:r>
              <a:rPr lang="en-US" altLang="zh-TW" dirty="0"/>
              <a:t>)</a:t>
            </a:r>
            <a:r>
              <a:rPr lang="zh-TW" altLang="en-US" dirty="0"/>
              <a:t>，</a:t>
            </a:r>
            <a:r>
              <a:rPr lang="zh-TW" altLang="en-US" dirty="0">
                <a:solidFill>
                  <a:srgbClr val="FF0000"/>
                </a:solidFill>
              </a:rPr>
              <a:t>定時器將會產生一個比較匹配事件信號 </a:t>
            </a:r>
            <a:r>
              <a:rPr lang="en-US" altLang="zh-TW" dirty="0">
                <a:solidFill>
                  <a:srgbClr val="FF0000"/>
                </a:solidFill>
              </a:rPr>
              <a:t>MIF(</a:t>
            </a:r>
            <a:r>
              <a:rPr lang="zh-TW" altLang="en-US" dirty="0">
                <a:solidFill>
                  <a:srgbClr val="FF0000"/>
                </a:solidFill>
              </a:rPr>
              <a:t>用於中斷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zh-TW" altLang="en-US" dirty="0">
                <a:solidFill>
                  <a:srgbClr val="FF0000"/>
                </a:solidFill>
              </a:rPr>
              <a:t>，此時計數器將被復位為 </a:t>
            </a:r>
            <a:r>
              <a:rPr lang="en-US" altLang="zh-TW" dirty="0">
                <a:solidFill>
                  <a:srgbClr val="FF0000"/>
                </a:solidFill>
              </a:rPr>
              <a:t>0 </a:t>
            </a:r>
            <a:r>
              <a:rPr lang="zh-TW" altLang="en-US" dirty="0">
                <a:solidFill>
                  <a:srgbClr val="FF0000"/>
                </a:solidFill>
              </a:rPr>
              <a:t>並重新開始計數。</a:t>
            </a:r>
            <a:r>
              <a:rPr lang="zh-TW" altLang="en-US" dirty="0"/>
              <a:t>如果通過設置相關中斷控制位 </a:t>
            </a:r>
            <a:r>
              <a:rPr lang="en-US" altLang="zh-TW" dirty="0"/>
              <a:t>MIEN </a:t>
            </a:r>
            <a:r>
              <a:rPr lang="zh-TW" altLang="en-US" dirty="0"/>
              <a:t>為 </a:t>
            </a:r>
            <a:r>
              <a:rPr lang="en-US" altLang="zh-TW" dirty="0"/>
              <a:t>1 </a:t>
            </a:r>
            <a:r>
              <a:rPr lang="zh-TW" altLang="en-US" dirty="0"/>
              <a:t>開啟比較匹配中斷，則重複模式下</a:t>
            </a:r>
            <a:r>
              <a:rPr lang="en-US" altLang="zh-TW" dirty="0"/>
              <a:t>BFTM </a:t>
            </a:r>
            <a:r>
              <a:rPr lang="zh-TW" altLang="en-US" dirty="0"/>
              <a:t>比較匹配中斷將周期性地產生。如果通過清零 </a:t>
            </a:r>
            <a:r>
              <a:rPr lang="en-US" altLang="zh-TW" dirty="0"/>
              <a:t>CEN </a:t>
            </a:r>
            <a:r>
              <a:rPr lang="zh-TW" altLang="en-US" dirty="0"/>
              <a:t>位除能計數器，計數器將停止計數並保持當前值不變。</a:t>
            </a:r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</a:t>
            </a:r>
            <a:r>
              <a:rPr lang="zh-TW" altLang="en-US" dirty="0"/>
              <a:t>計數模式</a:t>
            </a:r>
            <a:r>
              <a:rPr lang="en-US" altLang="zh-TW" dirty="0"/>
              <a:t>-</a:t>
            </a:r>
            <a:r>
              <a:rPr lang="zh-TW" altLang="en-US" dirty="0"/>
              <a:t>重複模式</a:t>
            </a:r>
            <a:r>
              <a:rPr lang="en-US" altLang="zh-TW" dirty="0"/>
              <a:t>(1/2)</a:t>
            </a:r>
          </a:p>
        </p:txBody>
      </p:sp>
    </p:spTree>
    <p:extLst>
      <p:ext uri="{BB962C8B-B14F-4D97-AF65-F5344CB8AC3E}">
        <p14:creationId xmlns:p14="http://schemas.microsoft.com/office/powerpoint/2010/main" val="833779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重複模式示意圖</a:t>
            </a:r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</a:t>
            </a:r>
            <a:r>
              <a:rPr lang="zh-TW" altLang="en-US" dirty="0"/>
              <a:t>計數模式</a:t>
            </a:r>
            <a:r>
              <a:rPr lang="en-US" altLang="zh-TW" dirty="0"/>
              <a:t>-</a:t>
            </a:r>
            <a:r>
              <a:rPr lang="zh-TW" altLang="en-US" dirty="0"/>
              <a:t>重複模式</a:t>
            </a:r>
            <a:r>
              <a:rPr lang="en-US" altLang="zh-TW" dirty="0"/>
              <a:t>(2/2)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20" y="1182207"/>
            <a:ext cx="8615780" cy="397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6372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單次模式</a:t>
            </a:r>
            <a:endParaRPr lang="en-US" altLang="zh-TW" dirty="0"/>
          </a:p>
          <a:p>
            <a:pPr lvl="1"/>
            <a:r>
              <a:rPr lang="zh-TW" altLang="en-US" dirty="0"/>
              <a:t>當 </a:t>
            </a:r>
            <a:r>
              <a:rPr lang="en-US" altLang="zh-TW" dirty="0"/>
              <a:t>BFTM</a:t>
            </a:r>
            <a:r>
              <a:rPr lang="zh-TW" altLang="en-US" dirty="0"/>
              <a:t>將設置成單次模式時。通過應用程式把</a:t>
            </a:r>
            <a:r>
              <a:rPr lang="en-US" altLang="zh-TW" dirty="0"/>
              <a:t>CEN</a:t>
            </a:r>
            <a:r>
              <a:rPr lang="zh-TW" altLang="en-US" dirty="0"/>
              <a:t>位置為</a:t>
            </a:r>
            <a:r>
              <a:rPr lang="en-US" altLang="zh-TW" dirty="0"/>
              <a:t>1</a:t>
            </a:r>
            <a:r>
              <a:rPr lang="zh-TW" altLang="en-US" dirty="0"/>
              <a:t>時，</a:t>
            </a:r>
            <a:r>
              <a:rPr lang="en-US" altLang="zh-TW" dirty="0"/>
              <a:t>BFTM</a:t>
            </a:r>
            <a:r>
              <a:rPr lang="zh-TW" altLang="en-US" dirty="0"/>
              <a:t>開始計數。如果</a:t>
            </a:r>
            <a:r>
              <a:rPr lang="en-US" altLang="zh-TW" dirty="0"/>
              <a:t>CEN</a:t>
            </a:r>
            <a:r>
              <a:rPr lang="zh-TW" altLang="en-US" dirty="0"/>
              <a:t>位通過應用程式清零，則計數器保持當前值不變。</a:t>
            </a:r>
            <a:r>
              <a:rPr lang="zh-TW" altLang="en-US" dirty="0">
                <a:solidFill>
                  <a:srgbClr val="FF0000"/>
                </a:solidFill>
              </a:rPr>
              <a:t>然而，如果計數器比較匹配事件發生時 </a:t>
            </a:r>
            <a:r>
              <a:rPr lang="en-US" altLang="zh-TW" dirty="0">
                <a:solidFill>
                  <a:srgbClr val="FF0000"/>
                </a:solidFill>
              </a:rPr>
              <a:t>CEN </a:t>
            </a:r>
            <a:r>
              <a:rPr lang="zh-TW" altLang="en-US" dirty="0">
                <a:solidFill>
                  <a:srgbClr val="FF0000"/>
                </a:solidFill>
              </a:rPr>
              <a:t>位通過內部硬體自動清零，則計數器停止計數且其值將會被復位。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</a:t>
            </a:r>
            <a:r>
              <a:rPr lang="zh-TW" altLang="en-US" dirty="0"/>
              <a:t>計數模式</a:t>
            </a:r>
            <a:r>
              <a:rPr lang="en-US" altLang="zh-TW" dirty="0"/>
              <a:t>-</a:t>
            </a:r>
            <a:r>
              <a:rPr lang="zh-TW" altLang="en-US" dirty="0"/>
              <a:t>單次模式</a:t>
            </a:r>
            <a:r>
              <a:rPr lang="en-US" altLang="zh-TW" dirty="0"/>
              <a:t>(1/2)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07427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人形機器人靜態平衡_長</Template>
  <TotalTime>14005</TotalTime>
  <Words>825</Words>
  <Application>Microsoft Office PowerPoint</Application>
  <PresentationFormat>如螢幕大小 (4:3)</PresentationFormat>
  <Paragraphs>89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7" baseType="lpstr">
      <vt:lpstr>標楷體</vt:lpstr>
      <vt:lpstr>Arial</vt:lpstr>
      <vt:lpstr>Lucida Sans Unicode</vt:lpstr>
      <vt:lpstr>Tahoma</vt:lpstr>
      <vt:lpstr>Times New Roman</vt:lpstr>
      <vt:lpstr>Wingdings</vt:lpstr>
      <vt:lpstr>Wingdings 2</vt:lpstr>
      <vt:lpstr>匯合</vt:lpstr>
      <vt:lpstr>微處理機實驗</vt:lpstr>
      <vt:lpstr>大綱</vt:lpstr>
      <vt:lpstr>實驗目的</vt:lpstr>
      <vt:lpstr>使用的元件設備</vt:lpstr>
      <vt:lpstr>實驗原理—BFTM簡介(1/2)</vt:lpstr>
      <vt:lpstr>實驗原理— BFTM簡介(2/2)</vt:lpstr>
      <vt:lpstr>實驗原理— 計數模式-重複模式(1/2)</vt:lpstr>
      <vt:lpstr>實驗原理—計數模式-重複模式(2/2)</vt:lpstr>
      <vt:lpstr>實驗原理—計數模式-單次模式(1/2)</vt:lpstr>
      <vt:lpstr>實驗原理—計數模式-單次模式(2/2)</vt:lpstr>
      <vt:lpstr>實驗原理— BFTM API</vt:lpstr>
      <vt:lpstr>本單元實習</vt:lpstr>
      <vt:lpstr>範例講解 (1/5)</vt:lpstr>
      <vt:lpstr>範例講解 (1/5)</vt:lpstr>
      <vt:lpstr>範例講解 (2/5)</vt:lpstr>
      <vt:lpstr>範例講解 (2/5)</vt:lpstr>
      <vt:lpstr>範例講解 (3/5)</vt:lpstr>
      <vt:lpstr>範例講解 (5/5)</vt:lpstr>
      <vt:lpstr>PowerPoint 簡報</vt:lpstr>
    </vt:vector>
  </TitlesOfParts>
  <Company>CMT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機器人專論期末報告</dc:title>
  <dc:creator>LCY</dc:creator>
  <cp:lastModifiedBy>USER</cp:lastModifiedBy>
  <cp:revision>602</cp:revision>
  <dcterms:created xsi:type="dcterms:W3CDTF">2009-12-19T06:15:07Z</dcterms:created>
  <dcterms:modified xsi:type="dcterms:W3CDTF">2019-10-31T05:47:27Z</dcterms:modified>
</cp:coreProperties>
</file>