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36"/>
  </p:notesMasterIdLst>
  <p:handoutMasterIdLst>
    <p:handoutMasterId r:id="rId37"/>
  </p:handoutMasterIdLst>
  <p:sldIdLst>
    <p:sldId id="295" r:id="rId2"/>
    <p:sldId id="296" r:id="rId3"/>
    <p:sldId id="297" r:id="rId4"/>
    <p:sldId id="298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6" r:id="rId13"/>
    <p:sldId id="347" r:id="rId14"/>
    <p:sldId id="324" r:id="rId15"/>
    <p:sldId id="325" r:id="rId16"/>
    <p:sldId id="331" r:id="rId17"/>
    <p:sldId id="349" r:id="rId18"/>
    <p:sldId id="350" r:id="rId19"/>
    <p:sldId id="351" r:id="rId20"/>
    <p:sldId id="320" r:id="rId21"/>
    <p:sldId id="335" r:id="rId22"/>
    <p:sldId id="319" r:id="rId23"/>
    <p:sldId id="334" r:id="rId24"/>
    <p:sldId id="333" r:id="rId25"/>
    <p:sldId id="32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294" r:id="rId35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788" autoAdjust="0"/>
  </p:normalViewPr>
  <p:slideViewPr>
    <p:cSldViewPr snapToObjects="1">
      <p:cViewPr varScale="1">
        <p:scale>
          <a:sx n="77" d="100"/>
          <a:sy n="77" d="100"/>
        </p:scale>
        <p:origin x="164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0" d="100"/>
          <a:sy n="80" d="100"/>
        </p:scale>
        <p:origin x="-4056" y="-108"/>
      </p:cViewPr>
      <p:guideLst>
        <p:guide orient="horz" pos="3112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2019/9/4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9662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899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725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946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50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59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514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08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2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14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69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653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9F97D8-5EAF-45CD-8F68-8BBE9DE431A0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086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5599"/>
            <a:ext cx="76862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/32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283968" y="6505599"/>
            <a:ext cx="30243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lang="zh-TW" altLang="en-US" sz="14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實驗八：</a:t>
            </a:r>
            <a:r>
              <a:rPr lang="en-US" altLang="zh-TW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I2C</a:t>
            </a:r>
            <a:r>
              <a:rPr lang="zh-TW" altLang="en-US" sz="1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通信實驗</a:t>
            </a:r>
            <a:endParaRPr lang="en-US" altLang="zh-TW" sz="1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948264" y="650559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微處理機實驗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微處理機實驗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59632" y="3068960"/>
            <a:ext cx="799288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實驗八：</a:t>
            </a:r>
            <a:r>
              <a:rPr lang="en-US" altLang="zh-TW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I</a:t>
            </a:r>
            <a:r>
              <a:rPr lang="en-US" altLang="zh-TW" sz="4400" baseline="300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en-US" altLang="zh-TW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C—EEPROM</a:t>
            </a:r>
            <a:r>
              <a:rPr lang="zh-TW" altLang="en-US" sz="4400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</a:t>
            </a:r>
            <a:endParaRPr lang="en-US" altLang="zh-TW" sz="4400" dirty="0">
              <a:solidFill>
                <a:schemeClr val="tx2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尋址格式</a:t>
            </a:r>
            <a:endParaRPr lang="en-US" altLang="zh-TW" dirty="0"/>
          </a:p>
          <a:p>
            <a:pPr lvl="1"/>
            <a:r>
              <a:rPr lang="zh-TW" altLang="en-US" sz="2000" dirty="0"/>
              <a:t>主機發送地址確認目標從機之後，</a:t>
            </a:r>
            <a:r>
              <a:rPr lang="en-US" altLang="zh-TW" sz="2000" dirty="0"/>
              <a:t>I</a:t>
            </a:r>
            <a:r>
              <a:rPr lang="en-US" altLang="zh-TW" sz="2000" baseline="30000" dirty="0"/>
              <a:t>2</a:t>
            </a:r>
            <a:r>
              <a:rPr lang="en-US" altLang="zh-TW" sz="2000" dirty="0"/>
              <a:t>C </a:t>
            </a:r>
            <a:r>
              <a:rPr lang="zh-TW" altLang="en-US" sz="2000" dirty="0"/>
              <a:t>接口開始傳輸數據。地址幀在主機發送 </a:t>
            </a:r>
            <a:r>
              <a:rPr lang="en-US" altLang="zh-TW" sz="2000" dirty="0"/>
              <a:t>START </a:t>
            </a:r>
            <a:r>
              <a:rPr lang="zh-TW" altLang="en-US" sz="2000" dirty="0"/>
              <a:t>信號後被發出。 </a:t>
            </a:r>
            <a:r>
              <a:rPr lang="en-US" altLang="zh-TW" sz="2000" dirty="0"/>
              <a:t>I2CCR </a:t>
            </a:r>
            <a:r>
              <a:rPr lang="zh-TW" altLang="en-US" sz="2000" dirty="0"/>
              <a:t>寄存器中的尋址模式選擇位 </a:t>
            </a:r>
            <a:r>
              <a:rPr lang="en-US" altLang="zh-TW" sz="2000" dirty="0"/>
              <a:t>ADRM </a:t>
            </a:r>
            <a:r>
              <a:rPr lang="zh-TW" altLang="en-US" sz="2000" dirty="0"/>
              <a:t>應該被設置來選擇 </a:t>
            </a:r>
            <a:r>
              <a:rPr lang="en-US" altLang="zh-TW" sz="2000" dirty="0"/>
              <a:t>7-bit </a:t>
            </a:r>
            <a:r>
              <a:rPr lang="zh-TW" altLang="en-US" sz="2000" dirty="0"/>
              <a:t>或 </a:t>
            </a:r>
            <a:r>
              <a:rPr lang="en-US" altLang="zh-TW" sz="2000" dirty="0"/>
              <a:t>10-bit </a:t>
            </a:r>
            <a:r>
              <a:rPr lang="zh-TW" altLang="en-US" sz="2000" dirty="0"/>
              <a:t>尋址模式。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(6/15)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9005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尋址格式</a:t>
            </a:r>
            <a:r>
              <a:rPr lang="en-US" altLang="zh-TW" dirty="0"/>
              <a:t>(7-bit)</a:t>
            </a:r>
          </a:p>
          <a:p>
            <a:pPr lvl="1"/>
            <a:r>
              <a:rPr lang="en-US" altLang="zh-TW" sz="1600" dirty="0"/>
              <a:t>7-bit</a:t>
            </a:r>
            <a:r>
              <a:rPr lang="zh-TW" altLang="en-US" sz="1600" dirty="0"/>
              <a:t>地址格式由以下各部分組成：與主機通信的</a:t>
            </a:r>
            <a:r>
              <a:rPr lang="en-US" altLang="zh-TW" sz="1600" dirty="0"/>
              <a:t>7-bit</a:t>
            </a:r>
            <a:r>
              <a:rPr lang="zh-TW" altLang="en-US" sz="1600" dirty="0"/>
              <a:t>長度的從機地址，一個位和一個</a:t>
            </a:r>
            <a:r>
              <a:rPr lang="en-US" altLang="zh-TW" sz="1600" dirty="0"/>
              <a:t>ACK</a:t>
            </a:r>
            <a:r>
              <a:rPr lang="zh-TW" altLang="en-US" sz="1600" dirty="0"/>
              <a:t>位。</a:t>
            </a:r>
          </a:p>
          <a:p>
            <a:pPr lvl="1"/>
            <a:r>
              <a:rPr lang="zh-TW" altLang="en-US" sz="1600" dirty="0"/>
              <a:t>位定義了數據傳輸方向。</a:t>
            </a:r>
          </a:p>
          <a:p>
            <a:pPr lvl="1"/>
            <a:r>
              <a:rPr lang="en-US" altLang="zh-TW" sz="1600" dirty="0"/>
              <a:t>R/W=0 ( </a:t>
            </a:r>
            <a:r>
              <a:rPr lang="zh-TW" altLang="en-US" sz="1600" dirty="0"/>
              <a:t>寫 </a:t>
            </a:r>
            <a:r>
              <a:rPr lang="en-US" altLang="zh-TW" sz="1600" dirty="0"/>
              <a:t>)</a:t>
            </a:r>
            <a:r>
              <a:rPr lang="zh-TW" altLang="en-US" sz="1600" dirty="0"/>
              <a:t>：主機發送數據到被尋址的從機。</a:t>
            </a:r>
          </a:p>
          <a:p>
            <a:pPr lvl="1"/>
            <a:r>
              <a:rPr lang="en-US" altLang="zh-TW" sz="1600" dirty="0"/>
              <a:t>R/W=1 ( </a:t>
            </a:r>
            <a:r>
              <a:rPr lang="zh-TW" altLang="en-US" sz="1600" dirty="0"/>
              <a:t>讀 </a:t>
            </a:r>
            <a:r>
              <a:rPr lang="en-US" altLang="zh-TW" sz="1600" dirty="0"/>
              <a:t>)</a:t>
            </a:r>
            <a:r>
              <a:rPr lang="zh-TW" altLang="en-US" sz="1600" dirty="0"/>
              <a:t>：主機從被尋址的從機接收數據。</a:t>
            </a:r>
          </a:p>
          <a:p>
            <a:pPr lvl="1"/>
            <a:r>
              <a:rPr lang="zh-TW" altLang="en-US" sz="1600" dirty="0"/>
              <a:t>從機地址可通過 </a:t>
            </a:r>
            <a:r>
              <a:rPr lang="en-US" altLang="zh-TW" sz="1600" dirty="0"/>
              <a:t>I2CADDR </a:t>
            </a:r>
            <a:r>
              <a:rPr lang="zh-TW" altLang="en-US" sz="1600" dirty="0"/>
              <a:t>寄存器中的 </a:t>
            </a:r>
            <a:r>
              <a:rPr lang="en-US" altLang="zh-TW" sz="1600" dirty="0"/>
              <a:t>ADDR </a:t>
            </a:r>
            <a:r>
              <a:rPr lang="zh-TW" altLang="en-US" sz="1600" dirty="0"/>
              <a:t>字段分配。如果從機地址與主機發出的地址</a:t>
            </a:r>
          </a:p>
          <a:p>
            <a:pPr lvl="1"/>
            <a:r>
              <a:rPr lang="zh-TW" altLang="en-US" sz="1600" dirty="0"/>
              <a:t>相匹配，從機將會返回一個確認位 </a:t>
            </a:r>
            <a:r>
              <a:rPr lang="en-US" altLang="zh-TW" sz="1600" dirty="0"/>
              <a:t>(ACK)</a:t>
            </a:r>
            <a:r>
              <a:rPr lang="zh-TW" altLang="en-US" sz="1600" dirty="0"/>
              <a:t>。</a:t>
            </a:r>
          </a:p>
          <a:p>
            <a:pPr lvl="1"/>
            <a:r>
              <a:rPr lang="zh-TW" altLang="en-US" sz="1600" dirty="0"/>
              <a:t>注意，不允許兩個從機有相同的地址。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(7/15)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189" y="4248581"/>
            <a:ext cx="4849621" cy="207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主機發送</a:t>
            </a:r>
            <a:endParaRPr lang="en-US" altLang="zh-TW" sz="2000" dirty="0"/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START</a:t>
            </a:r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Header &amp; Address(</a:t>
            </a:r>
            <a:r>
              <a:rPr lang="zh-TW" altLang="en-US" dirty="0"/>
              <a:t>內含</a:t>
            </a:r>
            <a:r>
              <a:rPr lang="en-US" altLang="zh-TW" dirty="0"/>
              <a:t>Direction Write)</a:t>
            </a:r>
          </a:p>
          <a:p>
            <a:pPr lvl="1"/>
            <a:r>
              <a:rPr lang="zh-TW" altLang="en-US" dirty="0"/>
              <a:t>從端回傳</a:t>
            </a:r>
            <a:r>
              <a:rPr lang="en-US" altLang="zh-TW" dirty="0"/>
              <a:t>Acknowledge</a:t>
            </a:r>
          </a:p>
          <a:p>
            <a:pPr lvl="1"/>
            <a:r>
              <a:rPr lang="zh-TW" altLang="en-US" dirty="0"/>
              <a:t>主端傳送</a:t>
            </a:r>
            <a:r>
              <a:rPr lang="en-US" altLang="zh-TW" dirty="0"/>
              <a:t>Data</a:t>
            </a:r>
          </a:p>
          <a:p>
            <a:pPr lvl="1"/>
            <a:r>
              <a:rPr lang="zh-TW" altLang="en-US" dirty="0"/>
              <a:t>從端回傳</a:t>
            </a:r>
            <a:r>
              <a:rPr lang="en-US" altLang="zh-TW" dirty="0"/>
              <a:t>Acknowledge</a:t>
            </a:r>
          </a:p>
          <a:p>
            <a:pPr lvl="1"/>
            <a:r>
              <a:rPr lang="zh-TW" altLang="en-US" dirty="0"/>
              <a:t>主端傳送下一筆</a:t>
            </a:r>
            <a:r>
              <a:rPr lang="en-US" altLang="zh-TW" dirty="0"/>
              <a:t>Data</a:t>
            </a:r>
            <a:r>
              <a:rPr lang="zh-TW" altLang="en-US" dirty="0"/>
              <a:t>或是傳送</a:t>
            </a:r>
            <a:r>
              <a:rPr lang="en-US" altLang="zh-TW" dirty="0"/>
              <a:t>STOP</a:t>
            </a:r>
            <a:r>
              <a:rPr lang="zh-TW" altLang="en-US" dirty="0"/>
              <a:t>結束通訊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(8/15)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21088"/>
            <a:ext cx="5019440" cy="21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主機接收</a:t>
            </a:r>
            <a:r>
              <a:rPr lang="en-US" altLang="zh-TW" dirty="0"/>
              <a:t>(7-bit)</a:t>
            </a:r>
            <a:endParaRPr lang="en-US" altLang="zh-TW" sz="2000" dirty="0"/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START</a:t>
            </a:r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Address(</a:t>
            </a:r>
            <a:r>
              <a:rPr lang="zh-TW" altLang="en-US" dirty="0"/>
              <a:t>內含</a:t>
            </a:r>
            <a:r>
              <a:rPr lang="en-US" altLang="zh-TW" dirty="0"/>
              <a:t>Direction Read)</a:t>
            </a:r>
          </a:p>
          <a:p>
            <a:pPr lvl="1"/>
            <a:r>
              <a:rPr lang="zh-TW" altLang="en-US" dirty="0"/>
              <a:t>主機傳送</a:t>
            </a:r>
            <a:r>
              <a:rPr lang="en-US" altLang="zh-TW" dirty="0"/>
              <a:t>Acknowledge</a:t>
            </a:r>
          </a:p>
          <a:p>
            <a:pPr lvl="1"/>
            <a:r>
              <a:rPr lang="zh-TW" altLang="en-US" dirty="0"/>
              <a:t>從端回傳</a:t>
            </a:r>
            <a:r>
              <a:rPr lang="en-US" altLang="zh-TW" dirty="0"/>
              <a:t>Data</a:t>
            </a:r>
          </a:p>
          <a:p>
            <a:pPr lvl="1"/>
            <a:r>
              <a:rPr lang="zh-TW" altLang="en-US" dirty="0"/>
              <a:t>主端傳送</a:t>
            </a:r>
            <a:r>
              <a:rPr lang="en-US" altLang="zh-TW" dirty="0"/>
              <a:t>Acknowledge</a:t>
            </a:r>
            <a:r>
              <a:rPr lang="zh-TW" altLang="en-US" dirty="0"/>
              <a:t>要求下一筆資料或是傳送</a:t>
            </a:r>
            <a:r>
              <a:rPr lang="en-US" altLang="zh-TW" dirty="0" err="1"/>
              <a:t>NotAcknowledge</a:t>
            </a:r>
            <a:r>
              <a:rPr lang="zh-TW" altLang="en-US" dirty="0"/>
              <a:t>表示不需下一筆資料</a:t>
            </a:r>
            <a:endParaRPr lang="en-US" altLang="zh-TW" dirty="0"/>
          </a:p>
          <a:p>
            <a:pPr lvl="1"/>
            <a:r>
              <a:rPr lang="zh-TW" altLang="en-US" dirty="0"/>
              <a:t>主端傳送</a:t>
            </a:r>
            <a:r>
              <a:rPr lang="en-US" altLang="zh-TW" dirty="0"/>
              <a:t>STOP</a:t>
            </a:r>
            <a:r>
              <a:rPr lang="zh-TW" altLang="en-US" dirty="0"/>
              <a:t>結束通訊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(9/15)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500587"/>
            <a:ext cx="5555146" cy="19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2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資料傳送形態</a:t>
            </a:r>
            <a:r>
              <a:rPr lang="en-US" altLang="zh-TW" dirty="0"/>
              <a:t>--Write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(10/15)</a:t>
            </a:r>
            <a:endParaRPr lang="zh-TW" altLang="en-US" dirty="0"/>
          </a:p>
        </p:txBody>
      </p:sp>
      <p:pic>
        <p:nvPicPr>
          <p:cNvPr id="1026" name="Picture 2" descr="i2c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31" b="60766"/>
          <a:stretch/>
        </p:blipFill>
        <p:spPr bwMode="auto">
          <a:xfrm>
            <a:off x="107504" y="4509120"/>
            <a:ext cx="895536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3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資料傳送形態</a:t>
            </a:r>
            <a:r>
              <a:rPr lang="en-US" altLang="zh-TW" dirty="0"/>
              <a:t>--Read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(11/15)</a:t>
            </a:r>
            <a:endParaRPr lang="zh-TW" altLang="en-US" dirty="0"/>
          </a:p>
        </p:txBody>
      </p:sp>
      <p:pic>
        <p:nvPicPr>
          <p:cNvPr id="5" name="Picture 2" descr="i2c proces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2" b="26438"/>
          <a:stretch/>
        </p:blipFill>
        <p:spPr bwMode="auto">
          <a:xfrm>
            <a:off x="-9442" y="4617132"/>
            <a:ext cx="9153442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41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資料傳送形態</a:t>
            </a:r>
            <a:endParaRPr lang="en-US" altLang="zh-TW" dirty="0"/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</a:t>
            </a:r>
            <a:r>
              <a:rPr lang="en-US" altLang="zh-TW" dirty="0" err="1"/>
              <a:t>Dx</a:t>
            </a:r>
            <a:r>
              <a:rPr lang="en-US" altLang="zh-TW" dirty="0"/>
              <a:t>)         -&gt;</a:t>
            </a:r>
            <a:r>
              <a:rPr lang="zh-TW" altLang="en-US" dirty="0"/>
              <a:t> </a:t>
            </a:r>
            <a:r>
              <a:rPr lang="en-US" altLang="zh-TW" dirty="0"/>
              <a:t>8bits</a:t>
            </a:r>
            <a:r>
              <a:rPr lang="zh-TW" altLang="en-US" dirty="0"/>
              <a:t>資料長度傳送</a:t>
            </a:r>
            <a:endParaRPr lang="en-US" altLang="zh-TW" dirty="0"/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  <a:r>
              <a:rPr lang="zh-TW" altLang="en-US" dirty="0"/>
              <a:t>           </a:t>
            </a:r>
            <a:r>
              <a:rPr lang="en-US" altLang="zh-TW" dirty="0"/>
              <a:t>-&gt; Slave</a:t>
            </a:r>
            <a:r>
              <a:rPr lang="zh-TW" altLang="en-US" dirty="0"/>
              <a:t>正確收到後，會傳</a:t>
            </a:r>
            <a:r>
              <a:rPr lang="en-US" altLang="zh-TW" dirty="0"/>
              <a:t>ACK</a:t>
            </a:r>
            <a:r>
              <a:rPr lang="zh-TW" altLang="en-US" dirty="0"/>
              <a:t>至</a:t>
            </a:r>
            <a:r>
              <a:rPr lang="en-US" altLang="zh-TW" dirty="0"/>
              <a:t>Master</a:t>
            </a:r>
            <a:endParaRPr lang="zh-TW" altLang="en-US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(12/15)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6623099" cy="29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2400" dirty="0"/>
              <a:t>設定通訊協定</a:t>
            </a:r>
            <a:endParaRPr lang="en-US" altLang="zh-TW" sz="2400" dirty="0"/>
          </a:p>
          <a:p>
            <a:pPr lvl="1"/>
            <a:r>
              <a:rPr lang="zh-TW" altLang="en-US" sz="2000" dirty="0"/>
              <a:t>首先宣告</a:t>
            </a:r>
            <a:r>
              <a:rPr lang="en-US" altLang="zh-TW" sz="2000" dirty="0" err="1"/>
              <a:t>USART_InitTypeDef</a:t>
            </a:r>
            <a:r>
              <a:rPr lang="zh-TW" altLang="en-US" sz="2000" dirty="0"/>
              <a:t>型態變數</a:t>
            </a:r>
            <a:endParaRPr lang="en-US" altLang="zh-TW" sz="2000" dirty="0"/>
          </a:p>
          <a:p>
            <a:pPr lvl="2"/>
            <a:r>
              <a:rPr lang="en-US" altLang="zh-TW" sz="1600" dirty="0"/>
              <a:t>I2C_InitTypeDef   </a:t>
            </a:r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endParaRPr lang="en-US" altLang="zh-TW" sz="2000" dirty="0">
              <a:solidFill>
                <a:srgbClr val="00B050"/>
              </a:solidFill>
            </a:endParaRP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設定</a:t>
            </a:r>
            <a:endParaRPr lang="en-US" altLang="zh-TW" sz="20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I2C_GeneralCall  = DISABLE;</a:t>
            </a:r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I2C_Acknowledge = DISABLE;</a:t>
            </a:r>
          </a:p>
          <a:p>
            <a:pPr lvl="1"/>
            <a:r>
              <a:rPr lang="zh-TW" altLang="en-US" sz="2000" dirty="0"/>
              <a:t>設定字長</a:t>
            </a:r>
            <a:endParaRPr lang="en-US" altLang="zh-TW" sz="20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I2C_AddressingMode =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</a:rPr>
              <a:t>I2C_ADDRESSING_nBIT</a:t>
            </a:r>
            <a:r>
              <a:rPr lang="en-US" altLang="zh-TW" sz="1600" dirty="0"/>
              <a:t>;</a:t>
            </a:r>
          </a:p>
          <a:p>
            <a:pPr lvl="1"/>
            <a:r>
              <a:rPr lang="zh-TW" altLang="en-US" sz="2000" dirty="0"/>
              <a:t>設定校驗位</a:t>
            </a:r>
            <a:endParaRPr lang="en-US" altLang="zh-TW" sz="20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I2C_OwnAddress = (</a:t>
            </a:r>
            <a:r>
              <a:rPr lang="zh-TW" altLang="en-US" sz="1600" dirty="0"/>
              <a:t>自訂一個地址，不能與其他元件重複</a:t>
            </a:r>
            <a:r>
              <a:rPr lang="en-US" altLang="zh-TW" sz="1600" dirty="0"/>
              <a:t>);</a:t>
            </a:r>
          </a:p>
          <a:p>
            <a:pPr lvl="1"/>
            <a:r>
              <a:rPr lang="zh-TW" altLang="en-US" sz="2000" dirty="0"/>
              <a:t>設定模式</a:t>
            </a:r>
            <a:endParaRPr lang="en-US" altLang="zh-TW" sz="1600" dirty="0"/>
          </a:p>
          <a:p>
            <a:pPr lvl="2"/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. I2C_Speed = (</a:t>
            </a:r>
            <a:r>
              <a:rPr lang="zh-TW" altLang="en-US" sz="1600" dirty="0"/>
              <a:t>自訂一個速度，建議介於</a:t>
            </a:r>
            <a:r>
              <a:rPr lang="en-US" altLang="zh-TW" sz="1600" dirty="0"/>
              <a:t>100K~400K);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最後依上述設定初始化</a:t>
            </a:r>
            <a:endParaRPr lang="en-US" altLang="zh-TW" sz="2000" dirty="0"/>
          </a:p>
          <a:p>
            <a:pPr lvl="2"/>
            <a:r>
              <a:rPr lang="en-US" altLang="zh-TW" sz="1600" dirty="0"/>
              <a:t>I2C_Init( </a:t>
            </a:r>
            <a:r>
              <a:rPr lang="en-US" altLang="zh-TW" sz="1600" dirty="0">
                <a:solidFill>
                  <a:srgbClr val="FF0000"/>
                </a:solidFill>
              </a:rPr>
              <a:t>HT_I2Cx</a:t>
            </a:r>
            <a:r>
              <a:rPr lang="en-US" altLang="zh-TW" sz="1600" dirty="0"/>
              <a:t>, </a:t>
            </a:r>
            <a:r>
              <a:rPr lang="en-US" altLang="zh-TW" sz="1600" dirty="0">
                <a:solidFill>
                  <a:srgbClr val="00B050"/>
                </a:solidFill>
              </a:rPr>
              <a:t>I2C_InitStructure</a:t>
            </a:r>
            <a:r>
              <a:rPr lang="en-US" altLang="zh-TW" sz="1600" dirty="0"/>
              <a:t>)</a:t>
            </a:r>
          </a:p>
          <a:p>
            <a:pPr lvl="3"/>
            <a:r>
              <a:rPr lang="en-US" altLang="zh-TW" sz="1600" dirty="0"/>
              <a:t>HT_I2C0</a:t>
            </a:r>
          </a:p>
          <a:p>
            <a:pPr lvl="3"/>
            <a:r>
              <a:rPr lang="en-US" altLang="zh-TW" sz="1600" dirty="0"/>
              <a:t>HT_I2C1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 (13/15)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34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dirty="0"/>
              <a:t>I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CEnable</a:t>
            </a:r>
          </a:p>
          <a:p>
            <a:pPr lvl="1"/>
            <a:r>
              <a:rPr lang="en-US" altLang="zh-TW" sz="2000" dirty="0"/>
              <a:t>I2C_Cmd( 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, </a:t>
            </a:r>
            <a:r>
              <a:rPr lang="en-US" altLang="zh-TW" sz="2000" dirty="0" err="1">
                <a:solidFill>
                  <a:srgbClr val="00B050"/>
                </a:solidFill>
              </a:rPr>
              <a:t>NewState</a:t>
            </a:r>
            <a:r>
              <a:rPr lang="en-US" altLang="zh-TW" sz="2000" dirty="0"/>
              <a:t>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傳送</a:t>
            </a:r>
            <a:r>
              <a:rPr lang="en-US" altLang="zh-TW" sz="2400" dirty="0"/>
              <a:t>START</a:t>
            </a:r>
            <a:r>
              <a:rPr lang="zh-TW" altLang="en-US" sz="2400" dirty="0"/>
              <a:t>、</a:t>
            </a:r>
            <a:r>
              <a:rPr lang="en-US" altLang="zh-TW" sz="2400" dirty="0"/>
              <a:t>Address</a:t>
            </a:r>
            <a:r>
              <a:rPr lang="zh-TW" altLang="en-US" sz="2400" dirty="0"/>
              <a:t>、</a:t>
            </a:r>
            <a:r>
              <a:rPr lang="en-US" altLang="zh-TW" sz="2400" dirty="0"/>
              <a:t>R/W</a:t>
            </a:r>
          </a:p>
          <a:p>
            <a:pPr lvl="1"/>
            <a:r>
              <a:rPr lang="en-US" altLang="zh-TW" sz="2200" dirty="0"/>
              <a:t>I2C_TargetAddressConfig( </a:t>
            </a:r>
            <a:r>
              <a:rPr lang="en-US" altLang="zh-TW" sz="2200" dirty="0">
                <a:solidFill>
                  <a:srgbClr val="FF0000"/>
                </a:solidFill>
              </a:rPr>
              <a:t>HT_I2Cx</a:t>
            </a:r>
            <a:r>
              <a:rPr lang="en-US" altLang="zh-TW" sz="2200" dirty="0"/>
              <a:t>, </a:t>
            </a:r>
            <a:r>
              <a:rPr lang="en-US" altLang="zh-TW" sz="2200" dirty="0">
                <a:solidFill>
                  <a:srgbClr val="FFC000"/>
                </a:solidFill>
              </a:rPr>
              <a:t>I2C_SLAVE_ADDRESS, </a:t>
            </a:r>
            <a:r>
              <a:rPr lang="en-US" altLang="zh-TW" sz="2200" dirty="0">
                <a:solidFill>
                  <a:srgbClr val="0070C0"/>
                </a:solidFill>
              </a:rPr>
              <a:t>I2C_MASTER_RW</a:t>
            </a:r>
            <a:r>
              <a:rPr lang="en-US" altLang="zh-TW" sz="2200" dirty="0"/>
              <a:t>)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取得</a:t>
            </a:r>
            <a:r>
              <a:rPr lang="en-US" altLang="zh-TW" sz="2400" dirty="0"/>
              <a:t>I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C</a:t>
            </a:r>
            <a:r>
              <a:rPr lang="zh-TW" altLang="en-US" sz="2400" dirty="0"/>
              <a:t>狀態</a:t>
            </a:r>
            <a:endParaRPr lang="en-US" altLang="zh-TW" sz="2400" dirty="0"/>
          </a:p>
          <a:p>
            <a:pPr lvl="1"/>
            <a:r>
              <a:rPr lang="en-US" altLang="zh-TW" sz="2000" dirty="0"/>
              <a:t>I2C_CheckStatus( 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I2C_MASTER_Status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取得資料</a:t>
            </a:r>
            <a:r>
              <a:rPr lang="en-US" altLang="zh-TW" sz="2400" dirty="0"/>
              <a:t>(</a:t>
            </a:r>
            <a:r>
              <a:rPr lang="zh-TW" altLang="en-US" sz="2400" dirty="0"/>
              <a:t>讀取前可先確認是否有資料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I2C_ReceiveData(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)</a:t>
            </a:r>
          </a:p>
          <a:p>
            <a:endParaRPr lang="en-US" altLang="zh-TW" sz="2400" dirty="0"/>
          </a:p>
          <a:p>
            <a:r>
              <a:rPr lang="zh-TW" altLang="en-US" sz="2400" dirty="0"/>
              <a:t>傳送資料</a:t>
            </a:r>
            <a:r>
              <a:rPr lang="en-US" altLang="zh-TW" sz="2400" dirty="0"/>
              <a:t>(</a:t>
            </a:r>
            <a:r>
              <a:rPr lang="zh-TW" altLang="en-US" sz="2400" dirty="0"/>
              <a:t>發出傳送前後可確認是否傳送完成</a:t>
            </a:r>
            <a:r>
              <a:rPr lang="en-US" altLang="zh-TW" sz="2400" dirty="0"/>
              <a:t>)</a:t>
            </a:r>
          </a:p>
          <a:p>
            <a:pPr lvl="1"/>
            <a:r>
              <a:rPr lang="en-US" altLang="zh-TW" sz="2000" dirty="0"/>
              <a:t>I2C_SendData( 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, Data)</a:t>
            </a:r>
          </a:p>
          <a:p>
            <a:pPr lvl="1"/>
            <a:endParaRPr lang="en-US" altLang="zh-TW" sz="2000" dirty="0"/>
          </a:p>
          <a:p>
            <a:r>
              <a:rPr lang="zh-TW" altLang="en-US" sz="2400" dirty="0"/>
              <a:t>傳送</a:t>
            </a:r>
            <a:r>
              <a:rPr lang="en-US" altLang="zh-TW" sz="2400" dirty="0"/>
              <a:t>STOP</a:t>
            </a:r>
          </a:p>
          <a:p>
            <a:pPr lvl="1"/>
            <a:r>
              <a:rPr lang="en-US" altLang="zh-TW" sz="2000" dirty="0"/>
              <a:t>I2C_GenerateSTOP(</a:t>
            </a:r>
            <a:r>
              <a:rPr lang="en-US" altLang="zh-TW" sz="2000" dirty="0">
                <a:solidFill>
                  <a:srgbClr val="FF0000"/>
                </a:solidFill>
              </a:rPr>
              <a:t>HT_I2Cx</a:t>
            </a:r>
            <a:r>
              <a:rPr lang="en-US" altLang="zh-TW" sz="2000" dirty="0"/>
              <a:t>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 (14/15)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32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79512" y="1196752"/>
            <a:ext cx="4402832" cy="4810539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HT_I2Cx</a:t>
            </a:r>
          </a:p>
          <a:p>
            <a:pPr lvl="1"/>
            <a:r>
              <a:rPr lang="en-US" altLang="zh-TW" sz="2000" dirty="0"/>
              <a:t>HT_I2C0</a:t>
            </a:r>
          </a:p>
          <a:p>
            <a:pPr lvl="1"/>
            <a:r>
              <a:rPr lang="en-US" altLang="zh-TW" sz="2000" dirty="0"/>
              <a:t>HT_I2C1</a:t>
            </a:r>
          </a:p>
          <a:p>
            <a:r>
              <a:rPr lang="en-US" altLang="zh-TW" sz="2400" dirty="0">
                <a:solidFill>
                  <a:srgbClr val="FFC000"/>
                </a:solidFill>
              </a:rPr>
              <a:t>I2C_SLAVE_ADDRESS </a:t>
            </a:r>
          </a:p>
          <a:p>
            <a:pPr lvl="1"/>
            <a:r>
              <a:rPr lang="zh-TW" altLang="en-US" sz="2000" dirty="0"/>
              <a:t>請看購買</a:t>
            </a:r>
            <a:r>
              <a:rPr lang="en-US" altLang="zh-TW" sz="2000" dirty="0"/>
              <a:t>IC</a:t>
            </a:r>
            <a:r>
              <a:rPr lang="zh-TW" altLang="en-US" sz="2000" dirty="0"/>
              <a:t>文件</a:t>
            </a:r>
            <a:endParaRPr lang="en-US" altLang="zh-TW" sz="2000" dirty="0"/>
          </a:p>
          <a:p>
            <a:pPr lvl="1"/>
            <a:r>
              <a:rPr lang="zh-TW" altLang="en-US" sz="2000" dirty="0"/>
              <a:t>本課程</a:t>
            </a:r>
            <a:r>
              <a:rPr lang="en-US" altLang="zh-TW" sz="2000" dirty="0"/>
              <a:t>LCD</a:t>
            </a:r>
            <a:r>
              <a:rPr lang="zh-TW" altLang="en-US" sz="2000" dirty="0"/>
              <a:t>為</a:t>
            </a:r>
            <a:r>
              <a:rPr lang="en-US" altLang="zh-TW" sz="2000" dirty="0"/>
              <a:t>0x2D</a:t>
            </a:r>
          </a:p>
          <a:p>
            <a:pPr fontAlgn="auto"/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I2C_ADDRESSING_nBIT</a:t>
            </a:r>
            <a:endParaRPr lang="en-US" altLang="zh-TW" sz="2400" dirty="0"/>
          </a:p>
          <a:p>
            <a:pPr lvl="1" fontAlgn="auto"/>
            <a:r>
              <a:rPr lang="en-US" altLang="zh-TW" sz="2000" dirty="0"/>
              <a:t>I2C_ADDRESSING_7BIT</a:t>
            </a:r>
          </a:p>
          <a:p>
            <a:pPr lvl="1" fontAlgn="auto"/>
            <a:r>
              <a:rPr lang="en-US" altLang="zh-TW" sz="2000" dirty="0"/>
              <a:t>I2C_ADDRESSING_10BIT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I2C_MASTER_RW</a:t>
            </a:r>
          </a:p>
          <a:p>
            <a:pPr lvl="1"/>
            <a:r>
              <a:rPr lang="en-US" altLang="zh-TW" sz="2000" dirty="0"/>
              <a:t>I2C_MASTER_READ</a:t>
            </a:r>
          </a:p>
          <a:p>
            <a:pPr lvl="1"/>
            <a:r>
              <a:rPr lang="en-US" altLang="zh-TW" sz="2000" dirty="0"/>
              <a:t>I2C_MASTER_WRITE</a:t>
            </a:r>
          </a:p>
          <a:p>
            <a:pPr lvl="1"/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 (15/15)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355976" y="1196752"/>
            <a:ext cx="4788024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US" altLang="zh-TW" sz="2400" dirty="0">
                <a:solidFill>
                  <a:schemeClr val="bg2">
                    <a:lumMod val="50000"/>
                  </a:schemeClr>
                </a:solidFill>
              </a:rPr>
              <a:t>I2C_MASTER_Status</a:t>
            </a:r>
            <a:endParaRPr lang="en-US" altLang="zh-TW" sz="2400" dirty="0">
              <a:solidFill>
                <a:srgbClr val="00B050"/>
              </a:solidFill>
            </a:endParaRP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I2C_MASTER_SEND_START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I2C_MASTER_RECEIVER_MODE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I2C_MASTER_TRANSMITTER_MODE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I2C_MASTER_TX_EMPTY</a:t>
            </a:r>
          </a:p>
          <a:p>
            <a:pPr lvl="1" fontAlgn="auto">
              <a:spcAft>
                <a:spcPts val="0"/>
              </a:spcAft>
            </a:pPr>
            <a:r>
              <a:rPr lang="en-US" altLang="zh-TW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296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EEPROM(</a:t>
            </a:r>
            <a:r>
              <a:rPr lang="zh-TW" altLang="zh-TW" dirty="0"/>
              <a:t>電子抹除式可複寫唯讀記憶體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是一種可以通過電子方式多次複寫的半導體存儲裝置。相比</a:t>
            </a:r>
            <a:r>
              <a:rPr lang="en-US" altLang="zh-TW" dirty="0"/>
              <a:t>EPROM</a:t>
            </a:r>
            <a:r>
              <a:rPr lang="zh-TW" altLang="en-US" dirty="0"/>
              <a:t>，</a:t>
            </a:r>
            <a:r>
              <a:rPr lang="en-US" altLang="zh-TW" dirty="0"/>
              <a:t>EEPROM</a:t>
            </a:r>
            <a:r>
              <a:rPr lang="zh-TW" altLang="en-US" dirty="0"/>
              <a:t>不需要用紫外線照射，也不需取下，就可以用特定的電壓，來抹除晶片上的資訊，以便寫入新的資料。</a:t>
            </a:r>
            <a:endParaRPr lang="en-US" altLang="zh-TW" dirty="0"/>
          </a:p>
          <a:p>
            <a:pPr lvl="1"/>
            <a:r>
              <a:rPr lang="zh-TW" altLang="en-US" dirty="0"/>
              <a:t>實驗板使用之</a:t>
            </a:r>
            <a:r>
              <a:rPr lang="en-US" altLang="zh-TW" dirty="0"/>
              <a:t>EEPROM</a:t>
            </a:r>
            <a:r>
              <a:rPr lang="zh-TW" altLang="en-US" dirty="0"/>
              <a:t>為</a:t>
            </a:r>
            <a:r>
              <a:rPr lang="en-US" altLang="zh-TW" dirty="0"/>
              <a:t>HT24LC32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endParaRPr lang="en-US" altLang="zh-TW" b="1" dirty="0"/>
          </a:p>
          <a:p>
            <a:r>
              <a:rPr lang="en-US" altLang="zh-TW" dirty="0"/>
              <a:t>HT24LC32</a:t>
            </a:r>
          </a:p>
          <a:p>
            <a:pPr lvl="1"/>
            <a:r>
              <a:rPr lang="zh-TW" altLang="en-US" dirty="0"/>
              <a:t>序列式</a:t>
            </a:r>
            <a:r>
              <a:rPr lang="en-US" altLang="zh-TW" dirty="0"/>
              <a:t>EEPROM</a:t>
            </a:r>
          </a:p>
          <a:p>
            <a:pPr lvl="2"/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格式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58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—Slave Address</a:t>
            </a:r>
          </a:p>
          <a:p>
            <a:pPr lvl="1"/>
            <a:r>
              <a:rPr lang="zh-TW" altLang="en-US" dirty="0"/>
              <a:t>位址 </a:t>
            </a:r>
            <a:r>
              <a:rPr lang="en-US" altLang="zh-TW" dirty="0"/>
              <a:t>(Address)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以</a:t>
            </a:r>
            <a:r>
              <a:rPr lang="en-US" altLang="zh-TW" dirty="0"/>
              <a:t>7</a:t>
            </a:r>
            <a:r>
              <a:rPr lang="zh-TW" altLang="en-US" dirty="0"/>
              <a:t>個</a:t>
            </a:r>
            <a:r>
              <a:rPr lang="en-US" altLang="zh-TW" dirty="0"/>
              <a:t>bits</a:t>
            </a:r>
            <a:r>
              <a:rPr lang="zh-TW" altLang="en-US" dirty="0"/>
              <a:t>表示</a:t>
            </a:r>
            <a:endParaRPr lang="en-US" altLang="zh-TW" dirty="0"/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     -&gt; Read: </a:t>
            </a:r>
            <a:r>
              <a:rPr lang="zh-TW" altLang="en-US" dirty="0"/>
              <a:t> </a:t>
            </a:r>
            <a:r>
              <a:rPr lang="en-US" altLang="zh-TW" dirty="0"/>
              <a:t>High,	 Write : Low</a:t>
            </a:r>
          </a:p>
          <a:p>
            <a:pPr lvl="1"/>
            <a:r>
              <a:rPr lang="en-US" altLang="zh-TW" dirty="0"/>
              <a:t>HT24LC32</a:t>
            </a:r>
            <a:r>
              <a:rPr lang="zh-TW" altLang="en-US" dirty="0"/>
              <a:t>  </a:t>
            </a:r>
            <a:r>
              <a:rPr lang="en-US" altLang="zh-TW" dirty="0"/>
              <a:t>address = [A6:A0] = [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 0</a:t>
            </a:r>
            <a:r>
              <a:rPr lang="zh-TW" altLang="en-US" dirty="0"/>
              <a:t> </a:t>
            </a:r>
            <a:r>
              <a:rPr lang="en-US" altLang="zh-TW" dirty="0"/>
              <a:t> 1</a:t>
            </a:r>
            <a:r>
              <a:rPr lang="zh-TW" altLang="en-US" dirty="0"/>
              <a:t> </a:t>
            </a:r>
            <a:r>
              <a:rPr lang="en-US" altLang="zh-TW" dirty="0"/>
              <a:t> 0 </a:t>
            </a:r>
            <a:r>
              <a:rPr lang="zh-TW" altLang="en-US" dirty="0"/>
              <a:t> </a:t>
            </a:r>
            <a:r>
              <a:rPr lang="en-US" altLang="zh-TW" dirty="0"/>
              <a:t>A2 A1 A0]</a:t>
            </a:r>
          </a:p>
          <a:p>
            <a:pPr lvl="2"/>
            <a:r>
              <a:rPr lang="en-US" altLang="zh-TW" dirty="0"/>
              <a:t>A2</a:t>
            </a:r>
            <a:r>
              <a:rPr lang="zh-TW" altLang="en-US" dirty="0"/>
              <a:t>、</a:t>
            </a:r>
            <a:r>
              <a:rPr lang="en-US" altLang="zh-TW" dirty="0"/>
              <a:t>A1</a:t>
            </a:r>
            <a:r>
              <a:rPr lang="zh-TW" altLang="en-US" dirty="0"/>
              <a:t>、</a:t>
            </a:r>
            <a:r>
              <a:rPr lang="en-US" altLang="zh-TW" dirty="0"/>
              <a:t>A0</a:t>
            </a:r>
            <a:r>
              <a:rPr lang="zh-TW" altLang="en-US" dirty="0"/>
              <a:t> 請接電路板設定</a:t>
            </a:r>
            <a:endParaRPr lang="en-US" altLang="zh-TW" dirty="0"/>
          </a:p>
          <a:p>
            <a:pPr lvl="2"/>
            <a:r>
              <a:rPr lang="zh-TW" altLang="en-US" dirty="0"/>
              <a:t>程式預設</a:t>
            </a:r>
            <a:r>
              <a:rPr lang="en-US" altLang="zh-TW" dirty="0"/>
              <a:t>0x51</a:t>
            </a:r>
            <a:r>
              <a:rPr lang="zh-TW" altLang="en-US" dirty="0"/>
              <a:t>，電路或程式擇一更改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Picture 4" descr="2-8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17" y="3333401"/>
            <a:ext cx="548362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4844997" y="6185377"/>
            <a:ext cx="2850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位元定址模式時序說明圖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(1/4)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1" y="3933056"/>
            <a:ext cx="2728516" cy="20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7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—Register Address</a:t>
            </a:r>
          </a:p>
          <a:p>
            <a:pPr lvl="1"/>
            <a:r>
              <a:rPr lang="en-US" altLang="zh-TW" dirty="0"/>
              <a:t>HT24LC32</a:t>
            </a:r>
            <a:r>
              <a:rPr lang="zh-TW" altLang="en-US" dirty="0"/>
              <a:t>容量為 </a:t>
            </a:r>
            <a:r>
              <a:rPr lang="en-US" altLang="zh-TW" dirty="0"/>
              <a:t>16384 bits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2048 Bytes</a:t>
            </a:r>
          </a:p>
          <a:p>
            <a:pPr lvl="1"/>
            <a:r>
              <a:rPr lang="en-US" altLang="zh-TW" dirty="0"/>
              <a:t>2048 Bytes</a:t>
            </a:r>
            <a:r>
              <a:rPr lang="zh-TW" altLang="en-US" dirty="0"/>
              <a:t> 記憶體位置為 </a:t>
            </a:r>
            <a:r>
              <a:rPr lang="en-US" altLang="zh-TW" dirty="0"/>
              <a:t>0~2048 =&gt; 0x000~0xFFF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(2/4)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924944"/>
            <a:ext cx="5534025" cy="5619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1560" y="3021265"/>
            <a:ext cx="158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Slave address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11560" y="4131136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Register address</a:t>
            </a:r>
            <a:r>
              <a:rPr lang="zh-TW" altLang="en-US" dirty="0"/>
              <a:t> </a:t>
            </a:r>
            <a:r>
              <a:rPr lang="en-US" altLang="zh-TW" dirty="0"/>
              <a:t>H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5234280"/>
            <a:ext cx="4947692" cy="571197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54" y="4067213"/>
            <a:ext cx="4967364" cy="60577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11560" y="5335212"/>
            <a:ext cx="20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Register address</a:t>
            </a:r>
            <a:r>
              <a:rPr lang="zh-TW" altLang="en-US" dirty="0"/>
              <a:t> </a:t>
            </a:r>
            <a:r>
              <a:rPr lang="en-US" altLang="zh-TW" dirty="0"/>
              <a:t>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352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—Write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(3/4)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82" y="4653136"/>
            <a:ext cx="81248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5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HT24LC32</a:t>
            </a:r>
            <a:r>
              <a:rPr lang="zh-TW" altLang="en-US" dirty="0"/>
              <a:t>之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傳輸</a:t>
            </a:r>
            <a:r>
              <a:rPr lang="en-US" altLang="zh-TW" dirty="0"/>
              <a:t>—Read</a:t>
            </a:r>
          </a:p>
          <a:p>
            <a:pPr lvl="1"/>
            <a:r>
              <a:rPr lang="zh-TW" altLang="en-US" dirty="0"/>
              <a:t>開始 </a:t>
            </a:r>
            <a:r>
              <a:rPr lang="en-US" altLang="zh-TW" dirty="0"/>
              <a:t>(Start)</a:t>
            </a:r>
          </a:p>
          <a:p>
            <a:pPr lvl="1"/>
            <a:r>
              <a:rPr lang="en-US" altLang="zh-TW" dirty="0"/>
              <a:t>IC</a:t>
            </a:r>
            <a:r>
              <a:rPr lang="zh-TW" altLang="en-US" dirty="0"/>
              <a:t>位址 </a:t>
            </a:r>
            <a:r>
              <a:rPr lang="en-US" altLang="zh-TW" dirty="0"/>
              <a:t>(Device Address)</a:t>
            </a:r>
          </a:p>
          <a:p>
            <a:pPr lvl="1"/>
            <a:r>
              <a:rPr lang="zh-TW" altLang="en-US" dirty="0"/>
              <a:t>記憶體位址 </a:t>
            </a:r>
            <a:r>
              <a:rPr lang="en-US" altLang="zh-TW" dirty="0"/>
              <a:t>(Word Address)</a:t>
            </a:r>
          </a:p>
          <a:p>
            <a:pPr lvl="1"/>
            <a:r>
              <a:rPr lang="zh-TW" altLang="en-US" dirty="0"/>
              <a:t>讀</a:t>
            </a:r>
            <a:r>
              <a:rPr lang="en-US" altLang="zh-TW" dirty="0"/>
              <a:t>/</a:t>
            </a:r>
            <a:r>
              <a:rPr lang="zh-TW" altLang="en-US" dirty="0"/>
              <a:t>寫 </a:t>
            </a:r>
            <a:r>
              <a:rPr lang="en-US" altLang="zh-TW" dirty="0"/>
              <a:t>(R/W)</a:t>
            </a:r>
          </a:p>
          <a:p>
            <a:pPr lvl="1"/>
            <a:r>
              <a:rPr lang="zh-TW" altLang="en-US" dirty="0"/>
              <a:t>資料 </a:t>
            </a:r>
            <a:r>
              <a:rPr lang="en-US" altLang="zh-TW" dirty="0"/>
              <a:t>(Data)</a:t>
            </a:r>
          </a:p>
          <a:p>
            <a:pPr lvl="1"/>
            <a:r>
              <a:rPr lang="zh-TW" altLang="en-US" dirty="0"/>
              <a:t>確認 </a:t>
            </a:r>
            <a:r>
              <a:rPr lang="en-US" altLang="zh-TW" dirty="0"/>
              <a:t>(A)</a:t>
            </a:r>
          </a:p>
          <a:p>
            <a:pPr lvl="1"/>
            <a:r>
              <a:rPr lang="zh-TW" altLang="en-US" dirty="0"/>
              <a:t>停止 </a:t>
            </a:r>
            <a:r>
              <a:rPr lang="en-US" altLang="zh-TW" dirty="0"/>
              <a:t>(P)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EEPROM (4/4)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81128"/>
            <a:ext cx="7277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34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本單元實習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…\example\I2C\EEPROM</a:t>
            </a:r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將資料寫至</a:t>
            </a:r>
            <a:r>
              <a:rPr lang="en-US" altLang="zh-TW" dirty="0"/>
              <a:t>EEPROM</a:t>
            </a:r>
            <a:r>
              <a:rPr lang="zh-TW" altLang="en-US" dirty="0"/>
              <a:t>後再讀取出來</a:t>
            </a:r>
            <a:endParaRPr lang="en-US" altLang="zh-TW" dirty="0"/>
          </a:p>
          <a:p>
            <a:pPr lvl="1"/>
            <a:r>
              <a:rPr lang="zh-TW" altLang="en-US" dirty="0"/>
              <a:t>若讀寫皆有成功，</a:t>
            </a:r>
            <a:r>
              <a:rPr lang="en-US" altLang="zh-TW" dirty="0"/>
              <a:t>LED0</a:t>
            </a:r>
            <a:r>
              <a:rPr lang="zh-TW" altLang="en-US" dirty="0"/>
              <a:t>亮綠燈</a:t>
            </a:r>
            <a:endParaRPr lang="en-US" altLang="zh-TW" dirty="0"/>
          </a:p>
          <a:p>
            <a:pPr lvl="1"/>
            <a:r>
              <a:rPr lang="zh-TW" altLang="en-US" dirty="0"/>
              <a:t>若讀寫任一失敗，</a:t>
            </a:r>
            <a:r>
              <a:rPr lang="en-US" altLang="zh-TW" dirty="0"/>
              <a:t>LED1</a:t>
            </a:r>
            <a:r>
              <a:rPr lang="zh-TW" altLang="en-US" dirty="0"/>
              <a:t>亮紅燈，並終止程式</a:t>
            </a:r>
            <a:endParaRPr lang="en-US" altLang="zh-TW" dirty="0"/>
          </a:p>
          <a:p>
            <a:pPr lvl="1"/>
            <a:r>
              <a:rPr lang="zh-TW" altLang="en-US" dirty="0"/>
              <a:t>輸出由</a:t>
            </a:r>
            <a:r>
              <a:rPr lang="en-US" altLang="zh-TW" dirty="0"/>
              <a:t>EEPROM</a:t>
            </a:r>
            <a:r>
              <a:rPr lang="zh-TW" altLang="en-US" dirty="0"/>
              <a:t>得到的字串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264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467EB50-030D-438C-9C75-771E5E3A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E368C5-FBED-4F41-91F1-4B7C8D1A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main.c</a:t>
            </a:r>
            <a:endParaRPr lang="en-US" altLang="zh-TW" dirty="0" smtClean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設定讀取與寫入位</a:t>
            </a:r>
            <a:r>
              <a:rPr lang="zh-TW" altLang="en-US" dirty="0" smtClean="0">
                <a:latin typeface="標楷體" panose="03000509000000000000" pitchFamily="65" charset="-120"/>
              </a:rPr>
              <a:t>址</a:t>
            </a:r>
            <a:endParaRPr lang="en-US" altLang="zh-TW" dirty="0" smtClean="0">
              <a:latin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</a:endParaRPr>
          </a:p>
          <a:p>
            <a:pPr marL="363537" lvl="1" indent="0">
              <a:buNone/>
            </a:pPr>
            <a:endParaRPr lang="en-US" altLang="zh-TW" dirty="0" smtClean="0">
              <a:latin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 smtClean="0"/>
              <a:t>CKCU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363537" lvl="1" indent="0">
              <a:buNone/>
            </a:pPr>
            <a:endParaRPr lang="en-US" altLang="zh-TW" dirty="0" smtClean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GPIO(LED0</a:t>
            </a:r>
            <a:r>
              <a:rPr lang="zh-TW" altLang="en-US" dirty="0"/>
              <a:t>、</a:t>
            </a:r>
            <a:r>
              <a:rPr lang="en-US" altLang="zh-TW" dirty="0"/>
              <a:t>LED1)</a:t>
            </a:r>
            <a:r>
              <a:rPr lang="zh-TW" altLang="en-US" dirty="0"/>
              <a:t>使用</a:t>
            </a:r>
            <a:r>
              <a:rPr lang="en-US" altLang="zh-TW" dirty="0"/>
              <a:t>C14</a:t>
            </a:r>
            <a:r>
              <a:rPr lang="zh-TW" altLang="en-US" dirty="0"/>
              <a:t>，</a:t>
            </a:r>
            <a:r>
              <a:rPr lang="en-US" altLang="zh-TW" dirty="0" smtClean="0"/>
              <a:t>C15</a:t>
            </a:r>
            <a:endParaRPr lang="zh-TW" altLang="en-US" dirty="0" smtClean="0">
              <a:latin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  <p:pic>
        <p:nvPicPr>
          <p:cNvPr id="10" name="內容版面配置區 14">
            <a:extLst>
              <a:ext uri="{FF2B5EF4-FFF2-40B4-BE49-F238E27FC236}">
                <a16:creationId xmlns:a16="http://schemas.microsoft.com/office/drawing/2014/main" id="{285688E3-E2DB-43EF-9B06-5B6F5A93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060848"/>
            <a:ext cx="6717359" cy="927747"/>
          </a:xfrm>
          <a:prstGeom prst="rect">
            <a:avLst/>
          </a:prstGeom>
          <a:noFill/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876646B-D01B-4253-848F-88917DC88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89141"/>
            <a:ext cx="5069509" cy="129198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3B18009-7509-4749-B053-14B2F3567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25" y="5013176"/>
            <a:ext cx="5493223" cy="12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2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85037"/>
            <a:ext cx="7963240" cy="420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731E8BF9-94AE-477B-B206-2723F6B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(2/8)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8852A2D-293C-4F0F-9109-5A080048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61" y="3097959"/>
            <a:ext cx="1402945" cy="2245999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FC7EE01-D11C-4D22-9F13-E2832516CEC3}"/>
              </a:ext>
            </a:extLst>
          </p:cNvPr>
          <p:cNvSpPr/>
          <p:nvPr/>
        </p:nvSpPr>
        <p:spPr>
          <a:xfrm>
            <a:off x="7524328" y="4725144"/>
            <a:ext cx="792088" cy="212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1">
            <a:extLst>
              <a:ext uri="{FF2B5EF4-FFF2-40B4-BE49-F238E27FC236}">
                <a16:creationId xmlns:a16="http://schemas.microsoft.com/office/drawing/2014/main" id="{0EE368C5-FBED-4F41-91F1-4B7C8D1A8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/>
              <a:t>主程式撰寫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109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96" y="1205533"/>
            <a:ext cx="7959726" cy="491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739EE48-4214-4F4D-9447-B30B0BB5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(3/8)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82B49A-91B2-49BF-8952-9AA144E6557A}"/>
              </a:ext>
            </a:extLst>
          </p:cNvPr>
          <p:cNvSpPr/>
          <p:nvPr/>
        </p:nvSpPr>
        <p:spPr>
          <a:xfrm>
            <a:off x="539552" y="1205533"/>
            <a:ext cx="5976664" cy="685552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FEC9A10-C1D6-4080-8632-1DFA09821DB5}"/>
              </a:ext>
            </a:extLst>
          </p:cNvPr>
          <p:cNvSpPr txBox="1"/>
          <p:nvPr/>
        </p:nvSpPr>
        <p:spPr>
          <a:xfrm>
            <a:off x="6520333" y="153451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接續上一頁內容</a:t>
            </a:r>
          </a:p>
        </p:txBody>
      </p:sp>
    </p:spTree>
    <p:extLst>
      <p:ext uri="{BB962C8B-B14F-4D97-AF65-F5344CB8AC3E}">
        <p14:creationId xmlns:p14="http://schemas.microsoft.com/office/powerpoint/2010/main" val="404258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4" y="1361752"/>
            <a:ext cx="8706031" cy="429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988225FB-AE1D-4201-A744-CA0CAF2E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(4/8)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7648A6-641E-4254-8C3E-D360F758281C}"/>
              </a:ext>
            </a:extLst>
          </p:cNvPr>
          <p:cNvSpPr/>
          <p:nvPr/>
        </p:nvSpPr>
        <p:spPr>
          <a:xfrm>
            <a:off x="251520" y="1340768"/>
            <a:ext cx="6624736" cy="610414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2047977-CD0E-4ECD-B5BF-9D5FCBFA2BD8}"/>
              </a:ext>
            </a:extLst>
          </p:cNvPr>
          <p:cNvSpPr txBox="1"/>
          <p:nvPr/>
        </p:nvSpPr>
        <p:spPr>
          <a:xfrm>
            <a:off x="6876256" y="164340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接續上一頁內容</a:t>
            </a:r>
          </a:p>
        </p:txBody>
      </p:sp>
    </p:spTree>
    <p:extLst>
      <p:ext uri="{BB962C8B-B14F-4D97-AF65-F5344CB8AC3E}">
        <p14:creationId xmlns:p14="http://schemas.microsoft.com/office/powerpoint/2010/main" val="411673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C(</a:t>
            </a:r>
            <a:r>
              <a:rPr lang="en-US" altLang="zh-TW" b="1" dirty="0"/>
              <a:t>Inter-Integrated Circuit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HT32F52352</a:t>
            </a:r>
            <a:r>
              <a:rPr lang="zh-TW" altLang="en-US" dirty="0"/>
              <a:t>中的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</a:p>
          <a:p>
            <a:r>
              <a:rPr lang="zh-TW" altLang="en-US" dirty="0"/>
              <a:t>了解</a:t>
            </a:r>
            <a:r>
              <a:rPr lang="en-US" altLang="zh-TW" dirty="0"/>
              <a:t>EEPROM</a:t>
            </a:r>
            <a:r>
              <a:rPr lang="zh-TW" altLang="en-US" dirty="0"/>
              <a:t>功能</a:t>
            </a:r>
          </a:p>
          <a:p>
            <a:r>
              <a:rPr lang="zh-TW" altLang="en-US" dirty="0"/>
              <a:t>學習使用</a:t>
            </a:r>
            <a:r>
              <a:rPr lang="en-US" altLang="zh-TW" dirty="0"/>
              <a:t>EEPROM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2922152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7248F6-E1DE-4866-8C51-87687D64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Tera</a:t>
            </a:r>
            <a:r>
              <a:rPr lang="zh-TW" altLang="en-US" dirty="0"/>
              <a:t> </a:t>
            </a:r>
            <a:r>
              <a:rPr lang="en-US" altLang="zh-TW" dirty="0"/>
              <a:t>Term</a:t>
            </a:r>
            <a:r>
              <a:rPr lang="zh-TW" altLang="en-US" dirty="0"/>
              <a:t>以顯示</a:t>
            </a:r>
            <a:r>
              <a:rPr lang="en-US" altLang="zh-TW" dirty="0" err="1"/>
              <a:t>printf</a:t>
            </a:r>
            <a:r>
              <a:rPr lang="zh-TW" altLang="en-US" dirty="0"/>
              <a:t>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F17A28-FA51-4497-A002-2DF07E0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35DF23-AA1A-4DA3-BD9C-0E8AB83A5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42073"/>
            <a:ext cx="4839375" cy="332468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3E1AD8D-9163-4436-8302-514003F98A54}"/>
              </a:ext>
            </a:extLst>
          </p:cNvPr>
          <p:cNvSpPr txBox="1"/>
          <p:nvPr/>
        </p:nvSpPr>
        <p:spPr>
          <a:xfrm>
            <a:off x="520925" y="5066762"/>
            <a:ext cx="405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選擇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Holtek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Virtual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F7B31D11-CDEE-4685-AA3F-C5149C72E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66" y="3582099"/>
            <a:ext cx="4685506" cy="2951951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38BC58C-143B-4F10-8776-794D5D32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如果無法找到</a:t>
            </a:r>
            <a:r>
              <a:rPr lang="en-US" altLang="zh-TW" dirty="0"/>
              <a:t>Port</a:t>
            </a:r>
            <a:r>
              <a:rPr lang="zh-TW" altLang="en-US" dirty="0"/>
              <a:t>，到裝置管理員內的其他裝置中尋找</a:t>
            </a:r>
            <a:r>
              <a:rPr lang="en-US" altLang="zh-TW" dirty="0"/>
              <a:t>Virtual COM</a:t>
            </a:r>
            <a:r>
              <a:rPr lang="zh-TW" altLang="en-US" dirty="0"/>
              <a:t>或者</a:t>
            </a:r>
            <a:r>
              <a:rPr lang="en-US" altLang="zh-TW" dirty="0" err="1"/>
              <a:t>Holtek</a:t>
            </a:r>
            <a:r>
              <a:rPr lang="zh-TW" altLang="en-US" dirty="0"/>
              <a:t> </a:t>
            </a:r>
            <a:r>
              <a:rPr lang="en-US" altLang="zh-TW" dirty="0"/>
              <a:t>CMSIS-DAP</a:t>
            </a:r>
          </a:p>
          <a:p>
            <a:pPr lvl="1"/>
            <a:r>
              <a:rPr lang="zh-TW" altLang="en-US" dirty="0"/>
              <a:t>右鍵 更新驅動裝置</a:t>
            </a:r>
            <a:endParaRPr lang="en-US" altLang="zh-TW" dirty="0"/>
          </a:p>
          <a:p>
            <a:pPr lvl="2"/>
            <a:r>
              <a:rPr lang="zh-TW" altLang="en-US" dirty="0"/>
              <a:t>瀏覽電腦上的驅動程式軟體</a:t>
            </a:r>
            <a:endParaRPr lang="en-US" altLang="zh-TW" dirty="0"/>
          </a:p>
          <a:p>
            <a:pPr lvl="3"/>
            <a:r>
              <a:rPr lang="zh-TW" altLang="en-US" dirty="0"/>
              <a:t>路徑為</a:t>
            </a:r>
            <a:r>
              <a:rPr lang="en-US" altLang="zh-TW" dirty="0"/>
              <a:t>…\HT32_STD_5xxxx_FWLib_v005_2481</a:t>
            </a:r>
            <a:r>
              <a:rPr lang="zh-TW" altLang="en-US" dirty="0"/>
              <a:t>更新驅動後即可使用</a:t>
            </a:r>
            <a:r>
              <a:rPr lang="en-US" altLang="zh-TW" dirty="0"/>
              <a:t>Port(</a:t>
            </a:r>
            <a:r>
              <a:rPr lang="zh-TW" altLang="en-US" dirty="0"/>
              <a:t>資料夾內的</a:t>
            </a:r>
            <a:r>
              <a:rPr lang="en-US" altLang="zh-TW" dirty="0"/>
              <a:t>ht32_virtual_com.inf</a:t>
            </a:r>
            <a:r>
              <a:rPr lang="zh-TW" altLang="en-US" dirty="0"/>
              <a:t>為驅動程式</a:t>
            </a:r>
            <a:r>
              <a:rPr lang="en-US" altLang="zh-TW" dirty="0"/>
              <a:t>)</a:t>
            </a:r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7E0DCA-9A17-4A37-8DEE-9880FE0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(6/8)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90377D1-DD8F-4FB1-A86C-640BC340C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467124"/>
            <a:ext cx="1747119" cy="3882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684B4DA-192A-48C7-ADC1-CE402050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022" y="5221959"/>
            <a:ext cx="1695450" cy="1266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518433C-8A0B-497E-924F-1C5E9BB63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90" y="4005064"/>
            <a:ext cx="2715004" cy="8478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0891AA-DB31-4A0C-9E81-79541D483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93" y="5109886"/>
            <a:ext cx="2686425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29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21E05BD-D614-44E0-B04E-B128BA31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(7/8)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67BC7CFA-F817-42DF-A572-2A80607D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Tera Term</a:t>
            </a:r>
            <a:r>
              <a:rPr lang="zh-TW" altLang="en-US" dirty="0"/>
              <a:t>中，</a:t>
            </a:r>
            <a:r>
              <a:rPr lang="en-US" altLang="zh-TW" dirty="0"/>
              <a:t>Setup</a:t>
            </a:r>
            <a:r>
              <a:rPr lang="zh-TW" altLang="en-US" dirty="0"/>
              <a:t>→</a:t>
            </a:r>
            <a:r>
              <a:rPr lang="en-US" altLang="zh-TW" dirty="0"/>
              <a:t>Serial port</a:t>
            </a:r>
            <a:r>
              <a:rPr lang="zh-TW" altLang="en-US" dirty="0"/>
              <a:t> →</a:t>
            </a:r>
            <a:r>
              <a:rPr lang="en-US" altLang="zh-TW" dirty="0"/>
              <a:t>Speed</a:t>
            </a:r>
            <a:r>
              <a:rPr lang="zh-TW" altLang="en-US" dirty="0"/>
              <a:t>設定為</a:t>
            </a:r>
            <a:r>
              <a:rPr lang="en-US" altLang="zh-TW" dirty="0"/>
              <a:t>115200</a:t>
            </a:r>
            <a:r>
              <a:rPr lang="zh-TW" altLang="en-US" dirty="0"/>
              <a:t>即可顯示</a:t>
            </a:r>
            <a:r>
              <a:rPr lang="en-US" altLang="zh-TW" dirty="0" err="1"/>
              <a:t>printf</a:t>
            </a:r>
            <a:r>
              <a:rPr lang="zh-TW" altLang="en-US" dirty="0"/>
              <a:t>資料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C40A15E0-BDAF-4CD1-914E-15BA6849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53" y="2472705"/>
            <a:ext cx="3991532" cy="3277057"/>
          </a:xfrm>
          <a:prstGeom prst="rect">
            <a:avLst/>
          </a:prstGeom>
          <a:noFill/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169C07-3335-4C45-A716-3A47B6F36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33" y="2904753"/>
            <a:ext cx="3096344" cy="257070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16B87F8-BDA8-4754-8CA5-82CEF62DC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865" y="2501284"/>
            <a:ext cx="3991532" cy="324847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7825B71-92A3-4E12-8EBF-FCE6A0BD345D}"/>
              </a:ext>
            </a:extLst>
          </p:cNvPr>
          <p:cNvSpPr/>
          <p:nvPr/>
        </p:nvSpPr>
        <p:spPr>
          <a:xfrm>
            <a:off x="4803254" y="3324225"/>
            <a:ext cx="704850" cy="1767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059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E2B53C-3A69-4793-8063-7E3F75D3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驗收</a:t>
            </a:r>
            <a:r>
              <a:rPr lang="en-US" altLang="zh-TW" smtClean="0"/>
              <a:t>:</a:t>
            </a:r>
            <a:r>
              <a:rPr lang="zh-TW" altLang="en-US" dirty="0"/>
              <a:t>確定程式正確執行後，刪除中間</a:t>
            </a:r>
            <a:r>
              <a:rPr lang="zh-TW" altLang="en-US" dirty="0">
                <a:hlinkClick r:id="rId2" action="ppaction://hlinksldjump"/>
              </a:rPr>
              <a:t>讀入</a:t>
            </a:r>
            <a:r>
              <a:rPr lang="en-US" altLang="zh-TW" dirty="0">
                <a:hlinkClick r:id="rId2" action="ppaction://hlinksldjump"/>
              </a:rPr>
              <a:t>EEPROM</a:t>
            </a:r>
            <a:r>
              <a:rPr lang="zh-TW" altLang="en-US" dirty="0">
                <a:hlinkClick r:id="rId2" action="ppaction://hlinksldjump"/>
              </a:rPr>
              <a:t>的程式碼</a:t>
            </a:r>
            <a:r>
              <a:rPr lang="zh-TW" altLang="en-US" dirty="0"/>
              <a:t>並建置與下載，和其他人交換擴充</a:t>
            </a:r>
            <a:r>
              <a:rPr lang="zh-TW" altLang="en-US" dirty="0" smtClean="0"/>
              <a:t>板</a:t>
            </a:r>
            <a:r>
              <a:rPr lang="zh-TW" altLang="en-US" dirty="0"/>
              <a:t>，插上電源後按</a:t>
            </a:r>
            <a:r>
              <a:rPr lang="en-US" altLang="zh-TW" dirty="0"/>
              <a:t>Reset</a:t>
            </a:r>
            <a:r>
              <a:rPr lang="zh-TW" altLang="en-US" dirty="0"/>
              <a:t>鈕，</a:t>
            </a:r>
            <a:r>
              <a:rPr lang="zh-TW" altLang="en-US" dirty="0" smtClean="0"/>
              <a:t>輸出</a:t>
            </a:r>
            <a:r>
              <a:rPr lang="zh-TW" altLang="en-US" dirty="0"/>
              <a:t>對方儲存於</a:t>
            </a:r>
            <a:r>
              <a:rPr lang="en-US" altLang="zh-TW" dirty="0"/>
              <a:t>EEPROM</a:t>
            </a:r>
            <a:r>
              <a:rPr lang="zh-TW" altLang="en-US" dirty="0"/>
              <a:t>的</a:t>
            </a:r>
            <a:r>
              <a:rPr lang="zh-TW" altLang="en-US" dirty="0" smtClean="0"/>
              <a:t>文字。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71A9E3-432D-40F9-BE2D-61E4DACE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(8/8)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2D8C15-8B1C-4E5D-8B63-45DFF616C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995032"/>
            <a:ext cx="4353814" cy="35983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40CD99-342E-42CC-A343-6A98D888A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14" y="2785119"/>
            <a:ext cx="3839994" cy="31309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C9D23A0-6CF4-43BA-928F-3F46140E07FD}"/>
              </a:ext>
            </a:extLst>
          </p:cNvPr>
          <p:cNvSpPr/>
          <p:nvPr/>
        </p:nvSpPr>
        <p:spPr>
          <a:xfrm>
            <a:off x="6300192" y="3429000"/>
            <a:ext cx="1872208" cy="1958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17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177039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積體電路匯流排</a:t>
            </a:r>
            <a:r>
              <a:rPr lang="en-US" altLang="zh-TW" dirty="0"/>
              <a:t>(Inter-Integrated Circuit Bus)</a:t>
            </a:r>
          </a:p>
          <a:p>
            <a:pPr lvl="1"/>
            <a:r>
              <a:rPr lang="zh-TW" altLang="en-US" dirty="0"/>
              <a:t>由飛利浦公司在</a:t>
            </a:r>
            <a:r>
              <a:rPr lang="en-US" altLang="zh-TW" dirty="0"/>
              <a:t>1980</a:t>
            </a:r>
            <a:r>
              <a:rPr lang="zh-TW" altLang="en-US" dirty="0"/>
              <a:t>年代為了讓主機板、嵌入式系統或手機用以連接低速週邊裝置而發展</a:t>
            </a:r>
            <a:endParaRPr lang="en-US" altLang="zh-TW" dirty="0"/>
          </a:p>
          <a:p>
            <a:pPr lvl="1"/>
            <a:r>
              <a:rPr lang="zh-TW" altLang="en-US" dirty="0"/>
              <a:t>通訊介面</a:t>
            </a:r>
            <a:endParaRPr lang="en-US" altLang="zh-TW" dirty="0"/>
          </a:p>
          <a:p>
            <a:pPr lvl="2"/>
            <a:r>
              <a:rPr lang="zh-TW" altLang="en-US" dirty="0"/>
              <a:t>定義線路：</a:t>
            </a:r>
            <a:r>
              <a:rPr lang="en-US" altLang="zh-TW" dirty="0"/>
              <a:t>SDA</a:t>
            </a:r>
            <a:r>
              <a:rPr lang="zh-TW" altLang="en-US" dirty="0"/>
              <a:t>、</a:t>
            </a:r>
            <a:r>
              <a:rPr lang="en-US" altLang="zh-TW" dirty="0"/>
              <a:t>SCL</a:t>
            </a:r>
          </a:p>
          <a:p>
            <a:pPr lvl="2"/>
            <a:r>
              <a:rPr lang="zh-TW" altLang="en-US" dirty="0"/>
              <a:t>同一通道可串接多個元件</a:t>
            </a:r>
            <a:endParaRPr lang="en-US" altLang="zh-TW" dirty="0"/>
          </a:p>
          <a:p>
            <a:pPr lvl="2"/>
            <a:r>
              <a:rPr lang="zh-TW" altLang="en-US" dirty="0"/>
              <a:t>特性：半雙工</a:t>
            </a:r>
            <a:r>
              <a:rPr lang="zh-TW" altLang="en-US" dirty="0" smtClean="0"/>
              <a:t>、汲極開路</a:t>
            </a:r>
            <a:r>
              <a:rPr lang="en-US" altLang="zh-TW" dirty="0"/>
              <a:t>(</a:t>
            </a:r>
            <a:r>
              <a:rPr lang="zh-TW" altLang="en-US" dirty="0"/>
              <a:t>需接上拉電組</a:t>
            </a:r>
            <a:r>
              <a:rPr lang="en-US" altLang="zh-TW" dirty="0"/>
              <a:t>)</a:t>
            </a:r>
          </a:p>
          <a:p>
            <a:pPr lvl="2"/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I</a:t>
            </a:r>
            <a:r>
              <a:rPr lang="en-US" altLang="zh-TW" baseline="30000" dirty="0"/>
              <a:t>2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(1/15)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044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主從端</a:t>
            </a:r>
            <a:endParaRPr lang="en-US" altLang="zh-TW" dirty="0"/>
          </a:p>
          <a:p>
            <a:pPr lvl="1"/>
            <a:r>
              <a:rPr lang="zh-TW" altLang="en-US" dirty="0"/>
              <a:t>主端</a:t>
            </a:r>
            <a:endParaRPr lang="en-US" altLang="zh-TW" dirty="0"/>
          </a:p>
          <a:p>
            <a:pPr lvl="2"/>
            <a:r>
              <a:rPr lang="zh-TW" altLang="en-US" dirty="0"/>
              <a:t>經由</a:t>
            </a:r>
            <a:r>
              <a:rPr lang="en-US" altLang="zh-TW" dirty="0"/>
              <a:t>SCL</a:t>
            </a:r>
            <a:r>
              <a:rPr lang="zh-TW" altLang="en-US" dirty="0"/>
              <a:t>提供時脈</a:t>
            </a:r>
            <a:endParaRPr lang="en-US" altLang="zh-TW" dirty="0"/>
          </a:p>
          <a:p>
            <a:pPr lvl="2"/>
            <a:r>
              <a:rPr lang="zh-TW" altLang="en-US" dirty="0"/>
              <a:t>經由</a:t>
            </a:r>
            <a:r>
              <a:rPr lang="en-US" altLang="zh-TW" dirty="0"/>
              <a:t>SDA</a:t>
            </a:r>
            <a:r>
              <a:rPr lang="zh-TW" altLang="en-US" dirty="0"/>
              <a:t>控制從端使其接收</a:t>
            </a:r>
            <a:r>
              <a:rPr lang="en-US" altLang="zh-TW" dirty="0"/>
              <a:t>/</a:t>
            </a:r>
            <a:r>
              <a:rPr lang="zh-TW" altLang="en-US" dirty="0"/>
              <a:t>回傳資料</a:t>
            </a:r>
            <a:endParaRPr lang="en-US" altLang="zh-TW" dirty="0"/>
          </a:p>
          <a:p>
            <a:pPr lvl="1"/>
            <a:r>
              <a:rPr lang="zh-TW" altLang="en-US" dirty="0"/>
              <a:t>從端</a:t>
            </a:r>
            <a:endParaRPr lang="en-US" altLang="zh-TW" dirty="0"/>
          </a:p>
          <a:p>
            <a:pPr lvl="2"/>
            <a:r>
              <a:rPr lang="zh-TW" altLang="en-US" dirty="0"/>
              <a:t>具備</a:t>
            </a:r>
            <a:r>
              <a:rPr lang="en-US" altLang="zh-TW" dirty="0"/>
              <a:t>Address</a:t>
            </a:r>
            <a:r>
              <a:rPr lang="zh-TW" altLang="en-US" dirty="0"/>
              <a:t>以便主端選擇通訊對象</a:t>
            </a:r>
            <a:r>
              <a:rPr lang="en-US" altLang="zh-TW" dirty="0"/>
              <a:t>(</a:t>
            </a:r>
            <a:r>
              <a:rPr lang="zh-TW" altLang="en-US" dirty="0"/>
              <a:t>同一通道串接多個元件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被動的接收</a:t>
            </a:r>
            <a:r>
              <a:rPr lang="en-US" altLang="zh-TW" dirty="0"/>
              <a:t>/</a:t>
            </a:r>
            <a:r>
              <a:rPr lang="zh-TW" altLang="en-US" dirty="0"/>
              <a:t>傳送資料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部分元件主從端可經由程式自由切換，部分元件出場設定僅為從端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(2/15)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30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—START</a:t>
            </a:r>
            <a:r>
              <a:rPr lang="zh-TW" altLang="en-US" dirty="0"/>
              <a:t>和</a:t>
            </a:r>
            <a:r>
              <a:rPr lang="en-US" altLang="zh-TW" dirty="0"/>
              <a:t>STOP</a:t>
            </a:r>
          </a:p>
          <a:p>
            <a:pPr lvl="1"/>
            <a:r>
              <a:rPr lang="zh-TW" altLang="en-US" dirty="0"/>
              <a:t>主機可以通過發送一個</a:t>
            </a:r>
            <a:r>
              <a:rPr lang="en-US" altLang="zh-TW" dirty="0"/>
              <a:t>START</a:t>
            </a:r>
            <a:r>
              <a:rPr lang="zh-TW" altLang="en-US" dirty="0"/>
              <a:t>信號初始化傳輸並通過發送一個</a:t>
            </a:r>
            <a:r>
              <a:rPr lang="en-US" altLang="zh-TW" dirty="0"/>
              <a:t>STOP</a:t>
            </a:r>
            <a:r>
              <a:rPr lang="zh-TW" altLang="en-US" dirty="0"/>
              <a:t>信號來終止傳輸。</a:t>
            </a:r>
            <a:endParaRPr lang="en-US" altLang="zh-TW" dirty="0"/>
          </a:p>
          <a:p>
            <a:pPr lvl="1"/>
            <a:r>
              <a:rPr lang="zh-TW" altLang="en-US" dirty="0"/>
              <a:t>開始信號通常被稱為“</a:t>
            </a:r>
            <a:r>
              <a:rPr lang="en-US" altLang="zh-TW" dirty="0"/>
              <a:t>S”</a:t>
            </a:r>
            <a:r>
              <a:rPr lang="zh-TW" altLang="en-US" dirty="0"/>
              <a:t>位，定義為當</a:t>
            </a:r>
            <a:r>
              <a:rPr lang="en-US" altLang="zh-TW" dirty="0"/>
              <a:t>SCL</a:t>
            </a:r>
            <a:r>
              <a:rPr lang="zh-TW" altLang="en-US" dirty="0"/>
              <a:t>線為高電平時，</a:t>
            </a:r>
            <a:r>
              <a:rPr lang="en-US" altLang="zh-TW" dirty="0"/>
              <a:t>SDA</a:t>
            </a:r>
            <a:r>
              <a:rPr lang="zh-TW" altLang="en-US" dirty="0"/>
              <a:t>線上發生從高到低的電平變化。</a:t>
            </a:r>
            <a:endParaRPr lang="en-US" altLang="zh-TW" dirty="0"/>
          </a:p>
          <a:p>
            <a:pPr lvl="1"/>
            <a:r>
              <a:rPr lang="en-US" altLang="zh-TW" dirty="0"/>
              <a:t>STOP</a:t>
            </a:r>
            <a:r>
              <a:rPr lang="zh-TW" altLang="en-US" dirty="0"/>
              <a:t>信號通常被稱為“</a:t>
            </a:r>
            <a:r>
              <a:rPr lang="en-US" altLang="zh-TW" dirty="0"/>
              <a:t>P”</a:t>
            </a:r>
            <a:r>
              <a:rPr lang="zh-TW" altLang="en-US" dirty="0"/>
              <a:t>位，定義為當</a:t>
            </a:r>
            <a:r>
              <a:rPr lang="en-US" altLang="zh-TW" dirty="0"/>
              <a:t>SCL</a:t>
            </a:r>
            <a:r>
              <a:rPr lang="zh-TW" altLang="en-US" dirty="0"/>
              <a:t>線為高電平時，</a:t>
            </a:r>
            <a:r>
              <a:rPr lang="en-US" altLang="zh-TW" dirty="0"/>
              <a:t>SDA</a:t>
            </a:r>
            <a:r>
              <a:rPr lang="zh-TW" altLang="en-US" dirty="0"/>
              <a:t>線上從低到高的電平變化。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(3/15)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971609"/>
            <a:ext cx="5312296" cy="212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數據有效性</a:t>
            </a:r>
            <a:endParaRPr lang="en-US" altLang="zh-TW" dirty="0"/>
          </a:p>
          <a:p>
            <a:pPr lvl="1"/>
            <a:r>
              <a:rPr lang="zh-TW" altLang="en-US" dirty="0"/>
              <a:t>當給予</a:t>
            </a:r>
            <a:r>
              <a:rPr lang="en-US" altLang="zh-TW" dirty="0"/>
              <a:t>START</a:t>
            </a:r>
            <a:r>
              <a:rPr lang="zh-TW" altLang="en-US" dirty="0"/>
              <a:t>訊號後立即開始傳輸資料，在</a:t>
            </a:r>
            <a:r>
              <a:rPr lang="en-US" altLang="zh-TW" dirty="0"/>
              <a:t>SCL</a:t>
            </a:r>
            <a:r>
              <a:rPr lang="zh-TW" altLang="en-US" dirty="0"/>
              <a:t>時鐘的高電平期間，</a:t>
            </a:r>
            <a:r>
              <a:rPr lang="en-US" altLang="zh-TW" dirty="0"/>
              <a:t>SDA</a:t>
            </a:r>
            <a:r>
              <a:rPr lang="zh-TW" altLang="en-US" dirty="0"/>
              <a:t>線上的數據必須保持穩定。只有當</a:t>
            </a:r>
            <a:r>
              <a:rPr lang="en-US" altLang="zh-TW" dirty="0"/>
              <a:t>SCL</a:t>
            </a:r>
            <a:r>
              <a:rPr lang="zh-TW" altLang="en-US" dirty="0"/>
              <a:t>線上的時鐘信號處於低電平狀態時，</a:t>
            </a:r>
            <a:r>
              <a:rPr lang="en-US" altLang="zh-TW" dirty="0"/>
              <a:t>SDA</a:t>
            </a:r>
            <a:r>
              <a:rPr lang="zh-TW" altLang="en-US" dirty="0"/>
              <a:t>數據狀態才能改變。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(4/15)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3501008"/>
            <a:ext cx="6229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83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通訊協議</a:t>
            </a:r>
            <a:r>
              <a:rPr lang="en-US" altLang="zh-TW" dirty="0"/>
              <a:t>—</a:t>
            </a:r>
            <a:r>
              <a:rPr lang="zh-TW" altLang="en-US" dirty="0"/>
              <a:t>數據傳輸和確認</a:t>
            </a:r>
            <a:endParaRPr lang="en-US" altLang="zh-TW" dirty="0"/>
          </a:p>
          <a:p>
            <a:pPr lvl="1"/>
            <a:r>
              <a:rPr lang="zh-TW" altLang="en-US" sz="2000" dirty="0"/>
              <a:t>一旦從機地址匹配，可以根據由位定義的傳輸方向，由從機發送</a:t>
            </a:r>
            <a:r>
              <a:rPr lang="en-US" altLang="zh-TW" sz="2000" dirty="0"/>
              <a:t>/</a:t>
            </a:r>
            <a:r>
              <a:rPr lang="zh-TW" altLang="en-US" sz="2000" dirty="0"/>
              <a:t>接收數據。每個字節後面都在第</a:t>
            </a:r>
            <a:r>
              <a:rPr lang="en-US" altLang="zh-TW" sz="2000" dirty="0"/>
              <a:t>9</a:t>
            </a:r>
            <a:r>
              <a:rPr lang="zh-TW" altLang="en-US" sz="2000" dirty="0"/>
              <a:t>個</a:t>
            </a:r>
            <a:r>
              <a:rPr lang="en-US" altLang="zh-TW" sz="2000" dirty="0"/>
              <a:t>SCL</a:t>
            </a:r>
            <a:r>
              <a:rPr lang="zh-TW" altLang="en-US" sz="2000" dirty="0"/>
              <a:t>時鐘上跟隨一個確認位。</a:t>
            </a:r>
          </a:p>
          <a:p>
            <a:pPr lvl="1"/>
            <a:r>
              <a:rPr lang="zh-TW" altLang="en-US" sz="2000" dirty="0"/>
              <a:t>如果從機返回一個未確認信號（</a:t>
            </a:r>
            <a:r>
              <a:rPr lang="en-US" altLang="zh-TW" sz="2000" dirty="0"/>
              <a:t>NACK</a:t>
            </a:r>
            <a:r>
              <a:rPr lang="zh-TW" altLang="en-US" sz="2000" dirty="0"/>
              <a:t>）給主機，則主機會產生一個</a:t>
            </a:r>
            <a:r>
              <a:rPr lang="en-US" altLang="zh-TW" sz="2000" dirty="0"/>
              <a:t>STOP</a:t>
            </a:r>
            <a:r>
              <a:rPr lang="zh-TW" altLang="en-US" sz="2000" dirty="0"/>
              <a:t>信號來終止數據傳輸或產生一個重複</a:t>
            </a:r>
            <a:r>
              <a:rPr lang="en-US" altLang="zh-TW" sz="2000" dirty="0"/>
              <a:t>START</a:t>
            </a:r>
            <a:r>
              <a:rPr lang="zh-TW" altLang="en-US" sz="2000" dirty="0"/>
              <a:t>信號重新開始傳輸。</a:t>
            </a:r>
          </a:p>
          <a:p>
            <a:pPr lvl="1"/>
            <a:r>
              <a:rPr lang="zh-TW" altLang="en-US" sz="2000" dirty="0"/>
              <a:t>如果主機發送一個未確認信號（</a:t>
            </a:r>
            <a:r>
              <a:rPr lang="en-US" altLang="zh-TW" sz="2000" dirty="0"/>
              <a:t>NACK</a:t>
            </a:r>
            <a:r>
              <a:rPr lang="zh-TW" altLang="en-US" sz="2000" dirty="0"/>
              <a:t>）給從機，從機將釋放</a:t>
            </a:r>
            <a:r>
              <a:rPr lang="en-US" altLang="zh-TW" sz="2000" dirty="0"/>
              <a:t>SDA</a:t>
            </a:r>
            <a:r>
              <a:rPr lang="zh-TW" altLang="en-US" sz="2000" dirty="0"/>
              <a:t>線給主機，主機將產生一個</a:t>
            </a:r>
            <a:r>
              <a:rPr lang="en-US" altLang="zh-TW" sz="2000" dirty="0"/>
              <a:t>STOP</a:t>
            </a:r>
            <a:r>
              <a:rPr lang="zh-TW" altLang="en-US" sz="2000" dirty="0"/>
              <a:t>信號來終止傳輸。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</a:t>
            </a:r>
            <a:r>
              <a:rPr lang="zh-TW" altLang="en-US" dirty="0"/>
              <a:t> </a:t>
            </a:r>
            <a:r>
              <a:rPr lang="en-US" altLang="zh-TW" dirty="0"/>
              <a:t>I</a:t>
            </a:r>
            <a:r>
              <a:rPr lang="en-US" altLang="zh-TW" baseline="30000" dirty="0"/>
              <a:t>2</a:t>
            </a:r>
            <a:r>
              <a:rPr lang="en-US" altLang="zh-TW" dirty="0"/>
              <a:t>C (5/15)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077072"/>
            <a:ext cx="4751437" cy="21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11140</TotalTime>
  <Words>1610</Words>
  <Application>Microsoft Office PowerPoint</Application>
  <PresentationFormat>如螢幕大小 (4:3)</PresentationFormat>
  <Paragraphs>242</Paragraphs>
  <Slides>34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微軟正黑體</vt:lpstr>
      <vt:lpstr>新細明體</vt:lpstr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微處理機實驗</vt:lpstr>
      <vt:lpstr>大綱</vt:lpstr>
      <vt:lpstr>實驗目的</vt:lpstr>
      <vt:lpstr>使用的元件設備</vt:lpstr>
      <vt:lpstr>實驗原理— I2C (1/15)</vt:lpstr>
      <vt:lpstr>實驗原理— I2C (2/15)</vt:lpstr>
      <vt:lpstr>實驗原理— I2C (3/15)</vt:lpstr>
      <vt:lpstr>實驗原理— I2C (4/15)</vt:lpstr>
      <vt:lpstr>實驗原理— I2C (5/15)</vt:lpstr>
      <vt:lpstr>實驗原理— I2C (6/15)</vt:lpstr>
      <vt:lpstr>實驗原理— I2C (7/15)</vt:lpstr>
      <vt:lpstr>實驗原理— I2C (8/15)</vt:lpstr>
      <vt:lpstr>實驗原理— I2C (9/15)</vt:lpstr>
      <vt:lpstr>實驗原理— I2C (10/15)</vt:lpstr>
      <vt:lpstr>實驗原理— I2C (11/15)</vt:lpstr>
      <vt:lpstr>實驗原理— I2C (12/15)</vt:lpstr>
      <vt:lpstr>實驗原理— I2C (13/15)</vt:lpstr>
      <vt:lpstr>實驗原理— I2C (14/15)</vt:lpstr>
      <vt:lpstr>實驗原理— I2C (15/15)</vt:lpstr>
      <vt:lpstr>實驗原理— EEPROM</vt:lpstr>
      <vt:lpstr>實驗原理— EEPROM (1/4)</vt:lpstr>
      <vt:lpstr>實驗原理— EEPROM (2/4)</vt:lpstr>
      <vt:lpstr>實驗原理— EEPROM (3/4)</vt:lpstr>
      <vt:lpstr>實驗原理— EEPROM (4/4)</vt:lpstr>
      <vt:lpstr>本單元實習</vt:lpstr>
      <vt:lpstr>範例講解 (1/8)</vt:lpstr>
      <vt:lpstr>範例講解 (2/8)</vt:lpstr>
      <vt:lpstr>範例講解 (3/8)</vt:lpstr>
      <vt:lpstr>範例講解 (4/8)</vt:lpstr>
      <vt:lpstr>範例講解 (5/8)</vt:lpstr>
      <vt:lpstr>範例講解 (6/8)</vt:lpstr>
      <vt:lpstr>範例講解 (7/8)</vt:lpstr>
      <vt:lpstr>範例講解 (8/8)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User</cp:lastModifiedBy>
  <cp:revision>493</cp:revision>
  <dcterms:created xsi:type="dcterms:W3CDTF">2009-12-19T06:15:07Z</dcterms:created>
  <dcterms:modified xsi:type="dcterms:W3CDTF">2019-09-04T03:16:56Z</dcterms:modified>
</cp:coreProperties>
</file>