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EC94-9425-F954-2922-C4D5B796D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AF351-38CF-4BCD-7080-284FE309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6817-CA84-0A3A-5299-63B0CD55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33D7-F1C0-3898-C0B9-C9D1D92B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E89D-A36A-44AB-23EE-27BD15D7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98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77CC-C9F5-7907-2BC8-CBB0DD21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FCED-77F9-E037-F97B-298A188EB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DB8F-EA8C-4791-B88C-63C2A213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58C5-2552-F738-76ED-2922627C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F0D3-7548-0D43-1841-88E54657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827AA-1DE5-1EE0-8665-0FF66216F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7F4A-3712-BF37-D6A7-0A3C6D7CA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2FF6-CC61-957C-6943-DFAB30DE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033D-D348-BBE3-5880-DC38A156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B79C-520A-8B15-B0A2-2419AC4A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8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F4C7-35CC-C0F8-4B46-727BDB2D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599B-91BF-043F-B181-FFA6119F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A549-2EB8-11AE-9021-BCBBA9F3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6D02-B256-0BB0-8233-E6AC6BDC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1B24-0D53-3214-F4C3-14174222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7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DE1C-444A-B6CF-8C67-3B47B80C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9E0A-43F4-48B0-8FD6-340664D3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ECC6-476A-5C5D-E1C9-006B50AF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B39D-5CBD-0FE4-C811-B8845ABE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B709-7961-3C7D-5FE0-DBB6ADFF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029E-449E-6271-EC61-0C45DED2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2CBE-7FF5-7651-5799-B057DAA0B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6954F-8126-0C88-C603-3B43389B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9CB6-1397-4DAD-B5C2-855F53FE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62AB-6A18-C585-9E05-DE703909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6306-9DC3-BF94-7C4D-247D4D09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8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32F4-CD44-91A1-BDE6-CDE0E4AD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B4FFD-7557-827F-110A-DC227161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E4E36-37A6-D620-B5FD-86F32225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8C4AE-02BB-1021-0E52-51BA1D760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32547-3F94-CD5B-EA9F-F00E05A79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74DF0-BE0A-B1C0-3C0A-3716191D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CD068-803F-11D5-B1D4-6B819C41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FF22C-F5CE-451B-B213-4BD38649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8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0312-7278-C24D-2CFD-BA008CDA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1DA86-4724-8B05-CC87-2AEB4813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9FD4-2FA0-D511-13F8-BA3F7836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BD119-80A5-BC65-C779-7F07E829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6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8E64C-90AB-D0B6-A4C0-2DAE2629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F57BB-AE15-8921-ECC6-923B545A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381CC-AF44-2607-4100-3E2A1484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9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7C2D-E01A-3733-9C0B-C7417CE5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C5D0-94BA-1878-FE46-F52C8720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03921-5DD1-027F-E03C-33EBFCD2D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C2F3-2579-56FC-654B-F38A833E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DE26B-AD3C-EDBA-2033-3758FCD4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5CD7-D894-B2EB-7329-ED7176AB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2B56-7389-036D-9D50-1B3EBAAA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ADDCD-41B5-2912-9321-7DE6E42B5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49A2C-1709-E577-108F-B0473DFB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2668-21F1-BC19-AEDD-3FECE703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ACCE1-BE6F-C670-6CA4-41CFC6CC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885-4455-EDBA-A9A3-B86DA7EF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A5D86-91A3-4FAC-4C61-CF7B23B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5712-4658-03F6-12EE-642055D3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68EF-CC65-9085-F189-866E3DC2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76A0-2D46-2BBC-D6EE-6055D83F5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DE27-BAB2-231D-E1D5-F8965014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2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2bhijeet/DropBoxClient.git" TargetMode="External"/><Relationship Id="rId2" Type="http://schemas.openxmlformats.org/officeDocument/2006/relationships/hyperlink" Target="https://excalidraw.com/#json=6V-F0yn9_xMPkUsBSBwnG,n19Bk1H6TBq-PBDCJw1RJ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083B-330D-E69A-1E51-FA268EBE4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Abhijeet Paunikar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4FAF6-36E0-00CF-7E9A-64FCEB8D8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n-IN" dirty="0"/>
              <a:t>Agenda</a:t>
            </a:r>
          </a:p>
          <a:p>
            <a:pPr marL="800100" lvl="1" indent="-342900" algn="l">
              <a:buFontTx/>
              <a:buChar char="-"/>
            </a:pPr>
            <a:r>
              <a:rPr lang="en-IN" dirty="0"/>
              <a:t>About me (~5min)</a:t>
            </a:r>
          </a:p>
          <a:p>
            <a:pPr marL="800100" lvl="1" indent="-342900" algn="l">
              <a:buFontTx/>
              <a:buChar char="-"/>
            </a:pPr>
            <a:r>
              <a:rPr lang="en-IN" dirty="0"/>
              <a:t>Portfolio (~10 min)</a:t>
            </a:r>
          </a:p>
          <a:p>
            <a:pPr marL="800100" lvl="1" indent="-342900" algn="l">
              <a:buFontTx/>
              <a:buChar char="-"/>
            </a:pPr>
            <a:r>
              <a:rPr lang="en-IN" dirty="0"/>
              <a:t>Case Study (~50 min)</a:t>
            </a:r>
          </a:p>
        </p:txBody>
      </p:sp>
    </p:spTree>
    <p:extLst>
      <p:ext uri="{BB962C8B-B14F-4D97-AF65-F5344CB8AC3E}">
        <p14:creationId xmlns:p14="http://schemas.microsoft.com/office/powerpoint/2010/main" val="49191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8B825-1885-9F48-412B-75A9E02F6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6C39-C087-794C-AFE7-933047FB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4F27-A51C-E771-F52D-0A231EC5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Professional</a:t>
            </a:r>
          </a:p>
          <a:p>
            <a:pPr lvl="1"/>
            <a:r>
              <a:rPr lang="en-GB" dirty="0"/>
              <a:t>11+ years of experience in software engineering</a:t>
            </a:r>
          </a:p>
          <a:p>
            <a:pPr lvl="1"/>
            <a:r>
              <a:rPr lang="en-GB" dirty="0"/>
              <a:t>Expertise in </a:t>
            </a:r>
            <a:r>
              <a:rPr lang="en-GB" b="1" dirty="0"/>
              <a:t>enterprise applications (desktop as well as Web)</a:t>
            </a:r>
          </a:p>
          <a:p>
            <a:pPr lvl="1"/>
            <a:r>
              <a:rPr lang="en-GB" dirty="0"/>
              <a:t>Proven record of delivering </a:t>
            </a:r>
            <a:r>
              <a:rPr lang="en-GB" b="1" dirty="0"/>
              <a:t>operational savings, scalable systems, and performance improvements</a:t>
            </a:r>
          </a:p>
          <a:p>
            <a:pPr lvl="1"/>
            <a:r>
              <a:rPr lang="en-GB" dirty="0"/>
              <a:t>Started my career as a Windows Application Developer specializing in C#, .NET, and WPF. </a:t>
            </a:r>
          </a:p>
          <a:p>
            <a:pPr lvl="1"/>
            <a:r>
              <a:rPr lang="en-GB" dirty="0"/>
              <a:t>At Microsoft as Senior Software Engineer focused on full-stack development with React and TypeScript for the front-end, and C# for the back-end.</a:t>
            </a:r>
          </a:p>
          <a:p>
            <a:pPr lvl="1"/>
            <a:r>
              <a:rPr lang="en-GB" b="1" dirty="0"/>
              <a:t>Languages/Frameworks:</a:t>
            </a:r>
            <a:r>
              <a:rPr lang="en-GB" dirty="0"/>
              <a:t> .NET, C#, WPF, MVVM, React, TypeScript</a:t>
            </a:r>
          </a:p>
          <a:p>
            <a:r>
              <a:rPr lang="en-GB" dirty="0"/>
              <a:t>Personal</a:t>
            </a:r>
          </a:p>
          <a:p>
            <a:pPr lvl="1"/>
            <a:r>
              <a:rPr lang="en-GB" dirty="0"/>
              <a:t>Happily married and one kid</a:t>
            </a:r>
          </a:p>
          <a:p>
            <a:pPr lvl="1"/>
            <a:r>
              <a:rPr lang="en-GB" dirty="0"/>
              <a:t>Love to Console games in free time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24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9C34-4E12-569F-97A5-20F17C78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6012-4FD5-5C61-A395-77503435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DE93-43C7-D44F-621E-8E8A79DA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handling time in Dynamics 365</a:t>
            </a:r>
          </a:p>
          <a:p>
            <a:r>
              <a:rPr lang="en-GB" dirty="0"/>
              <a:t>Autonomous service agents in Dynamics 365</a:t>
            </a:r>
          </a:p>
          <a:p>
            <a:pPr lvl="1"/>
            <a:r>
              <a:rPr lang="en-GB" dirty="0"/>
              <a:t>Case Management 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5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27E32-AA29-BBB0-6B5E-ADEE54C2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6B5D-A459-8990-61BA-A3410541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– Case handling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46C7-B0B1-6056-F309-A47764D2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b="1" dirty="0"/>
              <a:t>About</a:t>
            </a:r>
          </a:p>
          <a:p>
            <a:pPr lvl="1"/>
            <a:r>
              <a:rPr lang="en-GB" dirty="0"/>
              <a:t>Case handling time is the total time you spend to actively work on a case. </a:t>
            </a:r>
          </a:p>
          <a:p>
            <a:pPr lvl="1"/>
            <a:r>
              <a:rPr lang="en-GB" dirty="0"/>
              <a:t>Case handling time helps supervisors measure your productivity and plan staffing.</a:t>
            </a:r>
          </a:p>
          <a:p>
            <a:r>
              <a:rPr lang="en-GB" b="1" dirty="0"/>
              <a:t>Challenge</a:t>
            </a:r>
          </a:p>
          <a:p>
            <a:pPr lvl="1"/>
            <a:r>
              <a:rPr lang="en-GB" dirty="0"/>
              <a:t>Forecasting team needed better data to predict capacity</a:t>
            </a:r>
          </a:p>
          <a:p>
            <a:pPr lvl="1"/>
            <a:r>
              <a:rPr lang="en-GB" dirty="0"/>
              <a:t>Competitors already had similar functionality</a:t>
            </a:r>
          </a:p>
          <a:p>
            <a:pPr lvl="1"/>
            <a:r>
              <a:rPr lang="en-GB" dirty="0"/>
              <a:t>Multiple stakeholders: Design, Forecasting, Sales</a:t>
            </a:r>
          </a:p>
          <a:p>
            <a:pPr lvl="1"/>
            <a:r>
              <a:rPr lang="en-GB" dirty="0"/>
              <a:t>Conflicting use cases:</a:t>
            </a:r>
          </a:p>
          <a:p>
            <a:pPr lvl="2"/>
            <a:r>
              <a:rPr lang="en-GB" dirty="0"/>
              <a:t>Forecasting accuracy</a:t>
            </a:r>
          </a:p>
          <a:p>
            <a:pPr lvl="2"/>
            <a:r>
              <a:rPr lang="en-GB" dirty="0"/>
              <a:t>Wage &amp; performance tracking</a:t>
            </a:r>
          </a:p>
          <a:p>
            <a:r>
              <a:rPr lang="en-GB" b="1" dirty="0"/>
              <a:t>My Role</a:t>
            </a:r>
          </a:p>
          <a:p>
            <a:pPr lvl="1"/>
            <a:r>
              <a:rPr lang="en-GB" dirty="0"/>
              <a:t>Architecting and leading development of project</a:t>
            </a:r>
          </a:p>
          <a:p>
            <a:pPr lvl="1"/>
            <a:r>
              <a:rPr lang="en-GB" dirty="0"/>
              <a:t>Coordinate across design, forecasting, sales teams</a:t>
            </a:r>
          </a:p>
          <a:p>
            <a:pPr lvl="1"/>
            <a:r>
              <a:rPr lang="en-GB" dirty="0"/>
              <a:t>Ensure accuracy, reliability, scalability</a:t>
            </a:r>
          </a:p>
          <a:p>
            <a:pPr lvl="1"/>
            <a:r>
              <a:rPr lang="en-GB" dirty="0"/>
              <a:t>Balance multiple use cases with a single robust solution</a:t>
            </a:r>
          </a:p>
          <a:p>
            <a:r>
              <a:rPr lang="en-IN" b="1" dirty="0"/>
              <a:t>Approach</a:t>
            </a:r>
          </a:p>
          <a:p>
            <a:pPr lvl="1"/>
            <a:r>
              <a:rPr lang="en-IN" dirty="0"/>
              <a:t>Collaboration &amp; Communication</a:t>
            </a:r>
          </a:p>
          <a:p>
            <a:pPr lvl="2"/>
            <a:r>
              <a:rPr lang="en-IN" dirty="0"/>
              <a:t>Weekly stakeholder demos + feedback</a:t>
            </a:r>
          </a:p>
          <a:p>
            <a:pPr lvl="2"/>
            <a:r>
              <a:rPr lang="en-IN" dirty="0"/>
              <a:t>Detailed technical design doc</a:t>
            </a:r>
          </a:p>
          <a:p>
            <a:pPr lvl="2"/>
            <a:r>
              <a:rPr lang="en-IN" dirty="0"/>
              <a:t>Conflict resolution → consensus via structured discussions</a:t>
            </a:r>
          </a:p>
          <a:p>
            <a:pPr lvl="1"/>
            <a:r>
              <a:rPr lang="en-IN" dirty="0"/>
              <a:t>Transparency</a:t>
            </a:r>
          </a:p>
          <a:p>
            <a:pPr lvl="2"/>
            <a:r>
              <a:rPr lang="en-IN" dirty="0"/>
              <a:t>Shared meeting minutes &amp; progress updates</a:t>
            </a:r>
          </a:p>
          <a:p>
            <a:r>
              <a:rPr lang="en-IN" b="1" dirty="0"/>
              <a:t>Results</a:t>
            </a:r>
          </a:p>
          <a:p>
            <a:pPr lvl="1"/>
            <a:r>
              <a:rPr lang="en-GB" dirty="0"/>
              <a:t>Largest Malaysian customer onboarded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5251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1EDCA-53C0-9EA3-A77F-98DDC372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7B35-B916-F97F-B63E-1464EAAF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Portfolio – </a:t>
            </a:r>
            <a:r>
              <a:rPr lang="en-GB" dirty="0"/>
              <a:t>Autonomous service agents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1710-92D7-FC2E-A00F-89DDA20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/>
              <a:t>About</a:t>
            </a:r>
          </a:p>
          <a:p>
            <a:pPr lvl="1"/>
            <a:r>
              <a:rPr lang="en-GB" dirty="0"/>
              <a:t>Autonomous agents are intelligent tools designed to enhance customer service efficiency and effectiveness in Dynamics 365 Contact </a:t>
            </a:r>
            <a:r>
              <a:rPr lang="en-GB" dirty="0" err="1"/>
              <a:t>Center</a:t>
            </a:r>
            <a:r>
              <a:rPr lang="en-GB" dirty="0"/>
              <a:t> and Dynamics 365 Customer Service. </a:t>
            </a:r>
          </a:p>
          <a:p>
            <a:pPr lvl="1"/>
            <a:r>
              <a:rPr lang="en-GB" dirty="0"/>
              <a:t>With generative AI, they improve customer intent discovery and real-time knowledge management and support self-service and assisted scenarios.</a:t>
            </a:r>
          </a:p>
          <a:p>
            <a:r>
              <a:rPr lang="en-GB" b="1" dirty="0"/>
              <a:t>Challenge</a:t>
            </a:r>
            <a:endParaRPr lang="en-GB" dirty="0"/>
          </a:p>
          <a:p>
            <a:pPr lvl="1"/>
            <a:r>
              <a:rPr lang="en-GB" dirty="0"/>
              <a:t>Product team proposed prediction based on last 10 records</a:t>
            </a:r>
          </a:p>
          <a:p>
            <a:pPr lvl="1"/>
            <a:r>
              <a:rPr lang="en-GB" dirty="0"/>
              <a:t>Limited real-world value for users</a:t>
            </a:r>
          </a:p>
          <a:p>
            <a:r>
              <a:rPr lang="en-GB" b="1" dirty="0"/>
              <a:t>My Approach</a:t>
            </a:r>
            <a:endParaRPr lang="en-GB" dirty="0"/>
          </a:p>
          <a:p>
            <a:pPr lvl="1"/>
            <a:r>
              <a:rPr lang="en-GB" dirty="0"/>
              <a:t>Conducted customer interviews → identified mismatch with actual usage</a:t>
            </a:r>
          </a:p>
          <a:p>
            <a:pPr lvl="1"/>
            <a:r>
              <a:rPr lang="en-GB" dirty="0"/>
              <a:t>Proposed </a:t>
            </a:r>
            <a:r>
              <a:rPr lang="en-GB" b="1" dirty="0"/>
              <a:t>contextual prediction</a:t>
            </a:r>
            <a:r>
              <a:rPr lang="en-GB" dirty="0"/>
              <a:t> using email &amp; conversation data</a:t>
            </a:r>
          </a:p>
          <a:p>
            <a:pPr lvl="1"/>
            <a:r>
              <a:rPr lang="en-GB" dirty="0"/>
              <a:t>Built </a:t>
            </a:r>
            <a:r>
              <a:rPr lang="en-GB" b="1" dirty="0"/>
              <a:t>POC</a:t>
            </a:r>
            <a:r>
              <a:rPr lang="en-GB" dirty="0"/>
              <a:t> + side-by-side comparison</a:t>
            </a:r>
          </a:p>
          <a:p>
            <a:pPr lvl="1"/>
            <a:r>
              <a:rPr lang="en-GB" dirty="0"/>
              <a:t>Presented findings to leadership &amp; customers</a:t>
            </a:r>
          </a:p>
          <a:p>
            <a:r>
              <a:rPr lang="en-GB" b="1" dirty="0"/>
              <a:t>Outcome</a:t>
            </a:r>
            <a:endParaRPr lang="en-GB" dirty="0"/>
          </a:p>
          <a:p>
            <a:pPr lvl="1"/>
            <a:r>
              <a:rPr lang="en-GB" dirty="0"/>
              <a:t>Customers embraced contextual prediction</a:t>
            </a:r>
          </a:p>
          <a:p>
            <a:pPr lvl="1"/>
            <a:r>
              <a:rPr lang="en-GB" dirty="0"/>
              <a:t>Feature evolved into full-fledged AI capability</a:t>
            </a:r>
          </a:p>
          <a:p>
            <a:pPr lvl="1"/>
            <a:r>
              <a:rPr lang="en-GB" dirty="0"/>
              <a:t>Microsoft 1st-party customer achieved </a:t>
            </a:r>
            <a:r>
              <a:rPr lang="en-GB" b="1" dirty="0"/>
              <a:t>$2M+ cost savings</a:t>
            </a:r>
            <a:endParaRPr lang="en-GB" dirty="0"/>
          </a:p>
          <a:p>
            <a:pPr lvl="1"/>
            <a:r>
              <a:rPr lang="en-GB" dirty="0"/>
              <a:t>Improved collaboration between product &amp; engineering teams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32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7114-6F5D-4DB4-E583-D2B47D1F5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7E07-3775-EB1E-D5E0-481BF502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C350-00A5-7D5D-0E1D-EE97714D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 a desktop application to view and manage videos :</a:t>
            </a:r>
          </a:p>
          <a:p>
            <a:pPr lvl="1"/>
            <a:r>
              <a:rPr lang="en-GB" dirty="0"/>
              <a:t>Displays relevant information related to Files</a:t>
            </a:r>
          </a:p>
          <a:p>
            <a:pPr lvl="1"/>
            <a:r>
              <a:rPr lang="en-GB" dirty="0"/>
              <a:t>Supporting Operations to view, upload/download, versioning etc.</a:t>
            </a:r>
          </a:p>
          <a:p>
            <a:r>
              <a:rPr lang="en-GB" dirty="0"/>
              <a:t>Tech Stack</a:t>
            </a:r>
          </a:p>
          <a:p>
            <a:pPr lvl="1"/>
            <a:r>
              <a:rPr lang="en-GB" dirty="0"/>
              <a:t>Client – C# WPF</a:t>
            </a:r>
          </a:p>
          <a:p>
            <a:pPr lvl="1"/>
            <a:r>
              <a:rPr lang="en-GB" dirty="0"/>
              <a:t>Server – C# </a:t>
            </a:r>
            <a:r>
              <a:rPr lang="en-GB" dirty="0" err="1"/>
              <a:t>WebApi</a:t>
            </a:r>
            <a:endParaRPr lang="en-GB" dirty="0"/>
          </a:p>
          <a:p>
            <a:pPr lvl="1"/>
            <a:r>
              <a:rPr lang="en-GB" dirty="0"/>
              <a:t>Storage - </a:t>
            </a:r>
            <a:r>
              <a:rPr lang="en-GB" dirty="0" err="1"/>
              <a:t>DropBox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9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1D472-7AF8-351C-35C8-E7BC7953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D26F-6FFE-E19E-5252-2B2FF2F0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- High Level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14BAED-56AA-1955-D1CD-E2649A491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523" y="1406843"/>
            <a:ext cx="7975823" cy="50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5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7B81-AB5B-F926-9E24-EC15D4006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12EC-6BB8-76E1-7A2F-4EC7C5D3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-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8D30-E9E9-38F7-0C6B-10DB4DFD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HLD link - </a:t>
            </a:r>
            <a:r>
              <a:rPr lang="en-IN" dirty="0">
                <a:hlinkClick r:id="rId2"/>
              </a:rPr>
              <a:t>https://excalidraw.com/#json=6V-F0yn9_xMPkUsBSBwnG,n19Bk1H6TBq-PBDCJw1RJA</a:t>
            </a:r>
            <a:r>
              <a:rPr lang="en-IN" dirty="0"/>
              <a:t> </a:t>
            </a:r>
          </a:p>
          <a:p>
            <a:r>
              <a:rPr lang="en-IN" dirty="0" err="1"/>
              <a:t>Github</a:t>
            </a:r>
            <a:r>
              <a:rPr lang="en-IN" dirty="0"/>
              <a:t> Repo - </a:t>
            </a:r>
            <a:r>
              <a:rPr lang="en-IN" dirty="0">
                <a:hlinkClick r:id="rId3"/>
              </a:rPr>
              <a:t>https://github.com/a2bhijeet/DropBoxClient.git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93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483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Abhijeet Paunikar</vt:lpstr>
      <vt:lpstr>About me</vt:lpstr>
      <vt:lpstr>Portfolio</vt:lpstr>
      <vt:lpstr>Portfolio – Case handling Time</vt:lpstr>
      <vt:lpstr>Portfolio – Autonomous service agents </vt:lpstr>
      <vt:lpstr>Case Study Statement</vt:lpstr>
      <vt:lpstr>Case Study - High Level Diagram</vt:lpstr>
      <vt:lpstr>Case Study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Abhijeet Paunikar</dc:creator>
  <cp:lastModifiedBy>Abhijeet Paunikar</cp:lastModifiedBy>
  <cp:revision>3</cp:revision>
  <dcterms:created xsi:type="dcterms:W3CDTF">2025-08-27T15:22:22Z</dcterms:created>
  <dcterms:modified xsi:type="dcterms:W3CDTF">2025-08-28T05:13:49Z</dcterms:modified>
</cp:coreProperties>
</file>