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79" r:id="rId4"/>
    <p:sldId id="286" r:id="rId5"/>
    <p:sldId id="264" r:id="rId6"/>
    <p:sldId id="280" r:id="rId7"/>
    <p:sldId id="281" r:id="rId8"/>
    <p:sldId id="287" r:id="rId9"/>
    <p:sldId id="282" r:id="rId10"/>
    <p:sldId id="283" r:id="rId11"/>
    <p:sldId id="284" r:id="rId12"/>
    <p:sldId id="285" r:id="rId13"/>
    <p:sldId id="270" r:id="rId14"/>
  </p:sldIdLst>
  <p:sldSz cx="9144000" cy="5143500" type="screen16x9"/>
  <p:notesSz cx="6858000" cy="9144000"/>
  <p:embeddedFontLst>
    <p:embeddedFont>
      <p:font typeface="Baskerville Old Face" panose="02020602080505020303" pitchFamily="18" charset="0"/>
      <p:regular r:id="rId16"/>
    </p:embeddedFont>
    <p:embeddedFont>
      <p:font typeface="Bookman Old Style" panose="02050604050505020204" pitchFamily="18" charset="0"/>
      <p:regular r:id="rId17"/>
      <p:bold r:id="rId18"/>
      <p:italic r:id="rId19"/>
      <p:boldItalic r:id="rId20"/>
    </p:embeddedFont>
    <p:embeddedFont>
      <p:font typeface="Caveat" panose="020B0604020202020204" charset="0"/>
      <p:regular r:id="rId21"/>
      <p:bold r:id="rId22"/>
    </p:embeddedFont>
    <p:embeddedFont>
      <p:font typeface="Merriweather" panose="020B0604020202020204" charset="0"/>
      <p:regular r:id="rId23"/>
      <p:bold r:id="rId24"/>
      <p:italic r:id="rId25"/>
      <p:boldItalic r:id="rId26"/>
    </p:embeddedFont>
    <p:embeddedFont>
      <p:font typeface="Robot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86928" autoAdjust="0"/>
  </p:normalViewPr>
  <p:slideViewPr>
    <p:cSldViewPr snapToGrid="0">
      <p:cViewPr varScale="1">
        <p:scale>
          <a:sx n="113" d="100"/>
          <a:sy n="113" d="100"/>
        </p:scale>
        <p:origin x="547"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15104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26067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87580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53297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76521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53753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80155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71594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570604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pic>
        <p:nvPicPr>
          <p:cNvPr id="14" name="Google Shape;14;p2"/>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7"/>
        <p:cNvGrpSpPr/>
        <p:nvPr/>
      </p:nvGrpSpPr>
      <p:grpSpPr>
        <a:xfrm>
          <a:off x="0" y="0"/>
          <a:ext cx="0" cy="0"/>
          <a:chOff x="0" y="0"/>
          <a:chExt cx="0" cy="0"/>
        </a:xfrm>
      </p:grpSpPr>
      <p:sp>
        <p:nvSpPr>
          <p:cNvPr id="58" name="Google Shape;58;p12"/>
          <p:cNvSpPr txBox="1">
            <a:spLocks noGrp="1"/>
          </p:cNvSpPr>
          <p:nvPr>
            <p:ph type="title" hasCustomPrompt="1"/>
          </p:nvPr>
        </p:nvSpPr>
        <p:spPr>
          <a:xfrm>
            <a:off x="311750" y="831175"/>
            <a:ext cx="5334900" cy="1244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9" name="Google Shape;59;p12"/>
          <p:cNvSpPr txBox="1">
            <a:spLocks noGrp="1"/>
          </p:cNvSpPr>
          <p:nvPr>
            <p:ph type="body" idx="1"/>
          </p:nvPr>
        </p:nvSpPr>
        <p:spPr>
          <a:xfrm>
            <a:off x="311700" y="2121425"/>
            <a:ext cx="5334900" cy="942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0"/>
              </a:spcBef>
              <a:spcAft>
                <a:spcPts val="0"/>
              </a:spcAft>
              <a:buClr>
                <a:schemeClr val="accent2"/>
              </a:buClr>
              <a:buSzPts val="1100"/>
              <a:buChar char="○"/>
              <a:defRPr>
                <a:solidFill>
                  <a:schemeClr val="accent2"/>
                </a:solidFill>
              </a:defRPr>
            </a:lvl2pPr>
            <a:lvl3pPr marL="1371600" lvl="2" indent="-298450" algn="l">
              <a:lnSpc>
                <a:spcPct val="115000"/>
              </a:lnSpc>
              <a:spcBef>
                <a:spcPts val="0"/>
              </a:spcBef>
              <a:spcAft>
                <a:spcPts val="0"/>
              </a:spcAft>
              <a:buClr>
                <a:schemeClr val="accent2"/>
              </a:buClr>
              <a:buSzPts val="1100"/>
              <a:buChar char="■"/>
              <a:defRPr>
                <a:solidFill>
                  <a:schemeClr val="accent2"/>
                </a:solidFill>
              </a:defRPr>
            </a:lvl3pPr>
            <a:lvl4pPr marL="1828800" lvl="3" indent="-298450" algn="l">
              <a:lnSpc>
                <a:spcPct val="115000"/>
              </a:lnSpc>
              <a:spcBef>
                <a:spcPts val="0"/>
              </a:spcBef>
              <a:spcAft>
                <a:spcPts val="0"/>
              </a:spcAft>
              <a:buClr>
                <a:schemeClr val="accent2"/>
              </a:buClr>
              <a:buSzPts val="1100"/>
              <a:buChar char="●"/>
              <a:defRPr>
                <a:solidFill>
                  <a:schemeClr val="accent2"/>
                </a:solidFill>
              </a:defRPr>
            </a:lvl4pPr>
            <a:lvl5pPr marL="2286000" lvl="4" indent="-298450" algn="l">
              <a:lnSpc>
                <a:spcPct val="115000"/>
              </a:lnSpc>
              <a:spcBef>
                <a:spcPts val="0"/>
              </a:spcBef>
              <a:spcAft>
                <a:spcPts val="0"/>
              </a:spcAft>
              <a:buClr>
                <a:schemeClr val="accent2"/>
              </a:buClr>
              <a:buSzPts val="1100"/>
              <a:buChar char="○"/>
              <a:defRPr>
                <a:solidFill>
                  <a:schemeClr val="accent2"/>
                </a:solidFill>
              </a:defRPr>
            </a:lvl5pPr>
            <a:lvl6pPr marL="2743200" lvl="5" indent="-298450" algn="l">
              <a:lnSpc>
                <a:spcPct val="115000"/>
              </a:lnSpc>
              <a:spcBef>
                <a:spcPts val="0"/>
              </a:spcBef>
              <a:spcAft>
                <a:spcPts val="0"/>
              </a:spcAft>
              <a:buClr>
                <a:schemeClr val="accent2"/>
              </a:buClr>
              <a:buSzPts val="1100"/>
              <a:buChar char="■"/>
              <a:defRPr>
                <a:solidFill>
                  <a:schemeClr val="accent2"/>
                </a:solidFill>
              </a:defRPr>
            </a:lvl6pPr>
            <a:lvl7pPr marL="3200400" lvl="6" indent="-298450" algn="l">
              <a:lnSpc>
                <a:spcPct val="115000"/>
              </a:lnSpc>
              <a:spcBef>
                <a:spcPts val="0"/>
              </a:spcBef>
              <a:spcAft>
                <a:spcPts val="0"/>
              </a:spcAft>
              <a:buClr>
                <a:schemeClr val="accent2"/>
              </a:buClr>
              <a:buSzPts val="1100"/>
              <a:buChar char="●"/>
              <a:defRPr>
                <a:solidFill>
                  <a:schemeClr val="accent2"/>
                </a:solidFill>
              </a:defRPr>
            </a:lvl7pPr>
            <a:lvl8pPr marL="3657600" lvl="7" indent="-298450" algn="l">
              <a:lnSpc>
                <a:spcPct val="115000"/>
              </a:lnSpc>
              <a:spcBef>
                <a:spcPts val="0"/>
              </a:spcBef>
              <a:spcAft>
                <a:spcPts val="0"/>
              </a:spcAft>
              <a:buClr>
                <a:schemeClr val="accent2"/>
              </a:buClr>
              <a:buSzPts val="1100"/>
              <a:buChar char="○"/>
              <a:defRPr>
                <a:solidFill>
                  <a:schemeClr val="accent2"/>
                </a:solidFill>
              </a:defRPr>
            </a:lvl8pPr>
            <a:lvl9pPr marL="4114800" lvl="8" indent="-298450" algn="l">
              <a:lnSpc>
                <a:spcPct val="115000"/>
              </a:lnSpc>
              <a:spcBef>
                <a:spcPts val="0"/>
              </a:spcBef>
              <a:spcAft>
                <a:spcPts val="0"/>
              </a:spcAft>
              <a:buClr>
                <a:schemeClr val="accent2"/>
              </a:buClr>
              <a:buSzPts val="1100"/>
              <a:buChar char="■"/>
              <a:defRPr>
                <a:solidFill>
                  <a:schemeClr val="accent2"/>
                </a:solidFill>
              </a:defRPr>
            </a:lvl9pPr>
          </a:lstStyle>
          <a:p>
            <a:endParaRPr/>
          </a:p>
        </p:txBody>
      </p:sp>
      <p:sp>
        <p:nvSpPr>
          <p:cNvPr id="60" name="Google Shape;6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3"/>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21"/>
        <p:cNvGrpSpPr/>
        <p:nvPr/>
      </p:nvGrpSpPr>
      <p:grpSpPr>
        <a:xfrm>
          <a:off x="0" y="0"/>
          <a:ext cx="0" cy="0"/>
          <a:chOff x="0" y="0"/>
          <a:chExt cx="0" cy="0"/>
        </a:xfrm>
      </p:grpSpPr>
      <p:sp>
        <p:nvSpPr>
          <p:cNvPr id="22" name="Google Shape;22;p5"/>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3" name="Google Shape;23;p5"/>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24" name="Google Shape;24;p5"/>
          <p:cNvSpPr txBox="1">
            <a:spLocks noGrp="1"/>
          </p:cNvSpPr>
          <p:nvPr>
            <p:ph type="title"/>
          </p:nvPr>
        </p:nvSpPr>
        <p:spPr>
          <a:xfrm>
            <a:off x="311700" y="539725"/>
            <a:ext cx="8520600" cy="1282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6"/>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6"/>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9" name="Google Shape;29;p6"/>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30" name="Google Shape;30;p6"/>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31" name="Google Shape;31;p6"/>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7"/>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7"/>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36" name="Google Shape;36;p7"/>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7" name="Google Shape;37;p7"/>
          <p:cNvSpPr txBox="1">
            <a:spLocks noGrp="1"/>
          </p:cNvSpPr>
          <p:nvPr>
            <p:ph type="body" idx="2"/>
          </p:nvPr>
        </p:nvSpPr>
        <p:spPr>
          <a:xfrm>
            <a:off x="4832400" y="1505700"/>
            <a:ext cx="3999900" cy="3076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8" name="Google Shape;3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311675" y="798600"/>
            <a:ext cx="6247800" cy="3546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46" name="Google Shape;4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10"/>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0"/>
          <p:cNvSpPr txBox="1">
            <a:spLocks noGrp="1"/>
          </p:cNvSpPr>
          <p:nvPr>
            <p:ph type="title"/>
          </p:nvPr>
        </p:nvSpPr>
        <p:spPr>
          <a:xfrm>
            <a:off x="311300" y="500925"/>
            <a:ext cx="3704400" cy="2049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50" name="Google Shape;50;p10"/>
          <p:cNvSpPr txBox="1">
            <a:spLocks noGrp="1"/>
          </p:cNvSpPr>
          <p:nvPr>
            <p:ph type="subTitle" idx="1"/>
          </p:nvPr>
        </p:nvSpPr>
        <p:spPr>
          <a:xfrm>
            <a:off x="304800" y="2626725"/>
            <a:ext cx="3704400" cy="926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1" name="Google Shape;51;p10"/>
          <p:cNvSpPr txBox="1">
            <a:spLocks noGrp="1"/>
          </p:cNvSpPr>
          <p:nvPr>
            <p:ph type="body" idx="2"/>
          </p:nvPr>
        </p:nvSpPr>
        <p:spPr>
          <a:xfrm>
            <a:off x="4879025" y="500925"/>
            <a:ext cx="3954000" cy="4111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2" name="Google Shape;5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1"/>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body" idx="1"/>
          </p:nvPr>
        </p:nvSpPr>
        <p:spPr>
          <a:xfrm>
            <a:off x="311700" y="4521400"/>
            <a:ext cx="7979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6" name="Google Shape;5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3"/>
          <p:cNvSpPr txBox="1">
            <a:spLocks noGrp="1"/>
          </p:cNvSpPr>
          <p:nvPr>
            <p:ph type="ctrTitle"/>
          </p:nvPr>
        </p:nvSpPr>
        <p:spPr>
          <a:xfrm>
            <a:off x="2314135" y="849095"/>
            <a:ext cx="5064369" cy="6339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33333"/>
              <a:buNone/>
            </a:pPr>
            <a:r>
              <a:rPr lang="en" sz="3000" b="1" dirty="0">
                <a:solidFill>
                  <a:schemeClr val="lt1"/>
                </a:solidFill>
                <a:latin typeface="Bookman Old Style" panose="02050604050505020204" pitchFamily="18" charset="0"/>
                <a:ea typeface="Caveat"/>
                <a:cs typeface="Caveat"/>
                <a:sym typeface="Caveat"/>
              </a:rPr>
              <a:t>16CS270 - PROJECT</a:t>
            </a:r>
            <a:endParaRPr sz="3000" b="1" dirty="0">
              <a:solidFill>
                <a:schemeClr val="lt1"/>
              </a:solidFill>
              <a:latin typeface="Bookman Old Style" panose="02050604050505020204" pitchFamily="18" charset="0"/>
              <a:ea typeface="Caveat"/>
              <a:cs typeface="Caveat"/>
              <a:sym typeface="Caveat"/>
            </a:endParaRPr>
          </a:p>
        </p:txBody>
      </p:sp>
      <p:sp>
        <p:nvSpPr>
          <p:cNvPr id="66" name="Google Shape;66;p13"/>
          <p:cNvSpPr txBox="1">
            <a:spLocks noGrp="1"/>
          </p:cNvSpPr>
          <p:nvPr>
            <p:ph type="subTitle" idx="1"/>
          </p:nvPr>
        </p:nvSpPr>
        <p:spPr>
          <a:xfrm>
            <a:off x="5146312" y="2859314"/>
            <a:ext cx="3997688" cy="228242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35"/>
              <a:buNone/>
            </a:pPr>
            <a:r>
              <a:rPr lang="en" b="1" dirty="0">
                <a:solidFill>
                  <a:srgbClr val="FFFFFF"/>
                </a:solidFill>
                <a:latin typeface="Baskerville Old Face" panose="02020602080505020303" pitchFamily="18" charset="0"/>
                <a:ea typeface="Merriweather"/>
                <a:cs typeface="Merriweather"/>
                <a:sym typeface="Merriweather"/>
              </a:rPr>
              <a:t>Guide: </a:t>
            </a:r>
            <a:endParaRPr b="1" dirty="0">
              <a:solidFill>
                <a:srgbClr val="FFFFFF"/>
              </a:solidFill>
              <a:latin typeface="Baskerville Old Face" panose="02020602080505020303" pitchFamily="18" charset="0"/>
              <a:ea typeface="Merriweather"/>
              <a:cs typeface="Merriweather"/>
              <a:sym typeface="Merriweather"/>
            </a:endParaRPr>
          </a:p>
          <a:p>
            <a:pPr marL="0" lvl="0" indent="457200" algn="l" rtl="0">
              <a:lnSpc>
                <a:spcPct val="150000"/>
              </a:lnSpc>
              <a:spcBef>
                <a:spcPts val="0"/>
              </a:spcBef>
              <a:spcAft>
                <a:spcPts val="0"/>
              </a:spcAft>
              <a:buSzPts val="935"/>
              <a:buNone/>
            </a:pPr>
            <a:r>
              <a:rPr lang="en-IN" b="1" dirty="0">
                <a:solidFill>
                  <a:srgbClr val="FFFFFF"/>
                </a:solidFill>
                <a:latin typeface="Baskerville Old Face" panose="02020602080505020303" pitchFamily="18" charset="0"/>
                <a:ea typeface="Merriweather"/>
                <a:cs typeface="Merriweather"/>
                <a:sym typeface="Merriweather"/>
              </a:rPr>
              <a:t>Mrs. M. KARTHIGHA</a:t>
            </a:r>
          </a:p>
          <a:p>
            <a:pPr marL="0" lvl="0" indent="0" algn="l" rtl="0">
              <a:lnSpc>
                <a:spcPct val="150000"/>
              </a:lnSpc>
              <a:spcBef>
                <a:spcPts val="0"/>
              </a:spcBef>
              <a:spcAft>
                <a:spcPts val="0"/>
              </a:spcAft>
              <a:buSzPts val="935"/>
              <a:buNone/>
            </a:pPr>
            <a:r>
              <a:rPr lang="en-IN" b="1" dirty="0">
                <a:solidFill>
                  <a:srgbClr val="FFFFFF"/>
                </a:solidFill>
                <a:latin typeface="Baskerville Old Face" panose="02020602080505020303" pitchFamily="18" charset="0"/>
                <a:ea typeface="Merriweather"/>
                <a:cs typeface="Merriweather"/>
                <a:sym typeface="Merriweather"/>
              </a:rPr>
              <a:t>Team:</a:t>
            </a:r>
          </a:p>
          <a:p>
            <a:pPr marL="457200" lvl="0" indent="0" algn="l" rtl="0">
              <a:lnSpc>
                <a:spcPct val="115000"/>
              </a:lnSpc>
              <a:spcBef>
                <a:spcPts val="0"/>
              </a:spcBef>
              <a:spcAft>
                <a:spcPts val="0"/>
              </a:spcAft>
              <a:buSzPts val="935"/>
              <a:buNone/>
            </a:pPr>
            <a:r>
              <a:rPr lang="en" b="1" dirty="0">
                <a:solidFill>
                  <a:srgbClr val="FFFFFF"/>
                </a:solidFill>
                <a:latin typeface="Baskerville Old Face" panose="02020602080505020303" pitchFamily="18" charset="0"/>
                <a:ea typeface="Merriweather"/>
                <a:cs typeface="Merriweather"/>
                <a:sym typeface="Merriweather"/>
              </a:rPr>
              <a:t>Abishek P S		(1901002)</a:t>
            </a:r>
            <a:endParaRPr b="1" dirty="0">
              <a:solidFill>
                <a:srgbClr val="FFFFFF"/>
              </a:solidFill>
              <a:latin typeface="Baskerville Old Face" panose="02020602080505020303" pitchFamily="18" charset="0"/>
              <a:ea typeface="Merriweather"/>
              <a:cs typeface="Merriweather"/>
              <a:sym typeface="Merriweather"/>
            </a:endParaRPr>
          </a:p>
          <a:p>
            <a:pPr marL="457200" lvl="0" indent="0" algn="l" rtl="0">
              <a:lnSpc>
                <a:spcPct val="95000"/>
              </a:lnSpc>
              <a:spcBef>
                <a:spcPts val="0"/>
              </a:spcBef>
              <a:spcAft>
                <a:spcPts val="0"/>
              </a:spcAft>
              <a:buSzPts val="935"/>
              <a:buNone/>
            </a:pPr>
            <a:r>
              <a:rPr lang="en" b="1" dirty="0">
                <a:solidFill>
                  <a:srgbClr val="FFFFFF"/>
                </a:solidFill>
                <a:latin typeface="Baskerville Old Face" panose="02020602080505020303" pitchFamily="18" charset="0"/>
                <a:ea typeface="Merriweather"/>
                <a:cs typeface="Merriweather"/>
                <a:sym typeface="Merriweather"/>
              </a:rPr>
              <a:t>Hari Kishore VP		(1901043)</a:t>
            </a:r>
            <a:endParaRPr b="1" dirty="0">
              <a:solidFill>
                <a:srgbClr val="FFFFFF"/>
              </a:solidFill>
              <a:latin typeface="Baskerville Old Face" panose="02020602080505020303" pitchFamily="18" charset="0"/>
              <a:ea typeface="Merriweather"/>
              <a:cs typeface="Merriweather"/>
              <a:sym typeface="Merriweather"/>
            </a:endParaRPr>
          </a:p>
          <a:p>
            <a:pPr marL="457200" lvl="0" indent="0" algn="l" rtl="0">
              <a:lnSpc>
                <a:spcPct val="95000"/>
              </a:lnSpc>
              <a:spcBef>
                <a:spcPts val="0"/>
              </a:spcBef>
              <a:spcAft>
                <a:spcPts val="0"/>
              </a:spcAft>
              <a:buSzPts val="935"/>
              <a:buNone/>
            </a:pPr>
            <a:r>
              <a:rPr lang="en" b="1" dirty="0">
                <a:solidFill>
                  <a:srgbClr val="FFFFFF"/>
                </a:solidFill>
                <a:latin typeface="Baskerville Old Face" panose="02020602080505020303" pitchFamily="18" charset="0"/>
                <a:ea typeface="Merriweather"/>
                <a:cs typeface="Merriweather"/>
                <a:sym typeface="Merriweather"/>
              </a:rPr>
              <a:t>Kugaanesen S		(1901068)</a:t>
            </a:r>
            <a:endParaRPr b="1" dirty="0">
              <a:latin typeface="Baskerville Old Face" panose="02020602080505020303" pitchFamily="18" charset="0"/>
              <a:ea typeface="Merriweather"/>
              <a:cs typeface="Merriweather"/>
              <a:sym typeface="Merriweather"/>
            </a:endParaRPr>
          </a:p>
        </p:txBody>
      </p:sp>
      <p:sp>
        <p:nvSpPr>
          <p:cNvPr id="67" name="Google Shape;67;p13"/>
          <p:cNvSpPr txBox="1"/>
          <p:nvPr/>
        </p:nvSpPr>
        <p:spPr>
          <a:xfrm>
            <a:off x="5146312" y="1403622"/>
            <a:ext cx="3997688" cy="1599831"/>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2500"/>
              <a:buFont typeface="Arial"/>
              <a:buNone/>
            </a:pPr>
            <a:r>
              <a:rPr lang="en" sz="1600" b="1" i="0" u="none" strike="noStrike" cap="none" dirty="0">
                <a:solidFill>
                  <a:schemeClr val="lt1"/>
                </a:solidFill>
                <a:latin typeface="Baskerville Old Face" panose="02020602080505020303" pitchFamily="18" charset="0"/>
                <a:ea typeface="Merriweather"/>
                <a:cs typeface="Merriweather"/>
                <a:sym typeface="Merriweather"/>
              </a:rPr>
              <a:t>Domain: </a:t>
            </a:r>
            <a:endParaRPr sz="1600" b="1" i="0" u="none" strike="noStrike" cap="none" dirty="0">
              <a:solidFill>
                <a:schemeClr val="lt1"/>
              </a:solidFill>
              <a:latin typeface="Baskerville Old Face" panose="02020602080505020303" pitchFamily="18" charset="0"/>
              <a:ea typeface="Merriweather"/>
              <a:cs typeface="Merriweather"/>
              <a:sym typeface="Merriweather"/>
            </a:endParaRPr>
          </a:p>
          <a:p>
            <a:pPr marL="0" marR="0" lvl="0" indent="457200" algn="l" rtl="0">
              <a:lnSpc>
                <a:spcPct val="150000"/>
              </a:lnSpc>
              <a:spcBef>
                <a:spcPts val="0"/>
              </a:spcBef>
              <a:spcAft>
                <a:spcPts val="0"/>
              </a:spcAft>
              <a:buClr>
                <a:srgbClr val="000000"/>
              </a:buClr>
              <a:buSzPts val="2500"/>
              <a:buFont typeface="Arial"/>
              <a:buNone/>
            </a:pPr>
            <a:r>
              <a:rPr lang="en" sz="1600" b="1" i="0" u="none" strike="noStrike" cap="none" dirty="0">
                <a:solidFill>
                  <a:schemeClr val="lt1"/>
                </a:solidFill>
                <a:latin typeface="Baskerville Old Face" panose="02020602080505020303" pitchFamily="18" charset="0"/>
                <a:ea typeface="Merriweather"/>
                <a:cs typeface="Merriweather"/>
                <a:sym typeface="Merriweather"/>
              </a:rPr>
              <a:t>Cyber Security</a:t>
            </a:r>
            <a:endParaRPr sz="1600" b="1" i="0" u="none" strike="noStrike" cap="none" dirty="0">
              <a:solidFill>
                <a:schemeClr val="lt1"/>
              </a:solidFill>
              <a:latin typeface="Baskerville Old Face" panose="02020602080505020303" pitchFamily="18" charset="0"/>
              <a:ea typeface="Merriweather"/>
              <a:cs typeface="Merriweather"/>
              <a:sym typeface="Merriweather"/>
            </a:endParaRPr>
          </a:p>
          <a:p>
            <a:pPr marL="0" marR="0" lvl="0" indent="0" algn="l" rtl="0">
              <a:lnSpc>
                <a:spcPct val="150000"/>
              </a:lnSpc>
              <a:spcBef>
                <a:spcPts val="0"/>
              </a:spcBef>
              <a:spcAft>
                <a:spcPts val="0"/>
              </a:spcAft>
              <a:buClr>
                <a:srgbClr val="000000"/>
              </a:buClr>
              <a:buSzPts val="2500"/>
              <a:buFont typeface="Arial"/>
              <a:buNone/>
            </a:pPr>
            <a:r>
              <a:rPr lang="en" sz="1600" b="1" i="0" u="none" strike="noStrike" cap="none" dirty="0">
                <a:solidFill>
                  <a:schemeClr val="lt1"/>
                </a:solidFill>
                <a:latin typeface="Baskerville Old Face" panose="02020602080505020303" pitchFamily="18" charset="0"/>
                <a:ea typeface="Merriweather"/>
                <a:cs typeface="Merriweather"/>
                <a:sym typeface="Merriweather"/>
              </a:rPr>
              <a:t>Title: </a:t>
            </a:r>
            <a:endParaRPr sz="1600" b="1" i="0" u="none" strike="noStrike" cap="none" dirty="0">
              <a:solidFill>
                <a:schemeClr val="lt1"/>
              </a:solidFill>
              <a:latin typeface="Baskerville Old Face" panose="02020602080505020303" pitchFamily="18" charset="0"/>
              <a:ea typeface="Merriweather"/>
              <a:cs typeface="Merriweather"/>
              <a:sym typeface="Merriweather"/>
            </a:endParaRPr>
          </a:p>
          <a:p>
            <a:pPr marL="0" marR="0" lvl="0" indent="457200" algn="l" rtl="0">
              <a:lnSpc>
                <a:spcPct val="150000"/>
              </a:lnSpc>
              <a:spcBef>
                <a:spcPts val="0"/>
              </a:spcBef>
              <a:spcAft>
                <a:spcPts val="0"/>
              </a:spcAft>
              <a:buClr>
                <a:srgbClr val="000000"/>
              </a:buClr>
              <a:buSzPts val="2500"/>
              <a:buFont typeface="Arial"/>
              <a:buNone/>
            </a:pPr>
            <a:r>
              <a:rPr lang="en-US" sz="1600" b="1" i="0" u="none" strike="noStrike" cap="none" dirty="0">
                <a:solidFill>
                  <a:schemeClr val="lt1"/>
                </a:solidFill>
                <a:latin typeface="Baskerville Old Face" panose="02020602080505020303" pitchFamily="18" charset="0"/>
                <a:ea typeface="Merriweather"/>
                <a:cs typeface="Merriweather"/>
                <a:sym typeface="Merriweather"/>
              </a:rPr>
              <a:t>Honeypot based cyber attack detection</a:t>
            </a:r>
            <a:endParaRPr sz="1600" b="1" i="0" u="none" strike="noStrike" cap="none" dirty="0">
              <a:solidFill>
                <a:schemeClr val="lt1"/>
              </a:solidFill>
              <a:latin typeface="Baskerville Old Face" panose="02020602080505020303" pitchFamily="18" charset="0"/>
              <a:ea typeface="Merriweather"/>
              <a:cs typeface="Merriweather"/>
              <a:sym typeface="Merriweather"/>
            </a:endParaRPr>
          </a:p>
        </p:txBody>
      </p:sp>
      <p:pic>
        <p:nvPicPr>
          <p:cNvPr id="4" name="Picture 3">
            <a:extLst>
              <a:ext uri="{FF2B5EF4-FFF2-40B4-BE49-F238E27FC236}">
                <a16:creationId xmlns:a16="http://schemas.microsoft.com/office/drawing/2014/main" id="{2AECD592-423B-267A-805B-45348293A982}"/>
              </a:ext>
            </a:extLst>
          </p:cNvPr>
          <p:cNvPicPr>
            <a:picLocks noChangeAspect="1"/>
          </p:cNvPicPr>
          <p:nvPr/>
        </p:nvPicPr>
        <p:blipFill>
          <a:blip r:embed="rId3"/>
          <a:stretch>
            <a:fillRect/>
          </a:stretch>
        </p:blipFill>
        <p:spPr>
          <a:xfrm>
            <a:off x="-1" y="0"/>
            <a:ext cx="9144000" cy="9284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4"/>
          <p:cNvSpPr txBox="1">
            <a:spLocks noGrp="1"/>
          </p:cNvSpPr>
          <p:nvPr>
            <p:ph type="title"/>
          </p:nvPr>
        </p:nvSpPr>
        <p:spPr>
          <a:xfrm>
            <a:off x="0" y="0"/>
            <a:ext cx="9144000" cy="1266613"/>
          </a:xfrm>
          <a:prstGeom prst="rect">
            <a:avLst/>
          </a:prstGeom>
          <a:noFill/>
          <a:ln>
            <a:noFill/>
          </a:ln>
        </p:spPr>
        <p:txBody>
          <a:bodyPr spcFirstLastPara="1" wrap="square" lIns="91425" tIns="91425" rIns="91425" bIns="91425" anchor="t" anchorCtr="0">
            <a:normAutofit/>
          </a:bodyPr>
          <a:lstStyle/>
          <a:p>
            <a:pPr marL="0" lvl="0" indent="0" rtl="0">
              <a:lnSpc>
                <a:spcPct val="200000"/>
              </a:lnSpc>
              <a:spcBef>
                <a:spcPts val="0"/>
              </a:spcBef>
              <a:spcAft>
                <a:spcPts val="0"/>
              </a:spcAft>
              <a:buSzPts val="2800"/>
              <a:buNone/>
            </a:pPr>
            <a:r>
              <a:rPr lang="en" b="1" dirty="0">
                <a:latin typeface="Times New Roman" panose="02020603050405020304" pitchFamily="18" charset="0"/>
                <a:cs typeface="Times New Roman" panose="02020603050405020304" pitchFamily="18" charset="0"/>
              </a:rPr>
              <a:t>HARDWARE AND SOFTWARE REQUIREMENTS</a:t>
            </a:r>
            <a:endParaRPr dirty="0">
              <a:latin typeface="Times New Roman" panose="02020603050405020304" pitchFamily="18" charset="0"/>
              <a:cs typeface="Times New Roman" panose="02020603050405020304" pitchFamily="18" charset="0"/>
            </a:endParaRPr>
          </a:p>
        </p:txBody>
      </p:sp>
      <p:sp>
        <p:nvSpPr>
          <p:cNvPr id="5" name="Google Shape;134;p23">
            <a:extLst>
              <a:ext uri="{FF2B5EF4-FFF2-40B4-BE49-F238E27FC236}">
                <a16:creationId xmlns:a16="http://schemas.microsoft.com/office/drawing/2014/main" id="{AFC35CBD-3119-45DA-BD1B-94BF9331071F}"/>
              </a:ext>
            </a:extLst>
          </p:cNvPr>
          <p:cNvSpPr txBox="1"/>
          <p:nvPr/>
        </p:nvSpPr>
        <p:spPr>
          <a:xfrm>
            <a:off x="0" y="1618826"/>
            <a:ext cx="9144000" cy="3262401"/>
          </a:xfrm>
          <a:prstGeom prst="rect">
            <a:avLst/>
          </a:prstGeom>
          <a:noFill/>
          <a:ln>
            <a:noFill/>
          </a:ln>
        </p:spPr>
        <p:txBody>
          <a:bodyPr spcFirstLastPara="1" wrap="square" lIns="91425" tIns="91425" rIns="91425" bIns="91425" anchor="t" anchorCtr="0">
            <a:spAutoFit/>
          </a:bodyPr>
          <a:lstStyle/>
          <a:p>
            <a:pPr marL="457200" lvl="0" indent="-336550" algn="l" rtl="0">
              <a:lnSpc>
                <a:spcPct val="150000"/>
              </a:lnSpc>
              <a:spcBef>
                <a:spcPts val="0"/>
              </a:spcBef>
              <a:spcAft>
                <a:spcPts val="0"/>
              </a:spcAft>
              <a:buSzPts val="1700"/>
              <a:buFont typeface="Merriweather"/>
              <a:buChar char="●"/>
            </a:pPr>
            <a:r>
              <a:rPr lang="en-IN" sz="1600" dirty="0">
                <a:latin typeface="Merriweather"/>
                <a:ea typeface="Merriweather"/>
                <a:cs typeface="Merriweather"/>
                <a:sym typeface="Merriweather"/>
              </a:rPr>
              <a:t>Hardware Requirements:</a:t>
            </a:r>
          </a:p>
          <a:p>
            <a:pPr marL="120650" lvl="0" algn="l" rtl="0">
              <a:spcBef>
                <a:spcPts val="0"/>
              </a:spcBef>
              <a:spcAft>
                <a:spcPts val="0"/>
              </a:spcAft>
              <a:buSzPts val="1700"/>
            </a:pPr>
            <a:r>
              <a:rPr lang="en-IN" sz="1600" dirty="0">
                <a:latin typeface="Merriweather"/>
                <a:ea typeface="Merriweather"/>
                <a:cs typeface="Merriweather"/>
                <a:sym typeface="Merriweather"/>
              </a:rPr>
              <a:t>	Computer with 2.5GHz Processing Power and 16 GB Memory in minimal.</a:t>
            </a:r>
          </a:p>
          <a:p>
            <a:pPr marL="120650" lvl="0" algn="l" rtl="0">
              <a:spcBef>
                <a:spcPts val="0"/>
              </a:spcBef>
              <a:spcAft>
                <a:spcPts val="0"/>
              </a:spcAft>
              <a:buSzPts val="1700"/>
            </a:pPr>
            <a:endParaRPr lang="en-IN" sz="1600" dirty="0">
              <a:latin typeface="Merriweather"/>
              <a:ea typeface="Merriweather"/>
              <a:cs typeface="Merriweather"/>
              <a:sym typeface="Merriweather"/>
            </a:endParaRPr>
          </a:p>
          <a:p>
            <a:pPr marL="457200" lvl="0" indent="-336550" algn="l" rtl="0">
              <a:lnSpc>
                <a:spcPct val="150000"/>
              </a:lnSpc>
              <a:spcBef>
                <a:spcPts val="0"/>
              </a:spcBef>
              <a:spcAft>
                <a:spcPts val="0"/>
              </a:spcAft>
              <a:buSzPts val="1700"/>
              <a:buFont typeface="Merriweather"/>
              <a:buChar char="●"/>
            </a:pPr>
            <a:r>
              <a:rPr lang="en-IN" sz="1600" dirty="0">
                <a:latin typeface="Merriweather"/>
                <a:ea typeface="Merriweather"/>
                <a:cs typeface="Merriweather"/>
                <a:sym typeface="Merriweather"/>
              </a:rPr>
              <a:t>Software Requirements:</a:t>
            </a:r>
          </a:p>
          <a:p>
            <a:pPr marL="120650" lvl="0" algn="l" rtl="0">
              <a:spcBef>
                <a:spcPts val="0"/>
              </a:spcBef>
              <a:spcAft>
                <a:spcPts val="0"/>
              </a:spcAft>
              <a:buSzPts val="1700"/>
            </a:pPr>
            <a:r>
              <a:rPr lang="en-IN" sz="1600" dirty="0">
                <a:latin typeface="Merriweather"/>
                <a:ea typeface="Merriweather"/>
                <a:cs typeface="Merriweather"/>
                <a:sym typeface="Merriweather"/>
              </a:rPr>
              <a:t>	Bash</a:t>
            </a:r>
          </a:p>
          <a:p>
            <a:pPr marL="120650" lvl="0" algn="l" rtl="0">
              <a:spcBef>
                <a:spcPts val="0"/>
              </a:spcBef>
              <a:spcAft>
                <a:spcPts val="0"/>
              </a:spcAft>
              <a:buSzPts val="1700"/>
            </a:pPr>
            <a:r>
              <a:rPr lang="en-IN" sz="1600" dirty="0">
                <a:latin typeface="Merriweather"/>
                <a:ea typeface="Merriweather"/>
                <a:cs typeface="Merriweather"/>
                <a:sym typeface="Merriweather"/>
              </a:rPr>
              <a:t>	Python3</a:t>
            </a:r>
          </a:p>
          <a:p>
            <a:pPr marL="120650" lvl="0" algn="l" rtl="0">
              <a:spcBef>
                <a:spcPts val="0"/>
              </a:spcBef>
              <a:spcAft>
                <a:spcPts val="0"/>
              </a:spcAft>
              <a:buSzPts val="1700"/>
            </a:pPr>
            <a:r>
              <a:rPr lang="en-IN" sz="1600" dirty="0">
                <a:latin typeface="Merriweather"/>
                <a:ea typeface="Merriweather"/>
                <a:cs typeface="Merriweather"/>
                <a:sym typeface="Merriweather"/>
              </a:rPr>
              <a:t>	Virtual Machine: VMWare Workstation</a:t>
            </a:r>
            <a:br>
              <a:rPr lang="en-IN" sz="1600" dirty="0">
                <a:latin typeface="Merriweather"/>
                <a:ea typeface="Merriweather"/>
                <a:cs typeface="Merriweather"/>
                <a:sym typeface="Merriweather"/>
              </a:rPr>
            </a:br>
            <a:r>
              <a:rPr lang="en-IN" sz="1600" dirty="0">
                <a:latin typeface="Merriweather"/>
                <a:ea typeface="Merriweather"/>
                <a:cs typeface="Merriweather"/>
                <a:sym typeface="Merriweather"/>
              </a:rPr>
              <a:t>		Virtual Network</a:t>
            </a:r>
          </a:p>
          <a:p>
            <a:pPr marL="120650" lvl="0" algn="l" rtl="0">
              <a:spcBef>
                <a:spcPts val="0"/>
              </a:spcBef>
              <a:spcAft>
                <a:spcPts val="0"/>
              </a:spcAft>
              <a:buSzPts val="1700"/>
            </a:pPr>
            <a:r>
              <a:rPr lang="en-IN" sz="1600" dirty="0">
                <a:latin typeface="Merriweather"/>
                <a:ea typeface="Merriweather"/>
                <a:cs typeface="Merriweather"/>
                <a:sym typeface="Merriweather"/>
              </a:rPr>
              <a:t>		Multiple OS – Kali Linux, Other Linux, Metasploit Linux</a:t>
            </a:r>
          </a:p>
          <a:p>
            <a:pPr marL="120650" lvl="0" algn="l" rtl="0">
              <a:spcBef>
                <a:spcPts val="0"/>
              </a:spcBef>
              <a:spcAft>
                <a:spcPts val="0"/>
              </a:spcAft>
              <a:buSzPts val="1700"/>
            </a:pPr>
            <a:r>
              <a:rPr lang="en-IN" sz="1600" dirty="0">
                <a:latin typeface="Merriweather"/>
                <a:ea typeface="Merriweather"/>
                <a:cs typeface="Merriweather"/>
                <a:sym typeface="Merriweather"/>
              </a:rPr>
              <a:t>	Code Editor: VS Code</a:t>
            </a:r>
          </a:p>
          <a:p>
            <a:pPr marL="457200" indent="-336550">
              <a:lnSpc>
                <a:spcPct val="150000"/>
              </a:lnSpc>
              <a:buSzPts val="1700"/>
              <a:buFont typeface="Merriweather"/>
              <a:buChar char="●"/>
            </a:pPr>
            <a:endParaRPr lang="en-IN" sz="1600" dirty="0">
              <a:latin typeface="Merriweather"/>
              <a:ea typeface="Merriweather"/>
              <a:cs typeface="Merriweather"/>
              <a:sym typeface="Merriweather"/>
            </a:endParaRPr>
          </a:p>
        </p:txBody>
      </p:sp>
    </p:spTree>
    <p:extLst>
      <p:ext uri="{BB962C8B-B14F-4D97-AF65-F5344CB8AC3E}">
        <p14:creationId xmlns:p14="http://schemas.microsoft.com/office/powerpoint/2010/main" val="1937830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4"/>
          <p:cNvSpPr txBox="1">
            <a:spLocks noGrp="1"/>
          </p:cNvSpPr>
          <p:nvPr>
            <p:ph type="title"/>
          </p:nvPr>
        </p:nvSpPr>
        <p:spPr>
          <a:xfrm>
            <a:off x="0" y="0"/>
            <a:ext cx="9144000" cy="1266613"/>
          </a:xfrm>
          <a:prstGeom prst="rect">
            <a:avLst/>
          </a:prstGeom>
          <a:noFill/>
          <a:ln>
            <a:noFill/>
          </a:ln>
        </p:spPr>
        <p:txBody>
          <a:bodyPr spcFirstLastPara="1" wrap="square" lIns="91425" tIns="91425" rIns="91425" bIns="91425" anchor="t" anchorCtr="0">
            <a:normAutofit/>
          </a:bodyPr>
          <a:lstStyle/>
          <a:p>
            <a:pPr marL="0" lvl="0" indent="0" rtl="0">
              <a:lnSpc>
                <a:spcPct val="200000"/>
              </a:lnSpc>
              <a:spcBef>
                <a:spcPts val="0"/>
              </a:spcBef>
              <a:spcAft>
                <a:spcPts val="0"/>
              </a:spcAft>
              <a:buSzPts val="2800"/>
              <a:buNone/>
            </a:pPr>
            <a:r>
              <a:rPr lang="en" b="1"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D23E510-EC10-493E-ACC8-58C34E4C385F}"/>
              </a:ext>
            </a:extLst>
          </p:cNvPr>
          <p:cNvSpPr txBox="1"/>
          <p:nvPr/>
        </p:nvSpPr>
        <p:spPr>
          <a:xfrm>
            <a:off x="0" y="1373293"/>
            <a:ext cx="8671560" cy="3323987"/>
          </a:xfrm>
          <a:prstGeom prst="rect">
            <a:avLst/>
          </a:prstGeom>
          <a:noFill/>
        </p:spPr>
        <p:txBody>
          <a:bodyPr wrap="square" rtlCol="0">
            <a:spAutoFit/>
          </a:bodyPr>
          <a:lstStyle/>
          <a:p>
            <a:pPr algn="just"/>
            <a:r>
              <a:rPr lang="en-IN" dirty="0"/>
              <a:t>[1] Akshat </a:t>
            </a:r>
            <a:r>
              <a:rPr lang="en-IN" dirty="0" err="1"/>
              <a:t>Divya</a:t>
            </a:r>
            <a:r>
              <a:rPr lang="en-IN" dirty="0"/>
              <a:t>, </a:t>
            </a:r>
            <a:r>
              <a:rPr lang="en-IN" dirty="0" err="1"/>
              <a:t>Anchit</a:t>
            </a:r>
            <a:r>
              <a:rPr lang="en-IN" dirty="0"/>
              <a:t> Bhushan, Anand, Rishabh Khemka, </a:t>
            </a:r>
            <a:r>
              <a:rPr lang="en-IN" dirty="0" err="1"/>
              <a:t>Sumithra</a:t>
            </a:r>
            <a:r>
              <a:rPr lang="en-IN" dirty="0"/>
              <a:t> Devi K.HONEYPOT: Intrusion Detection System. </a:t>
            </a:r>
            <a:r>
              <a:rPr lang="en-US" dirty="0"/>
              <a:t>International Journal of Education, Science, Technology and Engineering, vol. 3, no. 1, pp. 13-18, June 2020. DOI: 10.36079/ lamintang.ijeste-0301.66 </a:t>
            </a:r>
          </a:p>
          <a:p>
            <a:pPr algn="just"/>
            <a:endParaRPr lang="en-IN" dirty="0"/>
          </a:p>
          <a:p>
            <a:pPr algn="just"/>
            <a:r>
              <a:rPr lang="en-IN" dirty="0"/>
              <a:t>[2] BO-XIANG WANG, JIANN-LIANG CHEN (2022): </a:t>
            </a:r>
            <a:r>
              <a:rPr lang="en-US" dirty="0"/>
              <a:t>An AI-Powered Network Threat Detection System</a:t>
            </a:r>
            <a:r>
              <a:rPr lang="en-IN" dirty="0"/>
              <a:t> Doi 10.1109/ACCESS.2022.3175886</a:t>
            </a:r>
          </a:p>
          <a:p>
            <a:pPr algn="just"/>
            <a:endParaRPr lang="en-IN" dirty="0"/>
          </a:p>
          <a:p>
            <a:pPr algn="just"/>
            <a:r>
              <a:rPr lang="en-IN" dirty="0"/>
              <a:t>[3] </a:t>
            </a:r>
            <a:r>
              <a:rPr lang="en-IN" dirty="0" err="1"/>
              <a:t>Hongyu</a:t>
            </a:r>
            <a:r>
              <a:rPr lang="en-IN" dirty="0"/>
              <a:t> Chen; Li Jiang (2019): </a:t>
            </a:r>
            <a:r>
              <a:rPr lang="en-US" dirty="0"/>
              <a:t>Efficient GAN-based method for cyber-intrusion detection</a:t>
            </a:r>
            <a:r>
              <a:rPr lang="en-IN" dirty="0"/>
              <a:t> arXiv:1904, 02426v2</a:t>
            </a:r>
          </a:p>
          <a:p>
            <a:pPr algn="just"/>
            <a:endParaRPr lang="en-IN" dirty="0"/>
          </a:p>
          <a:p>
            <a:pPr algn="just"/>
            <a:r>
              <a:rPr lang="en-IN" dirty="0"/>
              <a:t>[4] </a:t>
            </a:r>
            <a:r>
              <a:rPr lang="en-IN" dirty="0" err="1"/>
              <a:t>Wira</a:t>
            </a:r>
            <a:r>
              <a:rPr lang="en-IN" dirty="0"/>
              <a:t> </a:t>
            </a:r>
            <a:r>
              <a:rPr lang="en-IN" dirty="0" err="1"/>
              <a:t>Zanoramy</a:t>
            </a:r>
            <a:r>
              <a:rPr lang="en-IN" dirty="0"/>
              <a:t> </a:t>
            </a:r>
            <a:r>
              <a:rPr lang="en-IN" dirty="0" err="1"/>
              <a:t>Ansiry</a:t>
            </a:r>
            <a:r>
              <a:rPr lang="en-IN" dirty="0"/>
              <a:t> Zakaria; Miss </a:t>
            </a:r>
            <a:r>
              <a:rPr lang="en-IN" dirty="0" err="1"/>
              <a:t>Laiha</a:t>
            </a:r>
            <a:r>
              <a:rPr lang="en-IN" dirty="0"/>
              <a:t> Mat Kiah; (2014): A review on artificial intelligence techniques for developing intelligent Honeypot</a:t>
            </a:r>
          </a:p>
          <a:p>
            <a:pPr algn="just"/>
            <a:endParaRPr lang="en-IN" dirty="0"/>
          </a:p>
          <a:p>
            <a:pPr algn="just"/>
            <a:r>
              <a:rPr lang="en-IN" dirty="0"/>
              <a:t>[5] </a:t>
            </a:r>
            <a:r>
              <a:rPr lang="en-IN" dirty="0" err="1"/>
              <a:t>Zebin</a:t>
            </a:r>
            <a:r>
              <a:rPr lang="en-IN" dirty="0"/>
              <a:t>, </a:t>
            </a:r>
            <a:r>
              <a:rPr lang="en-IN" dirty="0" err="1"/>
              <a:t>Tahmina</a:t>
            </a:r>
            <a:r>
              <a:rPr lang="en-IN" dirty="0"/>
              <a:t>; </a:t>
            </a:r>
            <a:r>
              <a:rPr lang="en-IN" dirty="0" err="1"/>
              <a:t>Rezvy</a:t>
            </a:r>
            <a:r>
              <a:rPr lang="en-IN" dirty="0"/>
              <a:t>, </a:t>
            </a:r>
            <a:r>
              <a:rPr lang="en-IN" dirty="0" err="1"/>
              <a:t>Shahadate</a:t>
            </a:r>
            <a:r>
              <a:rPr lang="en-IN" dirty="0"/>
              <a:t>; Luo, Yuan (2022): An Explainable AI-based Intrusion Detection System for DNS over HTTPS (</a:t>
            </a:r>
            <a:r>
              <a:rPr lang="en-IN" dirty="0" err="1"/>
              <a:t>DoH</a:t>
            </a:r>
            <a:r>
              <a:rPr lang="en-IN" dirty="0"/>
              <a:t>) Attacks. </a:t>
            </a:r>
            <a:r>
              <a:rPr lang="en-IN" dirty="0" err="1"/>
              <a:t>TechRxiv</a:t>
            </a:r>
            <a:r>
              <a:rPr lang="en-IN" dirty="0"/>
              <a:t>. Preprint.</a:t>
            </a:r>
          </a:p>
        </p:txBody>
      </p:sp>
    </p:spTree>
    <p:extLst>
      <p:ext uri="{BB962C8B-B14F-4D97-AF65-F5344CB8AC3E}">
        <p14:creationId xmlns:p14="http://schemas.microsoft.com/office/powerpoint/2010/main" val="499510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4"/>
          <p:cNvSpPr txBox="1">
            <a:spLocks noGrp="1"/>
          </p:cNvSpPr>
          <p:nvPr>
            <p:ph type="title"/>
          </p:nvPr>
        </p:nvSpPr>
        <p:spPr>
          <a:xfrm>
            <a:off x="0" y="0"/>
            <a:ext cx="9144000" cy="1266613"/>
          </a:xfrm>
          <a:prstGeom prst="rect">
            <a:avLst/>
          </a:prstGeom>
          <a:noFill/>
          <a:ln>
            <a:noFill/>
          </a:ln>
        </p:spPr>
        <p:txBody>
          <a:bodyPr spcFirstLastPara="1" wrap="square" lIns="91425" tIns="91425" rIns="91425" bIns="91425" anchor="t" anchorCtr="0">
            <a:normAutofit/>
          </a:bodyPr>
          <a:lstStyle/>
          <a:p>
            <a:pPr marL="0" lvl="0" indent="0" rtl="0">
              <a:lnSpc>
                <a:spcPct val="200000"/>
              </a:lnSpc>
              <a:spcBef>
                <a:spcPts val="0"/>
              </a:spcBef>
              <a:spcAft>
                <a:spcPts val="0"/>
              </a:spcAft>
              <a:buSzPts val="2800"/>
              <a:buNone/>
            </a:pPr>
            <a:r>
              <a:rPr lang="en" b="1" dirty="0">
                <a:latin typeface="Times New Roman" panose="02020603050405020304" pitchFamily="18" charset="0"/>
                <a:cs typeface="Times New Roman" panose="02020603050405020304" pitchFamily="18" charset="0"/>
              </a:rPr>
              <a:t>TIME SLOT GANTT CHART</a:t>
            </a:r>
            <a:endParaRPr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17374DA-6F14-41A7-8D94-CAE3FE142356}"/>
              </a:ext>
            </a:extLst>
          </p:cNvPr>
          <p:cNvPicPr>
            <a:picLocks noChangeAspect="1"/>
          </p:cNvPicPr>
          <p:nvPr/>
        </p:nvPicPr>
        <p:blipFill>
          <a:blip r:embed="rId3"/>
          <a:stretch>
            <a:fillRect/>
          </a:stretch>
        </p:blipFill>
        <p:spPr>
          <a:xfrm>
            <a:off x="0" y="1266612"/>
            <a:ext cx="9144000" cy="3876887"/>
          </a:xfrm>
          <a:prstGeom prst="rect">
            <a:avLst/>
          </a:prstGeom>
        </p:spPr>
      </p:pic>
    </p:spTree>
    <p:extLst>
      <p:ext uri="{BB962C8B-B14F-4D97-AF65-F5344CB8AC3E}">
        <p14:creationId xmlns:p14="http://schemas.microsoft.com/office/powerpoint/2010/main" val="2752041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p:nvPr/>
        </p:nvSpPr>
        <p:spPr>
          <a:xfrm>
            <a:off x="0" y="1285950"/>
            <a:ext cx="9144000" cy="2571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5000"/>
              <a:buFont typeface="Arial"/>
              <a:buNone/>
            </a:pPr>
            <a:r>
              <a:rPr lang="en" sz="15000" b="0" i="0" u="none" strike="noStrike" cap="none">
                <a:solidFill>
                  <a:srgbClr val="000000"/>
                </a:solidFill>
                <a:latin typeface="Caveat"/>
                <a:ea typeface="Caveat"/>
                <a:cs typeface="Caveat"/>
                <a:sym typeface="Caveat"/>
              </a:rPr>
              <a:t>Thank you</a:t>
            </a:r>
            <a:endParaRPr sz="15000" b="0" i="0" u="none" strike="noStrike" cap="none">
              <a:solidFill>
                <a:srgbClr val="000000"/>
              </a:solidFill>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p:nvPr/>
        </p:nvSpPr>
        <p:spPr>
          <a:xfrm>
            <a:off x="206200" y="1366900"/>
            <a:ext cx="8520600" cy="3200846"/>
          </a:xfrm>
          <a:prstGeom prst="rect">
            <a:avLst/>
          </a:prstGeom>
          <a:noFill/>
          <a:ln>
            <a:noFill/>
          </a:ln>
        </p:spPr>
        <p:txBody>
          <a:bodyPr spcFirstLastPara="1" wrap="square" lIns="91425" tIns="91425" rIns="91425" bIns="91425" anchor="t" anchorCtr="0">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Literature Survey</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Problem Statement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Modules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Hardware and Software Requirements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References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Time Slot in Gantt Chart</a:t>
            </a:r>
          </a:p>
        </p:txBody>
      </p:sp>
      <p:sp>
        <p:nvSpPr>
          <p:cNvPr id="73" name="Google Shape;73;p14"/>
          <p:cNvSpPr txBox="1">
            <a:spLocks noGrp="1"/>
          </p:cNvSpPr>
          <p:nvPr>
            <p:ph type="title"/>
          </p:nvPr>
        </p:nvSpPr>
        <p:spPr>
          <a:xfrm>
            <a:off x="0" y="0"/>
            <a:ext cx="9144000" cy="1266613"/>
          </a:xfrm>
          <a:prstGeom prst="rect">
            <a:avLst/>
          </a:prstGeom>
          <a:noFill/>
          <a:ln>
            <a:noFill/>
          </a:ln>
        </p:spPr>
        <p:txBody>
          <a:bodyPr spcFirstLastPara="1" wrap="square" lIns="91425" tIns="91425" rIns="91425" bIns="91425" anchor="t" anchorCtr="0">
            <a:normAutofit/>
          </a:bodyPr>
          <a:lstStyle/>
          <a:p>
            <a:pPr marL="0" lvl="0" indent="0" rtl="0">
              <a:lnSpc>
                <a:spcPct val="200000"/>
              </a:lnSpc>
              <a:spcBef>
                <a:spcPts val="0"/>
              </a:spcBef>
              <a:spcAft>
                <a:spcPts val="0"/>
              </a:spcAft>
              <a:buSzPts val="2800"/>
              <a:buNone/>
            </a:pPr>
            <a:r>
              <a:rPr lang="en" b="1" dirty="0">
                <a:latin typeface="Times New Roman" panose="02020603050405020304" pitchFamily="18" charset="0"/>
                <a:cs typeface="Times New Roman" panose="02020603050405020304" pitchFamily="18" charset="0"/>
              </a:rPr>
              <a:t>AGENDA</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4"/>
          <p:cNvSpPr txBox="1">
            <a:spLocks noGrp="1"/>
          </p:cNvSpPr>
          <p:nvPr>
            <p:ph type="title"/>
          </p:nvPr>
        </p:nvSpPr>
        <p:spPr>
          <a:xfrm>
            <a:off x="0" y="0"/>
            <a:ext cx="9144000" cy="1266613"/>
          </a:xfrm>
          <a:prstGeom prst="rect">
            <a:avLst/>
          </a:prstGeom>
          <a:noFill/>
          <a:ln>
            <a:noFill/>
          </a:ln>
        </p:spPr>
        <p:txBody>
          <a:bodyPr spcFirstLastPara="1" wrap="square" lIns="91425" tIns="91425" rIns="91425" bIns="91425" anchor="t" anchorCtr="0">
            <a:normAutofit/>
          </a:bodyPr>
          <a:lstStyle/>
          <a:p>
            <a:pPr marL="0" lvl="0" indent="0" rtl="0">
              <a:lnSpc>
                <a:spcPct val="200000"/>
              </a:lnSpc>
              <a:spcBef>
                <a:spcPts val="0"/>
              </a:spcBef>
              <a:spcAft>
                <a:spcPts val="0"/>
              </a:spcAft>
              <a:buSzPts val="2800"/>
              <a:buNone/>
            </a:pPr>
            <a:r>
              <a:rPr lang="en" b="1"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4" name="Google Shape;78;p15">
            <a:extLst>
              <a:ext uri="{FF2B5EF4-FFF2-40B4-BE49-F238E27FC236}">
                <a16:creationId xmlns:a16="http://schemas.microsoft.com/office/drawing/2014/main" id="{F3F4C8EF-3D7B-434D-96FA-3DE0841A937F}"/>
              </a:ext>
            </a:extLst>
          </p:cNvPr>
          <p:cNvSpPr txBox="1"/>
          <p:nvPr/>
        </p:nvSpPr>
        <p:spPr>
          <a:xfrm>
            <a:off x="22400" y="1392299"/>
            <a:ext cx="9121600" cy="3416767"/>
          </a:xfrm>
          <a:prstGeom prst="rect">
            <a:avLst/>
          </a:prstGeom>
          <a:noFill/>
          <a:ln>
            <a:noFill/>
          </a:ln>
        </p:spPr>
        <p:txBody>
          <a:bodyPr spcFirstLastPara="1" wrap="square" lIns="91425" tIns="91425" rIns="91425" bIns="91425" anchor="t" anchorCtr="0">
            <a:noAutofit/>
          </a:bodyPr>
          <a:lstStyle/>
          <a:p>
            <a:pPr marL="120650" marR="0" lvl="0" algn="l" rtl="0">
              <a:lnSpc>
                <a:spcPct val="105000"/>
              </a:lnSpc>
              <a:spcBef>
                <a:spcPts val="0"/>
              </a:spcBef>
              <a:spcAft>
                <a:spcPts val="0"/>
              </a:spcAft>
              <a:buClr>
                <a:srgbClr val="000000"/>
              </a:buClr>
              <a:buSzPts val="1700"/>
            </a:pPr>
            <a:r>
              <a:rPr lang="en-US" sz="1700" b="1" i="0" u="none" strike="noStrike" cap="none" dirty="0">
                <a:solidFill>
                  <a:schemeClr val="accent3">
                    <a:lumMod val="10000"/>
                  </a:schemeClr>
                </a:solidFill>
                <a:highlight>
                  <a:srgbClr val="FCFCFC"/>
                </a:highlight>
                <a:latin typeface="Times New Roman" panose="02020603050405020304" pitchFamily="18" charset="0"/>
                <a:ea typeface="Merriweather"/>
                <a:cs typeface="Times New Roman" panose="02020603050405020304" pitchFamily="18" charset="0"/>
                <a:sym typeface="Merriweather"/>
              </a:rPr>
              <a:t>Cyber Attacks:</a:t>
            </a:r>
          </a:p>
          <a:p>
            <a:pPr marL="285750" indent="-285750" algn="l">
              <a:buFont typeface="Arial" panose="020B0604020202020204" pitchFamily="34" charset="0"/>
              <a:buChar char="•"/>
            </a:pPr>
            <a:r>
              <a:rPr lang="en-US" dirty="0">
                <a:solidFill>
                  <a:schemeClr val="accent3">
                    <a:lumMod val="10000"/>
                  </a:schemeClr>
                </a:solidFill>
              </a:rPr>
              <a:t>DoS and DDoS Attacks</a:t>
            </a:r>
          </a:p>
          <a:p>
            <a:pPr marL="285750" indent="-285750" algn="l">
              <a:buFont typeface="Arial" panose="020B0604020202020204" pitchFamily="34" charset="0"/>
              <a:buChar char="•"/>
            </a:pPr>
            <a:r>
              <a:rPr lang="en-IN" dirty="0">
                <a:solidFill>
                  <a:schemeClr val="accent3">
                    <a:lumMod val="10000"/>
                  </a:schemeClr>
                </a:solidFill>
              </a:rPr>
              <a:t>MITM Attacks</a:t>
            </a:r>
          </a:p>
          <a:p>
            <a:pPr marL="285750" indent="-285750" algn="l">
              <a:buFont typeface="Arial" panose="020B0604020202020204" pitchFamily="34" charset="0"/>
              <a:buChar char="•"/>
            </a:pPr>
            <a:r>
              <a:rPr lang="en-IN" dirty="0">
                <a:solidFill>
                  <a:schemeClr val="accent3">
                    <a:lumMod val="10000"/>
                  </a:schemeClr>
                </a:solidFill>
              </a:rPr>
              <a:t>Phishing Attacks</a:t>
            </a:r>
          </a:p>
          <a:p>
            <a:pPr marL="285750" indent="-285750" algn="l">
              <a:buFont typeface="Arial" panose="020B0604020202020204" pitchFamily="34" charset="0"/>
              <a:buChar char="•"/>
            </a:pPr>
            <a:r>
              <a:rPr lang="en-IN" dirty="0">
                <a:solidFill>
                  <a:schemeClr val="accent3">
                    <a:lumMod val="10000"/>
                  </a:schemeClr>
                </a:solidFill>
              </a:rPr>
              <a:t>Password Attack</a:t>
            </a:r>
          </a:p>
          <a:p>
            <a:pPr marL="285750" indent="-285750" algn="l">
              <a:buFont typeface="Arial" panose="020B0604020202020204" pitchFamily="34" charset="0"/>
              <a:buChar char="•"/>
            </a:pPr>
            <a:r>
              <a:rPr lang="en-IN" dirty="0">
                <a:solidFill>
                  <a:schemeClr val="accent3">
                    <a:lumMod val="10000"/>
                  </a:schemeClr>
                </a:solidFill>
              </a:rPr>
              <a:t>SQL Injection Attack</a:t>
            </a:r>
          </a:p>
          <a:p>
            <a:pPr marL="285750" indent="-285750" algn="l">
              <a:buFont typeface="Arial" panose="020B0604020202020204" pitchFamily="34" charset="0"/>
              <a:buChar char="•"/>
            </a:pPr>
            <a:r>
              <a:rPr lang="en-IN" dirty="0">
                <a:solidFill>
                  <a:schemeClr val="accent3">
                    <a:lumMod val="10000"/>
                  </a:schemeClr>
                </a:solidFill>
              </a:rPr>
              <a:t>URL Interpretation</a:t>
            </a:r>
          </a:p>
          <a:p>
            <a:pPr marL="285750" indent="-285750" algn="l">
              <a:buFont typeface="Arial" panose="020B0604020202020204" pitchFamily="34" charset="0"/>
              <a:buChar char="•"/>
            </a:pPr>
            <a:r>
              <a:rPr lang="en-IN" dirty="0">
                <a:solidFill>
                  <a:schemeClr val="accent3">
                    <a:lumMod val="10000"/>
                  </a:schemeClr>
                </a:solidFill>
              </a:rPr>
              <a:t>DNS Spoofing</a:t>
            </a:r>
          </a:p>
          <a:p>
            <a:pPr marL="285750" indent="-285750" algn="l">
              <a:buFont typeface="Arial" panose="020B0604020202020204" pitchFamily="34" charset="0"/>
              <a:buChar char="•"/>
            </a:pPr>
            <a:r>
              <a:rPr lang="en-IN" dirty="0">
                <a:solidFill>
                  <a:schemeClr val="accent3">
                    <a:lumMod val="10000"/>
                  </a:schemeClr>
                </a:solidFill>
              </a:rPr>
              <a:t>Brute force attack</a:t>
            </a:r>
          </a:p>
          <a:p>
            <a:pPr marL="285750" indent="-285750" algn="l">
              <a:buFont typeface="Arial" panose="020B0604020202020204" pitchFamily="34" charset="0"/>
              <a:buChar char="•"/>
            </a:pPr>
            <a:endParaRPr lang="en-IN" dirty="0">
              <a:solidFill>
                <a:schemeClr val="accent3">
                  <a:lumMod val="10000"/>
                </a:schemeClr>
              </a:solidFill>
            </a:endParaRPr>
          </a:p>
          <a:p>
            <a:pPr algn="l"/>
            <a:r>
              <a:rPr lang="en-US" sz="1700" b="1" i="0" u="none" strike="noStrike" cap="none" dirty="0">
                <a:solidFill>
                  <a:schemeClr val="accent3">
                    <a:lumMod val="10000"/>
                  </a:schemeClr>
                </a:solidFill>
                <a:highlight>
                  <a:srgbClr val="FCFCFC"/>
                </a:highlight>
                <a:latin typeface="Times New Roman" panose="02020603050405020304" pitchFamily="18" charset="0"/>
                <a:ea typeface="Merriweather"/>
                <a:cs typeface="Times New Roman" panose="02020603050405020304" pitchFamily="18" charset="0"/>
                <a:sym typeface="Merriweather"/>
              </a:rPr>
              <a:t>Honeypot:</a:t>
            </a:r>
          </a:p>
          <a:p>
            <a:pPr marL="120650" lvl="4">
              <a:lnSpc>
                <a:spcPct val="105000"/>
              </a:lnSpc>
              <a:buSzPts val="1700"/>
            </a:pPr>
            <a:r>
              <a:rPr lang="en-US" dirty="0">
                <a:solidFill>
                  <a:schemeClr val="accent3">
                    <a:lumMod val="10000"/>
                  </a:schemeClr>
                </a:solidFill>
              </a:rPr>
              <a:t>Honeypot is a network-attached system used as a trap for cyber-attackers to detect and study the tricks and types of attacks used by hackers. It acts as a potential target on the internet and informs the defenders about any unauthorized attempt to the information system.</a:t>
            </a:r>
          </a:p>
          <a:p>
            <a:pPr marL="120650" lvl="4">
              <a:lnSpc>
                <a:spcPct val="105000"/>
              </a:lnSpc>
              <a:buSzPts val="1700"/>
            </a:pPr>
            <a:endParaRPr lang="en-US" dirty="0">
              <a:solidFill>
                <a:schemeClr val="accent3">
                  <a:lumMod val="10000"/>
                </a:schemeClr>
              </a:solidFill>
            </a:endParaRPr>
          </a:p>
        </p:txBody>
      </p:sp>
    </p:spTree>
    <p:extLst>
      <p:ext uri="{BB962C8B-B14F-4D97-AF65-F5344CB8AC3E}">
        <p14:creationId xmlns:p14="http://schemas.microsoft.com/office/powerpoint/2010/main" val="4056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4"/>
          <p:cNvSpPr txBox="1">
            <a:spLocks noGrp="1"/>
          </p:cNvSpPr>
          <p:nvPr>
            <p:ph type="title"/>
          </p:nvPr>
        </p:nvSpPr>
        <p:spPr>
          <a:xfrm>
            <a:off x="0" y="0"/>
            <a:ext cx="9144000" cy="1266613"/>
          </a:xfrm>
          <a:prstGeom prst="rect">
            <a:avLst/>
          </a:prstGeom>
          <a:noFill/>
          <a:ln>
            <a:noFill/>
          </a:ln>
        </p:spPr>
        <p:txBody>
          <a:bodyPr spcFirstLastPara="1" wrap="square" lIns="91425" tIns="91425" rIns="91425" bIns="91425" anchor="t" anchorCtr="0">
            <a:normAutofit/>
          </a:bodyPr>
          <a:lstStyle/>
          <a:p>
            <a:pPr marL="0" lvl="0" indent="0" rtl="0">
              <a:lnSpc>
                <a:spcPct val="200000"/>
              </a:lnSpc>
              <a:spcBef>
                <a:spcPts val="0"/>
              </a:spcBef>
              <a:spcAft>
                <a:spcPts val="0"/>
              </a:spcAft>
              <a:buSzPts val="2800"/>
              <a:buNone/>
            </a:pPr>
            <a:r>
              <a:rPr lang="en" b="1"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4" name="Google Shape;78;p15">
            <a:extLst>
              <a:ext uri="{FF2B5EF4-FFF2-40B4-BE49-F238E27FC236}">
                <a16:creationId xmlns:a16="http://schemas.microsoft.com/office/drawing/2014/main" id="{F3F4C8EF-3D7B-434D-96FA-3DE0841A937F}"/>
              </a:ext>
            </a:extLst>
          </p:cNvPr>
          <p:cNvSpPr txBox="1"/>
          <p:nvPr/>
        </p:nvSpPr>
        <p:spPr>
          <a:xfrm>
            <a:off x="291253" y="1605280"/>
            <a:ext cx="8229600" cy="3538320"/>
          </a:xfrm>
          <a:prstGeom prst="rect">
            <a:avLst/>
          </a:prstGeom>
          <a:noFill/>
          <a:ln>
            <a:noFill/>
          </a:ln>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200" b="0" i="0" u="none" strike="noStrike" baseline="0" dirty="0">
                <a:latin typeface="+mj-lt"/>
              </a:rPr>
              <a:t>The effectiveness of security technologies such as intrusion </a:t>
            </a:r>
            <a:r>
              <a:rPr lang="en-IN" sz="1200" b="0" i="0" u="none" strike="noStrike" baseline="0" dirty="0">
                <a:latin typeface="+mj-lt"/>
              </a:rPr>
              <a:t>detection and prevention system (IDS,IPS) antivirus, </a:t>
            </a:r>
            <a:r>
              <a:rPr lang="en-US" sz="1200" b="0" i="0" u="none" strike="noStrike" baseline="0" dirty="0">
                <a:latin typeface="+mj-lt"/>
              </a:rPr>
              <a:t>encryption keys, anti-phishing tools, firewall relies on human configuration and maintenance effort. In order to deploy honeypots, there are two areas of challenges that have been identified - to configure it and to </a:t>
            </a:r>
            <a:r>
              <a:rPr lang="en-IN" sz="1200" b="0" i="0" u="none" strike="noStrike" baseline="0" dirty="0">
                <a:latin typeface="+mj-lt"/>
              </a:rPr>
              <a:t>maintain it.</a:t>
            </a:r>
          </a:p>
          <a:p>
            <a:pPr marL="285750" indent="-285750" algn="just">
              <a:buFont typeface="Arial" panose="020B0604020202020204" pitchFamily="34" charset="0"/>
              <a:buChar char="•"/>
            </a:pPr>
            <a:endParaRPr lang="en-IN" sz="1200" dirty="0">
              <a:latin typeface="+mj-lt"/>
            </a:endParaRPr>
          </a:p>
          <a:p>
            <a:pPr marL="285750" indent="-285750" algn="just">
              <a:buFont typeface="Arial" panose="020B0604020202020204" pitchFamily="34" charset="0"/>
              <a:buChar char="•"/>
            </a:pPr>
            <a:r>
              <a:rPr lang="en-US" sz="1200" b="0" i="0" u="none" strike="noStrike" baseline="0" dirty="0">
                <a:latin typeface="+mj-lt"/>
              </a:rPr>
              <a:t>In setting up honeypot, we need to configure correctly. Since honeypots work based on the concept of deception, its appearance to attackers is the most crucial thing. Error in configuring it, can lead to missed detection or even not attracting the attackers.</a:t>
            </a:r>
          </a:p>
          <a:p>
            <a:pPr marL="285750" indent="-285750" algn="just">
              <a:buFont typeface="Arial" panose="020B0604020202020204" pitchFamily="34" charset="0"/>
              <a:buChar char="•"/>
            </a:pPr>
            <a:endParaRPr lang="en-US" sz="1200" dirty="0">
              <a:latin typeface="+mj-lt"/>
            </a:endParaRPr>
          </a:p>
          <a:p>
            <a:pPr marL="285750" indent="-285750" algn="just">
              <a:buFont typeface="Arial" panose="020B0604020202020204" pitchFamily="34" charset="0"/>
              <a:buChar char="•"/>
            </a:pPr>
            <a:r>
              <a:rPr lang="en-US" sz="1200" b="0" i="0" u="none" strike="noStrike" baseline="0" dirty="0">
                <a:latin typeface="+mj-lt"/>
              </a:rPr>
              <a:t>OS vendors keep on introducing new versions. The mobile computers plugs in and out of the network from time to time. High performance computing platform like servers and workstations are sometimes being introduced or even upgraded.</a:t>
            </a:r>
          </a:p>
          <a:p>
            <a:pPr marL="285750" indent="-285750" algn="just">
              <a:buFont typeface="Arial" panose="020B0604020202020204" pitchFamily="34" charset="0"/>
              <a:buChar char="•"/>
            </a:pPr>
            <a:endParaRPr lang="en-US" sz="1200" b="0" i="0" u="none" strike="noStrike" baseline="0" dirty="0">
              <a:latin typeface="+mj-lt"/>
            </a:endParaRPr>
          </a:p>
          <a:p>
            <a:pPr marL="285750" indent="-285750" algn="just">
              <a:buFont typeface="Arial" panose="020B0604020202020204" pitchFamily="34" charset="0"/>
              <a:buChar char="•"/>
            </a:pPr>
            <a:r>
              <a:rPr lang="en-US" sz="1200" b="0" i="0" u="none" strike="noStrike" baseline="0" dirty="0">
                <a:latin typeface="+mj-lt"/>
              </a:rPr>
              <a:t>Outdated computing technologies are most likely being phased out from the network environment. This is a scenario to show that the honeypot setup needs to be dynamic as its environment in order to cater the changing nature inside the network. Honeypots must have a dynamic and adaptive feature, where it can handle and maintain itself in situations like this throughout the times.</a:t>
            </a:r>
            <a:endParaRPr sz="1200" b="1" i="0" u="none" strike="noStrike" cap="none" dirty="0">
              <a:solidFill>
                <a:schemeClr val="accent3">
                  <a:lumMod val="10000"/>
                </a:schemeClr>
              </a:solidFill>
              <a:highlight>
                <a:srgbClr val="FCFCFC"/>
              </a:highlight>
              <a:latin typeface="+mj-lt"/>
              <a:ea typeface="Merriweather"/>
              <a:cs typeface="Times New Roman" panose="02020603050405020304" pitchFamily="18" charset="0"/>
              <a:sym typeface="Merriweather"/>
            </a:endParaRPr>
          </a:p>
        </p:txBody>
      </p:sp>
    </p:spTree>
    <p:extLst>
      <p:ext uri="{BB962C8B-B14F-4D97-AF65-F5344CB8AC3E}">
        <p14:creationId xmlns:p14="http://schemas.microsoft.com/office/powerpoint/2010/main" val="441688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028" name="Picture 4" descr="Cloud Security Risks &amp; Threats in 2019, and How to Avoid Them">
            <a:extLst>
              <a:ext uri="{FF2B5EF4-FFF2-40B4-BE49-F238E27FC236}">
                <a16:creationId xmlns:a16="http://schemas.microsoft.com/office/drawing/2014/main" id="{9CD7C255-29A4-48C0-96E1-AA0F3DBEFB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4"/>
          <p:cNvSpPr txBox="1">
            <a:spLocks noGrp="1"/>
          </p:cNvSpPr>
          <p:nvPr>
            <p:ph type="title"/>
          </p:nvPr>
        </p:nvSpPr>
        <p:spPr>
          <a:xfrm>
            <a:off x="0" y="0"/>
            <a:ext cx="9144000" cy="1266613"/>
          </a:xfrm>
          <a:prstGeom prst="rect">
            <a:avLst/>
          </a:prstGeom>
          <a:noFill/>
          <a:ln>
            <a:noFill/>
          </a:ln>
        </p:spPr>
        <p:txBody>
          <a:bodyPr spcFirstLastPara="1" wrap="square" lIns="91425" tIns="91425" rIns="91425" bIns="91425" anchor="t" anchorCtr="0">
            <a:normAutofit/>
          </a:bodyPr>
          <a:lstStyle/>
          <a:p>
            <a:pPr marL="0" lvl="0" indent="0" rtl="0">
              <a:lnSpc>
                <a:spcPct val="200000"/>
              </a:lnSpc>
              <a:spcBef>
                <a:spcPts val="0"/>
              </a:spcBef>
              <a:spcAft>
                <a:spcPts val="0"/>
              </a:spcAft>
              <a:buSzPts val="2800"/>
              <a:buNone/>
            </a:pPr>
            <a:r>
              <a:rPr lang="en" b="1" dirty="0">
                <a:latin typeface="Times New Roman" panose="02020603050405020304" pitchFamily="18" charset="0"/>
                <a:cs typeface="Times New Roman" panose="02020603050405020304" pitchFamily="18" charset="0"/>
              </a:rPr>
              <a:t>LITERATURE SURVEY</a:t>
            </a:r>
            <a:endParaRPr dirty="0">
              <a:latin typeface="Times New Roman" panose="02020603050405020304" pitchFamily="18" charset="0"/>
              <a:cs typeface="Times New Roman" panose="02020603050405020304" pitchFamily="18" charset="0"/>
            </a:endParaRPr>
          </a:p>
        </p:txBody>
      </p:sp>
      <p:sp>
        <p:nvSpPr>
          <p:cNvPr id="4" name="Google Shape;78;p15">
            <a:extLst>
              <a:ext uri="{FF2B5EF4-FFF2-40B4-BE49-F238E27FC236}">
                <a16:creationId xmlns:a16="http://schemas.microsoft.com/office/drawing/2014/main" id="{F3F4C8EF-3D7B-434D-96FA-3DE0841A937F}"/>
              </a:ext>
            </a:extLst>
          </p:cNvPr>
          <p:cNvSpPr txBox="1"/>
          <p:nvPr/>
        </p:nvSpPr>
        <p:spPr>
          <a:xfrm>
            <a:off x="0" y="1266613"/>
            <a:ext cx="9144000" cy="3876887"/>
          </a:xfrm>
          <a:prstGeom prst="rect">
            <a:avLst/>
          </a:prstGeom>
          <a:noFill/>
          <a:ln>
            <a:noFill/>
          </a:ln>
        </p:spPr>
        <p:txBody>
          <a:bodyPr spcFirstLastPara="1" wrap="square" lIns="91425" tIns="91425" rIns="91425" bIns="91425" anchor="t" anchorCtr="0">
            <a:noAutofit/>
          </a:bodyPr>
          <a:lstStyle/>
          <a:p>
            <a:pPr algn="l"/>
            <a:r>
              <a:rPr lang="en-US" sz="1200" dirty="0"/>
              <a:t>There has been a significant amount of research in this area in recent years. Some of the key ML algorithms used in Honeypot include:</a:t>
            </a:r>
          </a:p>
          <a:p>
            <a:pPr marL="171450" indent="-171450" algn="l">
              <a:buFont typeface="Arial" panose="020B0604020202020204" pitchFamily="34" charset="0"/>
              <a:buChar char="•"/>
            </a:pPr>
            <a:r>
              <a:rPr lang="en-US" sz="1200" dirty="0"/>
              <a:t>Supervised Learning</a:t>
            </a:r>
          </a:p>
          <a:p>
            <a:pPr marL="171450" indent="-171450" algn="l">
              <a:buFont typeface="Arial" panose="020B0604020202020204" pitchFamily="34" charset="0"/>
              <a:buChar char="•"/>
            </a:pPr>
            <a:r>
              <a:rPr lang="en-US" sz="1200" dirty="0"/>
              <a:t>Unsupervised Learning</a:t>
            </a:r>
          </a:p>
          <a:p>
            <a:pPr marL="171450" indent="-171450" algn="l">
              <a:buFont typeface="Arial" panose="020B0604020202020204" pitchFamily="34" charset="0"/>
              <a:buChar char="•"/>
            </a:pPr>
            <a:r>
              <a:rPr lang="en-US" sz="1200" dirty="0"/>
              <a:t>Deep Learning</a:t>
            </a:r>
          </a:p>
          <a:p>
            <a:pPr algn="l"/>
            <a:endParaRPr lang="en-US" sz="1200" dirty="0"/>
          </a:p>
          <a:p>
            <a:pPr algn="l"/>
            <a:r>
              <a:rPr lang="en-US" sz="1200" dirty="0"/>
              <a:t>Some recent literature survey on cyber attack detection using ML:</a:t>
            </a:r>
          </a:p>
          <a:p>
            <a:pPr marL="171450" indent="-171450" algn="just">
              <a:buFont typeface="Arial" panose="020B0604020202020204" pitchFamily="34" charset="0"/>
              <a:buChar char="•"/>
            </a:pPr>
            <a:r>
              <a:rPr lang="en-US" sz="1200" dirty="0"/>
              <a:t>"A comprehensive survey on deep learning for intrusion detection" by R. Li et al. (2019) focuses specifically on the use of DNNs for IDS.</a:t>
            </a:r>
          </a:p>
          <a:p>
            <a:pPr marL="171450" indent="-171450" algn="just">
              <a:buFont typeface="Arial" panose="020B0604020202020204" pitchFamily="34" charset="0"/>
              <a:buChar char="•"/>
            </a:pPr>
            <a:r>
              <a:rPr lang="en-IN" sz="1200" dirty="0" err="1"/>
              <a:t>Zebin</a:t>
            </a:r>
            <a:r>
              <a:rPr lang="en-IN" sz="1200" dirty="0"/>
              <a:t>, </a:t>
            </a:r>
            <a:r>
              <a:rPr lang="en-IN" sz="1200" dirty="0" err="1"/>
              <a:t>Tahmina</a:t>
            </a:r>
            <a:r>
              <a:rPr lang="en-IN" sz="1200" dirty="0"/>
              <a:t>; </a:t>
            </a:r>
            <a:r>
              <a:rPr lang="en-IN" sz="1200" dirty="0" err="1"/>
              <a:t>Rezvy</a:t>
            </a:r>
            <a:r>
              <a:rPr lang="en-IN" sz="1200" dirty="0"/>
              <a:t>, </a:t>
            </a:r>
            <a:r>
              <a:rPr lang="en-IN" sz="1200" dirty="0" err="1"/>
              <a:t>Shahadate</a:t>
            </a:r>
            <a:r>
              <a:rPr lang="en-IN" sz="1200" dirty="0"/>
              <a:t>; Luo, Yuan (2022): An Explainable AI-based Intrusion Detection System for DNS over HTTPS (</a:t>
            </a:r>
            <a:r>
              <a:rPr lang="en-IN" sz="1200" dirty="0" err="1"/>
              <a:t>DoH</a:t>
            </a:r>
            <a:r>
              <a:rPr lang="en-IN" sz="1200" dirty="0"/>
              <a:t>) Attacks. </a:t>
            </a:r>
            <a:r>
              <a:rPr lang="en-IN" sz="1200" dirty="0" err="1"/>
              <a:t>TechRxiv</a:t>
            </a:r>
            <a:r>
              <a:rPr lang="en-IN" sz="1200" dirty="0"/>
              <a:t>. Preprint.</a:t>
            </a:r>
            <a:endParaRPr lang="en-US" sz="1200" dirty="0"/>
          </a:p>
          <a:p>
            <a:pPr marL="171450" indent="-171450" algn="just">
              <a:buFont typeface="Arial" panose="020B0604020202020204" pitchFamily="34" charset="0"/>
              <a:buChar char="•"/>
            </a:pPr>
            <a:r>
              <a:rPr lang="en-IN" sz="1200" dirty="0"/>
              <a:t>BO-XIANG WANG, JIANN-LIANG CHEN (2022): </a:t>
            </a:r>
            <a:r>
              <a:rPr lang="en-US" sz="1200" dirty="0"/>
              <a:t>An AI-Powered Network Threat Detection System</a:t>
            </a:r>
            <a:r>
              <a:rPr lang="en-IN" sz="1200" dirty="0"/>
              <a:t> Doi 10.1109/ACCESS.2022.3175886</a:t>
            </a:r>
            <a:endParaRPr lang="en-US" sz="1200" dirty="0"/>
          </a:p>
          <a:p>
            <a:pPr algn="l"/>
            <a:endParaRPr lang="en-US" sz="1200" dirty="0"/>
          </a:p>
          <a:p>
            <a:pPr algn="l"/>
            <a:r>
              <a:rPr lang="en-US" sz="1200" dirty="0"/>
              <a:t>It is important to note that while ML-based IDS can be quite effective, they are not foolproof and can still be bypassed by skilled attackers.</a:t>
            </a:r>
          </a:p>
          <a:p>
            <a:pPr algn="ctr"/>
            <a:r>
              <a:rPr lang="en-US" sz="2000" b="1" dirty="0">
                <a:solidFill>
                  <a:srgbClr val="FF0000"/>
                </a:solidFill>
              </a:rPr>
              <a:t>It is important to use multiple layers of security and to constantly update and improve the Honeypot to stay ahead of evolving threats.</a:t>
            </a:r>
            <a:endParaRPr lang="en-US" sz="1200" b="1" dirty="0">
              <a:solidFill>
                <a:srgbClr val="FF0000"/>
              </a:solidFill>
            </a:endParaRPr>
          </a:p>
          <a:p>
            <a:pPr marL="457200" marR="0" lvl="0" indent="-336550" algn="l" rtl="0">
              <a:lnSpc>
                <a:spcPct val="105000"/>
              </a:lnSpc>
              <a:spcBef>
                <a:spcPts val="0"/>
              </a:spcBef>
              <a:spcAft>
                <a:spcPts val="0"/>
              </a:spcAft>
              <a:buClr>
                <a:srgbClr val="000000"/>
              </a:buClr>
              <a:buSzPts val="1700"/>
              <a:buFont typeface="Merriweather"/>
              <a:buChar char="●"/>
            </a:pPr>
            <a:endParaRPr sz="1200" dirty="0">
              <a:sym typeface="Merriweather"/>
            </a:endParaRPr>
          </a:p>
        </p:txBody>
      </p:sp>
    </p:spTree>
    <p:extLst>
      <p:ext uri="{BB962C8B-B14F-4D97-AF65-F5344CB8AC3E}">
        <p14:creationId xmlns:p14="http://schemas.microsoft.com/office/powerpoint/2010/main" val="2486331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4"/>
          <p:cNvSpPr txBox="1">
            <a:spLocks noGrp="1"/>
          </p:cNvSpPr>
          <p:nvPr>
            <p:ph type="title"/>
          </p:nvPr>
        </p:nvSpPr>
        <p:spPr>
          <a:xfrm>
            <a:off x="0" y="0"/>
            <a:ext cx="9144000" cy="1266613"/>
          </a:xfrm>
          <a:prstGeom prst="rect">
            <a:avLst/>
          </a:prstGeom>
          <a:noFill/>
          <a:ln>
            <a:noFill/>
          </a:ln>
        </p:spPr>
        <p:txBody>
          <a:bodyPr spcFirstLastPara="1" wrap="square" lIns="91425" tIns="91425" rIns="91425" bIns="91425" anchor="t" anchorCtr="0">
            <a:normAutofit/>
          </a:bodyPr>
          <a:lstStyle/>
          <a:p>
            <a:pPr marL="0" lvl="0" indent="0" rtl="0">
              <a:lnSpc>
                <a:spcPct val="200000"/>
              </a:lnSpc>
              <a:spcBef>
                <a:spcPts val="0"/>
              </a:spcBef>
              <a:spcAft>
                <a:spcPts val="0"/>
              </a:spcAft>
              <a:buSzPts val="2800"/>
              <a:buNone/>
            </a:pPr>
            <a:r>
              <a:rPr lang="en" b="1"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p:txBody>
      </p:sp>
      <p:sp>
        <p:nvSpPr>
          <p:cNvPr id="4" name="Google Shape;78;p15">
            <a:extLst>
              <a:ext uri="{FF2B5EF4-FFF2-40B4-BE49-F238E27FC236}">
                <a16:creationId xmlns:a16="http://schemas.microsoft.com/office/drawing/2014/main" id="{F3F4C8EF-3D7B-434D-96FA-3DE0841A937F}"/>
              </a:ext>
            </a:extLst>
          </p:cNvPr>
          <p:cNvSpPr txBox="1"/>
          <p:nvPr/>
        </p:nvSpPr>
        <p:spPr>
          <a:xfrm>
            <a:off x="0" y="1645921"/>
            <a:ext cx="9144000" cy="2844800"/>
          </a:xfrm>
          <a:prstGeom prst="rect">
            <a:avLst/>
          </a:prstGeom>
          <a:noFill/>
          <a:ln>
            <a:noFill/>
          </a:ln>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dirty="0"/>
              <a:t>To design and develop an ML-based </a:t>
            </a:r>
            <a:r>
              <a:rPr lang="en-US" sz="1400" dirty="0"/>
              <a:t>cyber attack detection</a:t>
            </a:r>
            <a:r>
              <a:rPr lang="en-US" dirty="0"/>
              <a:t> that can accurately detect and classify malicious network activity in real-time by analyzing network traffic and identifying patterns that deviate from normal behavior.</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The system should be able to adapt to new and evolving attacks and have a low rate of false positives. Furthermore, the system should be able to process large amounts of data and be efficient in terms of computational resources."</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This problem statement highlights the key challenges and requirements of an ML-based </a:t>
            </a:r>
            <a:r>
              <a:rPr lang="en-US" sz="1400" dirty="0"/>
              <a:t>cyber attack detection</a:t>
            </a:r>
            <a:r>
              <a:rPr lang="en-US" dirty="0"/>
              <a:t>. The system must be able to accurately detect malicious activity while minimizing false positives and be able to adapt to new types of attacks.</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It should also be able to process large amounts of data and be efficient in terms of computational resources.</a:t>
            </a:r>
          </a:p>
          <a:p>
            <a:pPr marL="457200" marR="0" lvl="0" indent="-336550" algn="l" rtl="0">
              <a:lnSpc>
                <a:spcPct val="105000"/>
              </a:lnSpc>
              <a:spcBef>
                <a:spcPts val="0"/>
              </a:spcBef>
              <a:spcAft>
                <a:spcPts val="0"/>
              </a:spcAft>
              <a:buClr>
                <a:srgbClr val="000000"/>
              </a:buClr>
              <a:buSzPts val="1700"/>
              <a:buFont typeface="Merriweather"/>
              <a:buChar char="●"/>
            </a:pPr>
            <a:endParaRPr dirty="0">
              <a:sym typeface="Merriweather"/>
            </a:endParaRPr>
          </a:p>
        </p:txBody>
      </p:sp>
    </p:spTree>
    <p:extLst>
      <p:ext uri="{BB962C8B-B14F-4D97-AF65-F5344CB8AC3E}">
        <p14:creationId xmlns:p14="http://schemas.microsoft.com/office/powerpoint/2010/main" val="3874208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4"/>
          <p:cNvSpPr txBox="1">
            <a:spLocks noGrp="1"/>
          </p:cNvSpPr>
          <p:nvPr>
            <p:ph type="title"/>
          </p:nvPr>
        </p:nvSpPr>
        <p:spPr>
          <a:xfrm>
            <a:off x="0" y="0"/>
            <a:ext cx="9144000" cy="1266613"/>
          </a:xfrm>
          <a:prstGeom prst="rect">
            <a:avLst/>
          </a:prstGeom>
          <a:noFill/>
          <a:ln>
            <a:noFill/>
          </a:ln>
        </p:spPr>
        <p:txBody>
          <a:bodyPr spcFirstLastPara="1" wrap="square" lIns="91425" tIns="91425" rIns="91425" bIns="91425" anchor="t" anchorCtr="0">
            <a:normAutofit/>
          </a:bodyPr>
          <a:lstStyle/>
          <a:p>
            <a:pPr marL="0" lvl="0" indent="0" rtl="0">
              <a:lnSpc>
                <a:spcPct val="200000"/>
              </a:lnSpc>
              <a:spcBef>
                <a:spcPts val="0"/>
              </a:spcBef>
              <a:spcAft>
                <a:spcPts val="0"/>
              </a:spcAft>
              <a:buSzPts val="2800"/>
              <a:buNone/>
            </a:pPr>
            <a:r>
              <a:rPr lang="en" b="1"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p:txBody>
      </p:sp>
      <p:sp>
        <p:nvSpPr>
          <p:cNvPr id="4" name="Google Shape;78;p15">
            <a:extLst>
              <a:ext uri="{FF2B5EF4-FFF2-40B4-BE49-F238E27FC236}">
                <a16:creationId xmlns:a16="http://schemas.microsoft.com/office/drawing/2014/main" id="{F3F4C8EF-3D7B-434D-96FA-3DE0841A937F}"/>
              </a:ext>
            </a:extLst>
          </p:cNvPr>
          <p:cNvSpPr txBox="1"/>
          <p:nvPr/>
        </p:nvSpPr>
        <p:spPr>
          <a:xfrm>
            <a:off x="0" y="1266613"/>
            <a:ext cx="9144000" cy="3876887"/>
          </a:xfrm>
          <a:prstGeom prst="rect">
            <a:avLst/>
          </a:prstGeom>
          <a:noFill/>
          <a:ln>
            <a:noFill/>
          </a:ln>
        </p:spPr>
        <p:txBody>
          <a:bodyPr spcFirstLastPara="1" wrap="square" lIns="91425" tIns="91425" rIns="91425" bIns="91425" anchor="t" anchorCtr="0">
            <a:noAutofit/>
          </a:bodyPr>
          <a:lstStyle/>
          <a:p>
            <a:pPr marL="457200" marR="0" lvl="0" indent="-336550" algn="l" rtl="0">
              <a:lnSpc>
                <a:spcPct val="105000"/>
              </a:lnSpc>
              <a:spcBef>
                <a:spcPts val="0"/>
              </a:spcBef>
              <a:spcAft>
                <a:spcPts val="0"/>
              </a:spcAft>
              <a:buClr>
                <a:srgbClr val="000000"/>
              </a:buClr>
              <a:buSzPts val="1700"/>
              <a:buFont typeface="Merriweather"/>
              <a:buChar char="●"/>
            </a:pPr>
            <a:endParaRPr sz="1700" b="1" i="0" u="none" strike="noStrike" cap="none" dirty="0">
              <a:solidFill>
                <a:srgbClr val="333333"/>
              </a:solidFill>
              <a:highlight>
                <a:srgbClr val="FCFCFC"/>
              </a:highlight>
              <a:latin typeface="Times New Roman" panose="02020603050405020304" pitchFamily="18" charset="0"/>
              <a:ea typeface="Merriweather"/>
              <a:cs typeface="Times New Roman" panose="02020603050405020304" pitchFamily="18" charset="0"/>
              <a:sym typeface="Merriweather"/>
            </a:endParaRPr>
          </a:p>
        </p:txBody>
      </p:sp>
      <p:pic>
        <p:nvPicPr>
          <p:cNvPr id="3" name="Picture 2">
            <a:extLst>
              <a:ext uri="{FF2B5EF4-FFF2-40B4-BE49-F238E27FC236}">
                <a16:creationId xmlns:a16="http://schemas.microsoft.com/office/drawing/2014/main" id="{C2E3D2BF-339B-4D24-AB48-9EC68A70BFB4}"/>
              </a:ext>
            </a:extLst>
          </p:cNvPr>
          <p:cNvPicPr>
            <a:picLocks noChangeAspect="1"/>
          </p:cNvPicPr>
          <p:nvPr/>
        </p:nvPicPr>
        <p:blipFill rotWithShape="1">
          <a:blip r:embed="rId3"/>
          <a:srcRect l="1250" b="20704"/>
          <a:stretch/>
        </p:blipFill>
        <p:spPr>
          <a:xfrm>
            <a:off x="0" y="1266613"/>
            <a:ext cx="9144000" cy="3876887"/>
          </a:xfrm>
          <a:prstGeom prst="rect">
            <a:avLst/>
          </a:prstGeom>
        </p:spPr>
      </p:pic>
    </p:spTree>
    <p:extLst>
      <p:ext uri="{BB962C8B-B14F-4D97-AF65-F5344CB8AC3E}">
        <p14:creationId xmlns:p14="http://schemas.microsoft.com/office/powerpoint/2010/main" val="406498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4"/>
          <p:cNvSpPr txBox="1">
            <a:spLocks noGrp="1"/>
          </p:cNvSpPr>
          <p:nvPr>
            <p:ph type="title"/>
          </p:nvPr>
        </p:nvSpPr>
        <p:spPr>
          <a:xfrm>
            <a:off x="0" y="0"/>
            <a:ext cx="9144000" cy="1266613"/>
          </a:xfrm>
          <a:prstGeom prst="rect">
            <a:avLst/>
          </a:prstGeom>
          <a:noFill/>
          <a:ln>
            <a:noFill/>
          </a:ln>
        </p:spPr>
        <p:txBody>
          <a:bodyPr spcFirstLastPara="1" wrap="square" lIns="91425" tIns="91425" rIns="91425" bIns="91425" anchor="t" anchorCtr="0">
            <a:normAutofit/>
          </a:bodyPr>
          <a:lstStyle/>
          <a:p>
            <a:pPr marL="0" lvl="0" indent="0" rtl="0">
              <a:lnSpc>
                <a:spcPct val="200000"/>
              </a:lnSpc>
              <a:spcBef>
                <a:spcPts val="0"/>
              </a:spcBef>
              <a:spcAft>
                <a:spcPts val="0"/>
              </a:spcAft>
              <a:buSzPts val="2800"/>
              <a:buNone/>
            </a:pPr>
            <a:r>
              <a:rPr lang="en" b="1" dirty="0">
                <a:latin typeface="Times New Roman" panose="02020603050405020304" pitchFamily="18" charset="0"/>
                <a:cs typeface="Times New Roman" panose="02020603050405020304" pitchFamily="18" charset="0"/>
              </a:rPr>
              <a:t>MODULES</a:t>
            </a:r>
            <a:endParaRPr dirty="0">
              <a:latin typeface="Times New Roman" panose="02020603050405020304" pitchFamily="18" charset="0"/>
              <a:cs typeface="Times New Roman" panose="02020603050405020304" pitchFamily="18" charset="0"/>
            </a:endParaRPr>
          </a:p>
        </p:txBody>
      </p:sp>
      <p:sp>
        <p:nvSpPr>
          <p:cNvPr id="5" name="Google Shape;134;p23">
            <a:extLst>
              <a:ext uri="{FF2B5EF4-FFF2-40B4-BE49-F238E27FC236}">
                <a16:creationId xmlns:a16="http://schemas.microsoft.com/office/drawing/2014/main" id="{AFC35CBD-3119-45DA-BD1B-94BF9331071F}"/>
              </a:ext>
            </a:extLst>
          </p:cNvPr>
          <p:cNvSpPr txBox="1"/>
          <p:nvPr/>
        </p:nvSpPr>
        <p:spPr>
          <a:xfrm>
            <a:off x="362373" y="1477980"/>
            <a:ext cx="8419253" cy="3323957"/>
          </a:xfrm>
          <a:prstGeom prst="rect">
            <a:avLst/>
          </a:prstGeom>
          <a:noFill/>
          <a:ln>
            <a:noFill/>
          </a:ln>
        </p:spPr>
        <p:txBody>
          <a:bodyPr spcFirstLastPara="1" wrap="square" lIns="91425" tIns="91425" rIns="91425" bIns="91425" numCol="2" anchor="t" anchorCtr="0">
            <a:spAutoFit/>
          </a:bodyPr>
          <a:lstStyle/>
          <a:p>
            <a:pPr marL="457200" lvl="0" indent="-336550" algn="l" rtl="0">
              <a:lnSpc>
                <a:spcPct val="200000"/>
              </a:lnSpc>
              <a:spcBef>
                <a:spcPts val="0"/>
              </a:spcBef>
              <a:spcAft>
                <a:spcPts val="0"/>
              </a:spcAft>
              <a:buSzPts val="1700"/>
              <a:buFont typeface="Merriweather"/>
              <a:buChar char="●"/>
            </a:pPr>
            <a:r>
              <a:rPr lang="en" sz="1700" dirty="0">
                <a:latin typeface="Merriweather"/>
                <a:ea typeface="Merriweather"/>
                <a:cs typeface="Merriweather"/>
                <a:sym typeface="Merriweather"/>
              </a:rPr>
              <a:t>Building Network</a:t>
            </a:r>
          </a:p>
          <a:p>
            <a:pPr marL="457200" lvl="0" indent="-336550" algn="l" rtl="0">
              <a:lnSpc>
                <a:spcPct val="200000"/>
              </a:lnSpc>
              <a:spcBef>
                <a:spcPts val="0"/>
              </a:spcBef>
              <a:spcAft>
                <a:spcPts val="0"/>
              </a:spcAft>
              <a:buSzPts val="1700"/>
              <a:buFont typeface="Merriweather"/>
              <a:buChar char="●"/>
            </a:pPr>
            <a:r>
              <a:rPr lang="en" sz="1700" dirty="0">
                <a:latin typeface="Merriweather"/>
                <a:ea typeface="Merriweather"/>
                <a:cs typeface="Merriweather"/>
                <a:sym typeface="Merriweather"/>
              </a:rPr>
              <a:t>Honeypot Creation</a:t>
            </a:r>
          </a:p>
          <a:p>
            <a:pPr marL="457200" lvl="0" indent="-336550" algn="l" rtl="0">
              <a:lnSpc>
                <a:spcPct val="200000"/>
              </a:lnSpc>
              <a:spcBef>
                <a:spcPts val="0"/>
              </a:spcBef>
              <a:spcAft>
                <a:spcPts val="0"/>
              </a:spcAft>
              <a:buSzPts val="1700"/>
              <a:buFont typeface="Merriweather"/>
              <a:buChar char="●"/>
            </a:pPr>
            <a:r>
              <a:rPr lang="en" sz="1700" dirty="0">
                <a:latin typeface="Merriweather"/>
                <a:ea typeface="Merriweather"/>
                <a:cs typeface="Merriweather"/>
                <a:sym typeface="Merriweather"/>
              </a:rPr>
              <a:t>Testing Honeypot</a:t>
            </a:r>
          </a:p>
          <a:p>
            <a:pPr marL="457200" lvl="0" indent="-336550" algn="l" rtl="0">
              <a:lnSpc>
                <a:spcPct val="200000"/>
              </a:lnSpc>
              <a:spcBef>
                <a:spcPts val="0"/>
              </a:spcBef>
              <a:spcAft>
                <a:spcPts val="0"/>
              </a:spcAft>
              <a:buSzPts val="1700"/>
              <a:buFont typeface="Merriweather"/>
              <a:buChar char="●"/>
            </a:pPr>
            <a:endParaRPr lang="en" sz="1700" dirty="0">
              <a:latin typeface="Merriweather"/>
              <a:ea typeface="Merriweather"/>
              <a:cs typeface="Merriweather"/>
              <a:sym typeface="Merriweather"/>
            </a:endParaRPr>
          </a:p>
          <a:p>
            <a:pPr marL="457200" lvl="0" indent="-336550" algn="l" rtl="0">
              <a:lnSpc>
                <a:spcPct val="200000"/>
              </a:lnSpc>
              <a:spcBef>
                <a:spcPts val="0"/>
              </a:spcBef>
              <a:spcAft>
                <a:spcPts val="0"/>
              </a:spcAft>
              <a:buSzPts val="1700"/>
              <a:buFont typeface="Merriweather"/>
              <a:buChar char="●"/>
            </a:pPr>
            <a:endParaRPr lang="en" sz="1700" dirty="0">
              <a:latin typeface="Merriweather"/>
              <a:ea typeface="Merriweather"/>
              <a:cs typeface="Merriweather"/>
              <a:sym typeface="Merriweather"/>
            </a:endParaRPr>
          </a:p>
          <a:p>
            <a:pPr marL="457200" lvl="0" indent="-336550" algn="l" rtl="0">
              <a:lnSpc>
                <a:spcPct val="200000"/>
              </a:lnSpc>
              <a:spcBef>
                <a:spcPts val="0"/>
              </a:spcBef>
              <a:spcAft>
                <a:spcPts val="0"/>
              </a:spcAft>
              <a:buSzPts val="1700"/>
              <a:buFont typeface="Merriweather"/>
              <a:buChar char="●"/>
            </a:pPr>
            <a:endParaRPr lang="en" sz="1700" dirty="0">
              <a:latin typeface="Merriweather"/>
              <a:ea typeface="Merriweather"/>
              <a:cs typeface="Merriweather"/>
              <a:sym typeface="Merriweather"/>
            </a:endParaRPr>
          </a:p>
          <a:p>
            <a:pPr marL="457200" indent="-336550">
              <a:lnSpc>
                <a:spcPct val="200000"/>
              </a:lnSpc>
              <a:buSzPts val="1700"/>
              <a:buFont typeface="Merriweather"/>
              <a:buChar char="●"/>
            </a:pPr>
            <a:r>
              <a:rPr lang="en-IN" sz="1700" dirty="0">
                <a:latin typeface="Merriweather"/>
                <a:ea typeface="Merriweather"/>
                <a:cs typeface="Merriweather"/>
                <a:sym typeface="Merriweather"/>
              </a:rPr>
              <a:t>Gathering dataset</a:t>
            </a:r>
          </a:p>
          <a:p>
            <a:pPr marL="457200" lvl="0" indent="-336550" algn="l" rtl="0">
              <a:lnSpc>
                <a:spcPct val="200000"/>
              </a:lnSpc>
              <a:spcBef>
                <a:spcPts val="0"/>
              </a:spcBef>
              <a:spcAft>
                <a:spcPts val="0"/>
              </a:spcAft>
              <a:buSzPts val="1700"/>
              <a:buFont typeface="Merriweather"/>
              <a:buChar char="●"/>
            </a:pPr>
            <a:r>
              <a:rPr lang="en-US" sz="1700" dirty="0">
                <a:latin typeface="Merriweather"/>
                <a:ea typeface="Merriweather"/>
                <a:cs typeface="Merriweather"/>
                <a:sym typeface="Merriweather"/>
              </a:rPr>
              <a:t>Data Preprocessing</a:t>
            </a:r>
            <a:endParaRPr sz="1700" dirty="0">
              <a:latin typeface="Merriweather"/>
              <a:ea typeface="Merriweather"/>
              <a:cs typeface="Merriweather"/>
              <a:sym typeface="Merriweather"/>
            </a:endParaRPr>
          </a:p>
          <a:p>
            <a:pPr marL="457200" lvl="0" indent="-336550" algn="l" rtl="0">
              <a:lnSpc>
                <a:spcPct val="200000"/>
              </a:lnSpc>
              <a:spcBef>
                <a:spcPts val="0"/>
              </a:spcBef>
              <a:spcAft>
                <a:spcPts val="0"/>
              </a:spcAft>
              <a:buSzPts val="1700"/>
              <a:buFont typeface="Merriweather"/>
              <a:buChar char="●"/>
            </a:pPr>
            <a:r>
              <a:rPr lang="en" sz="1700" dirty="0">
                <a:latin typeface="Merriweather"/>
                <a:ea typeface="Merriweather"/>
                <a:cs typeface="Merriweather"/>
                <a:sym typeface="Merriweather"/>
              </a:rPr>
              <a:t>ML Model Selection and Training</a:t>
            </a:r>
            <a:endParaRPr sz="1700" dirty="0">
              <a:latin typeface="Merriweather"/>
              <a:ea typeface="Merriweather"/>
              <a:cs typeface="Merriweather"/>
              <a:sym typeface="Merriweather"/>
            </a:endParaRPr>
          </a:p>
          <a:p>
            <a:pPr marL="457200" lvl="0" indent="-336550" algn="l" rtl="0">
              <a:lnSpc>
                <a:spcPct val="200000"/>
              </a:lnSpc>
              <a:spcBef>
                <a:spcPts val="0"/>
              </a:spcBef>
              <a:spcAft>
                <a:spcPts val="0"/>
              </a:spcAft>
              <a:buSzPts val="1700"/>
              <a:buFont typeface="Merriweather"/>
              <a:buChar char="●"/>
            </a:pPr>
            <a:r>
              <a:rPr lang="en-US" sz="1700" dirty="0">
                <a:latin typeface="Merriweather"/>
                <a:ea typeface="Merriweather"/>
                <a:cs typeface="Merriweather"/>
                <a:sym typeface="Merriweather"/>
              </a:rPr>
              <a:t>Implementing Cyber attack Detection System</a:t>
            </a:r>
          </a:p>
          <a:p>
            <a:pPr marL="457200" lvl="0" indent="-336550" algn="l" rtl="0">
              <a:lnSpc>
                <a:spcPct val="200000"/>
              </a:lnSpc>
              <a:spcBef>
                <a:spcPts val="0"/>
              </a:spcBef>
              <a:spcAft>
                <a:spcPts val="0"/>
              </a:spcAft>
              <a:buSzPts val="1700"/>
              <a:buFont typeface="Merriweather"/>
              <a:buChar char="●"/>
            </a:pPr>
            <a:endParaRPr sz="1700" dirty="0">
              <a:latin typeface="Merriweather"/>
              <a:ea typeface="Merriweather"/>
              <a:cs typeface="Merriweather"/>
              <a:sym typeface="Merriweather"/>
            </a:endParaRPr>
          </a:p>
        </p:txBody>
      </p:sp>
    </p:spTree>
    <p:extLst>
      <p:ext uri="{BB962C8B-B14F-4D97-AF65-F5344CB8AC3E}">
        <p14:creationId xmlns:p14="http://schemas.microsoft.com/office/powerpoint/2010/main" val="4003089342"/>
      </p:ext>
    </p:extLst>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1293</TotalTime>
  <Words>919</Words>
  <Application>Microsoft Office PowerPoint</Application>
  <PresentationFormat>On-screen Show (16:9)</PresentationFormat>
  <Paragraphs>95</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Roboto</vt:lpstr>
      <vt:lpstr>Times New Roman</vt:lpstr>
      <vt:lpstr>Bookman Old Style</vt:lpstr>
      <vt:lpstr>Caveat</vt:lpstr>
      <vt:lpstr>Baskerville Old Face</vt:lpstr>
      <vt:lpstr>Merriweather</vt:lpstr>
      <vt:lpstr>Paradigm</vt:lpstr>
      <vt:lpstr>16CS270 - PROJECT</vt:lpstr>
      <vt:lpstr>AGENDA</vt:lpstr>
      <vt:lpstr>INTRODUCTION</vt:lpstr>
      <vt:lpstr>INTRODUCTION</vt:lpstr>
      <vt:lpstr>PowerPoint Presentation</vt:lpstr>
      <vt:lpstr>LITERATURE SURVEY</vt:lpstr>
      <vt:lpstr>PROBLEM STATEMENT</vt:lpstr>
      <vt:lpstr>PROBLEM STATEMENT</vt:lpstr>
      <vt:lpstr>MODULES</vt:lpstr>
      <vt:lpstr>HARDWARE AND SOFTWARE REQUIREMENTS</vt:lpstr>
      <vt:lpstr>REFERENCES</vt:lpstr>
      <vt:lpstr>TIME SLOT GANTT CHART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 II</dc:title>
  <cp:lastModifiedBy>Abishek PS</cp:lastModifiedBy>
  <cp:revision>112</cp:revision>
  <dcterms:modified xsi:type="dcterms:W3CDTF">2023-01-20T06:04:48Z</dcterms:modified>
</cp:coreProperties>
</file>