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79" r:id="rId4"/>
    <p:sldId id="286" r:id="rId5"/>
    <p:sldId id="264" r:id="rId6"/>
    <p:sldId id="280" r:id="rId7"/>
    <p:sldId id="281" r:id="rId8"/>
    <p:sldId id="287" r:id="rId9"/>
    <p:sldId id="282" r:id="rId10"/>
    <p:sldId id="283" r:id="rId11"/>
    <p:sldId id="284" r:id="rId12"/>
    <p:sldId id="285" r:id="rId13"/>
    <p:sldId id="270" r:id="rId14"/>
  </p:sldIdLst>
  <p:sldSz cx="9144000" cy="5143500" type="screen16x9"/>
  <p:notesSz cx="6858000" cy="9144000"/>
  <p:embeddedFontLst>
    <p:embeddedFont>
      <p:font typeface="Baskerville Old Face" panose="02020602080505020303" pitchFamily="18" charset="0"/>
      <p:regular r:id="rId16"/>
    </p:embeddedFont>
    <p:embeddedFont>
      <p:font typeface="Bookman Old Style" panose="02050604050505020204" pitchFamily="18" charset="0"/>
      <p:regular r:id="rId17"/>
      <p:bold r:id="rId18"/>
      <p:italic r:id="rId19"/>
      <p:boldItalic r:id="rId20"/>
    </p:embeddedFont>
    <p:embeddedFont>
      <p:font typeface="Caveat" panose="020B0604020202020204" charset="0"/>
      <p:regular r:id="rId21"/>
      <p:bold r:id="rId22"/>
    </p:embeddedFont>
    <p:embeddedFont>
      <p:font typeface="Merriweather"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86928" autoAdjust="0"/>
  </p:normalViewPr>
  <p:slideViewPr>
    <p:cSldViewPr snapToGrid="0">
      <p:cViewPr varScale="1">
        <p:scale>
          <a:sx n="113" d="100"/>
          <a:sy n="113" d="100"/>
        </p:scale>
        <p:origin x="547"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510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606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758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329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652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375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015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159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7060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4" name="Google Shape;14;p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9" name="Google Shape;59;p1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60" name="Google Shape;6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1"/>
        <p:cNvGrpSpPr/>
        <p:nvPr/>
      </p:nvGrpSpPr>
      <p:grpSpPr>
        <a:xfrm>
          <a:off x="0" y="0"/>
          <a:ext cx="0" cy="0"/>
          <a:chOff x="0" y="0"/>
          <a:chExt cx="0" cy="0"/>
        </a:xfrm>
      </p:grpSpPr>
      <p:sp>
        <p:nvSpPr>
          <p:cNvPr id="22" name="Google Shape;22;p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4" name="Google Shape;24;p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9" name="Google Shape;29;p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0" name="Google Shape;30;p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1" name="Google Shape;31;p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7" name="Google Shape;37;p7"/>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6" name="Google Shape;4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0" name="Google Shape;50;p1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1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ctrTitle"/>
          </p:nvPr>
        </p:nvSpPr>
        <p:spPr>
          <a:xfrm>
            <a:off x="2314135" y="849095"/>
            <a:ext cx="5064369" cy="6339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33333"/>
              <a:buNone/>
            </a:pPr>
            <a:r>
              <a:rPr lang="en" sz="3000" b="1" dirty="0">
                <a:solidFill>
                  <a:schemeClr val="lt1"/>
                </a:solidFill>
                <a:latin typeface="Bookman Old Style" panose="02050604050505020204" pitchFamily="18" charset="0"/>
                <a:ea typeface="Caveat"/>
                <a:cs typeface="Caveat"/>
                <a:sym typeface="Caveat"/>
              </a:rPr>
              <a:t>16CS270 - PROJECT</a:t>
            </a:r>
            <a:endParaRPr sz="3000" b="1" dirty="0">
              <a:solidFill>
                <a:schemeClr val="lt1"/>
              </a:solidFill>
              <a:latin typeface="Bookman Old Style" panose="02050604050505020204" pitchFamily="18" charset="0"/>
              <a:ea typeface="Caveat"/>
              <a:cs typeface="Caveat"/>
              <a:sym typeface="Caveat"/>
            </a:endParaRPr>
          </a:p>
        </p:txBody>
      </p:sp>
      <p:sp>
        <p:nvSpPr>
          <p:cNvPr id="66" name="Google Shape;66;p13"/>
          <p:cNvSpPr txBox="1">
            <a:spLocks noGrp="1"/>
          </p:cNvSpPr>
          <p:nvPr>
            <p:ph type="subTitle" idx="1"/>
          </p:nvPr>
        </p:nvSpPr>
        <p:spPr>
          <a:xfrm>
            <a:off x="5146312" y="2859314"/>
            <a:ext cx="3997688" cy="228242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Guide: </a:t>
            </a:r>
            <a:endParaRPr b="1" dirty="0">
              <a:solidFill>
                <a:srgbClr val="FFFFFF"/>
              </a:solidFill>
              <a:latin typeface="Baskerville Old Face" panose="02020602080505020303" pitchFamily="18" charset="0"/>
              <a:ea typeface="Merriweather"/>
              <a:cs typeface="Merriweather"/>
              <a:sym typeface="Merriweather"/>
            </a:endParaRPr>
          </a:p>
          <a:p>
            <a:pPr marL="0" lvl="0" indent="457200" algn="l" rtl="0">
              <a:lnSpc>
                <a:spcPct val="150000"/>
              </a:lnSpc>
              <a:spcBef>
                <a:spcPts val="0"/>
              </a:spcBef>
              <a:spcAft>
                <a:spcPts val="0"/>
              </a:spcAft>
              <a:buSzPts val="935"/>
              <a:buNone/>
            </a:pPr>
            <a:r>
              <a:rPr lang="en-IN" b="1" dirty="0">
                <a:solidFill>
                  <a:srgbClr val="FFFFFF"/>
                </a:solidFill>
                <a:latin typeface="Baskerville Old Face" panose="02020602080505020303" pitchFamily="18" charset="0"/>
                <a:ea typeface="Merriweather"/>
                <a:cs typeface="Merriweather"/>
                <a:sym typeface="Merriweather"/>
              </a:rPr>
              <a:t>Mrs. M. KARTHIGHA</a:t>
            </a:r>
          </a:p>
          <a:p>
            <a:pPr marL="0" lvl="0" indent="0" algn="l" rtl="0">
              <a:lnSpc>
                <a:spcPct val="150000"/>
              </a:lnSpc>
              <a:spcBef>
                <a:spcPts val="0"/>
              </a:spcBef>
              <a:spcAft>
                <a:spcPts val="0"/>
              </a:spcAft>
              <a:buSzPts val="935"/>
              <a:buNone/>
            </a:pPr>
            <a:r>
              <a:rPr lang="en-IN" b="1" dirty="0">
                <a:solidFill>
                  <a:srgbClr val="FFFFFF"/>
                </a:solidFill>
                <a:latin typeface="Baskerville Old Face" panose="02020602080505020303" pitchFamily="18" charset="0"/>
                <a:ea typeface="Merriweather"/>
                <a:cs typeface="Merriweather"/>
                <a:sym typeface="Merriweather"/>
              </a:rPr>
              <a:t>Team:</a:t>
            </a:r>
          </a:p>
          <a:p>
            <a:pPr marL="457200" lvl="0" indent="0" algn="l" rtl="0">
              <a:lnSpc>
                <a:spcPct val="11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Abishek P S		(1901002)</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Hari Kishore V P	(1901043)</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Kugaanesen S		(1901068)</a:t>
            </a:r>
            <a:endParaRPr b="1" dirty="0">
              <a:latin typeface="Baskerville Old Face" panose="02020602080505020303" pitchFamily="18" charset="0"/>
              <a:ea typeface="Merriweather"/>
              <a:cs typeface="Merriweather"/>
              <a:sym typeface="Merriweather"/>
            </a:endParaRPr>
          </a:p>
        </p:txBody>
      </p:sp>
      <p:sp>
        <p:nvSpPr>
          <p:cNvPr id="67" name="Google Shape;67;p13"/>
          <p:cNvSpPr txBox="1"/>
          <p:nvPr/>
        </p:nvSpPr>
        <p:spPr>
          <a:xfrm>
            <a:off x="5146312" y="1403622"/>
            <a:ext cx="3997688" cy="1599831"/>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Domain: </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45720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Cyber Security</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Title: </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457200" algn="l" rtl="0">
              <a:lnSpc>
                <a:spcPct val="150000"/>
              </a:lnSpc>
              <a:spcBef>
                <a:spcPts val="0"/>
              </a:spcBef>
              <a:spcAft>
                <a:spcPts val="0"/>
              </a:spcAft>
              <a:buClr>
                <a:srgbClr val="000000"/>
              </a:buClr>
              <a:buSzPts val="2500"/>
              <a:buFont typeface="Arial"/>
              <a:buNone/>
            </a:pPr>
            <a:r>
              <a:rPr lang="en-US" sz="1600" b="1" dirty="0" err="1">
                <a:solidFill>
                  <a:schemeClr val="lt1"/>
                </a:solidFill>
                <a:latin typeface="Baskerville Old Face" panose="02020602080505020303" pitchFamily="18" charset="0"/>
                <a:ea typeface="Merriweather"/>
                <a:cs typeface="Merriweather"/>
                <a:sym typeface="Merriweather"/>
              </a:rPr>
              <a:t>Honeypot</a:t>
            </a:r>
            <a:r>
              <a:rPr lang="en-US" sz="1600" b="1" dirty="0">
                <a:solidFill>
                  <a:schemeClr val="lt1"/>
                </a:solidFill>
                <a:latin typeface="Baskerville Old Face" panose="02020602080505020303" pitchFamily="18" charset="0"/>
                <a:ea typeface="Merriweather"/>
                <a:cs typeface="Merriweather"/>
                <a:sym typeface="Merriweather"/>
              </a:rPr>
              <a:t> Based Cyber Attack Detection</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p:txBody>
      </p:sp>
      <p:pic>
        <p:nvPicPr>
          <p:cNvPr id="4" name="Picture 3">
            <a:extLst>
              <a:ext uri="{FF2B5EF4-FFF2-40B4-BE49-F238E27FC236}">
                <a16:creationId xmlns:a16="http://schemas.microsoft.com/office/drawing/2014/main" id="{2AECD592-423B-267A-805B-45348293A982}"/>
              </a:ext>
            </a:extLst>
          </p:cNvPr>
          <p:cNvPicPr>
            <a:picLocks noChangeAspect="1"/>
          </p:cNvPicPr>
          <p:nvPr/>
        </p:nvPicPr>
        <p:blipFill>
          <a:blip r:embed="rId3"/>
          <a:stretch>
            <a:fillRect/>
          </a:stretch>
        </p:blipFill>
        <p:spPr>
          <a:xfrm>
            <a:off x="-1" y="0"/>
            <a:ext cx="9144000" cy="9284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HARDWARE AND SOFTWARE REQUIREMENTS</a:t>
            </a:r>
            <a:endParaRPr dirty="0">
              <a:latin typeface="Times New Roman" panose="02020603050405020304" pitchFamily="18" charset="0"/>
              <a:cs typeface="Times New Roman" panose="02020603050405020304" pitchFamily="18" charset="0"/>
            </a:endParaRPr>
          </a:p>
        </p:txBody>
      </p:sp>
      <p:sp>
        <p:nvSpPr>
          <p:cNvPr id="5" name="Google Shape;134;p23">
            <a:extLst>
              <a:ext uri="{FF2B5EF4-FFF2-40B4-BE49-F238E27FC236}">
                <a16:creationId xmlns:a16="http://schemas.microsoft.com/office/drawing/2014/main" id="{AFC35CBD-3119-45DA-BD1B-94BF9331071F}"/>
              </a:ext>
            </a:extLst>
          </p:cNvPr>
          <p:cNvSpPr txBox="1"/>
          <p:nvPr/>
        </p:nvSpPr>
        <p:spPr>
          <a:xfrm>
            <a:off x="0" y="1618826"/>
            <a:ext cx="9144000" cy="3754844"/>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Font typeface="Merriweather"/>
              <a:buChar char="●"/>
            </a:pPr>
            <a:r>
              <a:rPr lang="en-IN" sz="1600" dirty="0">
                <a:latin typeface="Merriweather"/>
                <a:ea typeface="Merriweather"/>
                <a:cs typeface="Merriweather"/>
                <a:sym typeface="Merriweather"/>
              </a:rPr>
              <a:t>Hardware Requirements:</a:t>
            </a:r>
          </a:p>
          <a:p>
            <a:pPr marL="120650" lvl="0" algn="l" rtl="0">
              <a:spcBef>
                <a:spcPts val="0"/>
              </a:spcBef>
              <a:spcAft>
                <a:spcPts val="0"/>
              </a:spcAft>
              <a:buSzPts val="1700"/>
            </a:pPr>
            <a:r>
              <a:rPr lang="en-IN" sz="1600" dirty="0">
                <a:latin typeface="Merriweather"/>
                <a:ea typeface="Merriweather"/>
                <a:cs typeface="Merriweather"/>
                <a:sym typeface="Merriweather"/>
              </a:rPr>
              <a:t>	Computer with 2.5GHz Processing Power and 16 GB Memory in minimal.</a:t>
            </a:r>
          </a:p>
          <a:p>
            <a:pPr marL="120650" lvl="0" algn="l" rtl="0">
              <a:spcBef>
                <a:spcPts val="0"/>
              </a:spcBef>
              <a:spcAft>
                <a:spcPts val="0"/>
              </a:spcAft>
              <a:buSzPts val="1700"/>
            </a:pPr>
            <a:r>
              <a:rPr lang="en-IN" sz="1600" dirty="0">
                <a:latin typeface="Merriweather"/>
                <a:ea typeface="Merriweather"/>
                <a:cs typeface="Merriweather"/>
                <a:sym typeface="Merriweather"/>
              </a:rPr>
              <a:t>	Network Interface Card</a:t>
            </a:r>
          </a:p>
          <a:p>
            <a:pPr marL="120650" lvl="0" algn="l" rtl="0">
              <a:spcBef>
                <a:spcPts val="0"/>
              </a:spcBef>
              <a:spcAft>
                <a:spcPts val="0"/>
              </a:spcAft>
              <a:buSzPts val="1700"/>
            </a:pPr>
            <a:endParaRPr lang="en-IN" sz="1600" dirty="0">
              <a:latin typeface="Merriweather"/>
              <a:ea typeface="Merriweather"/>
              <a:cs typeface="Merriweather"/>
              <a:sym typeface="Merriweather"/>
            </a:endParaRPr>
          </a:p>
          <a:p>
            <a:pPr marL="457200" lvl="0" indent="-336550" algn="l" rtl="0">
              <a:lnSpc>
                <a:spcPct val="150000"/>
              </a:lnSpc>
              <a:spcBef>
                <a:spcPts val="0"/>
              </a:spcBef>
              <a:spcAft>
                <a:spcPts val="0"/>
              </a:spcAft>
              <a:buSzPts val="1700"/>
              <a:buFont typeface="Merriweather"/>
              <a:buChar char="●"/>
            </a:pPr>
            <a:r>
              <a:rPr lang="en-IN" sz="1600" dirty="0">
                <a:latin typeface="Merriweather"/>
                <a:ea typeface="Merriweather"/>
                <a:cs typeface="Merriweather"/>
                <a:sym typeface="Merriweather"/>
              </a:rPr>
              <a:t>Software Requirements:</a:t>
            </a:r>
          </a:p>
          <a:p>
            <a:pPr marL="120650" lvl="0" algn="l" rtl="0">
              <a:spcBef>
                <a:spcPts val="0"/>
              </a:spcBef>
              <a:spcAft>
                <a:spcPts val="0"/>
              </a:spcAft>
              <a:buSzPts val="1700"/>
            </a:pPr>
            <a:r>
              <a:rPr lang="en-IN" sz="1600" dirty="0">
                <a:latin typeface="Merriweather"/>
                <a:ea typeface="Merriweather"/>
                <a:cs typeface="Merriweather"/>
                <a:sym typeface="Merriweather"/>
              </a:rPr>
              <a:t>	Bash</a:t>
            </a:r>
          </a:p>
          <a:p>
            <a:pPr marL="120650" lvl="0" algn="l" rtl="0">
              <a:spcBef>
                <a:spcPts val="0"/>
              </a:spcBef>
              <a:spcAft>
                <a:spcPts val="0"/>
              </a:spcAft>
              <a:buSzPts val="1700"/>
            </a:pPr>
            <a:r>
              <a:rPr lang="en-IN" sz="1600" dirty="0">
                <a:latin typeface="Merriweather"/>
                <a:ea typeface="Merriweather"/>
                <a:cs typeface="Merriweather"/>
                <a:sym typeface="Merriweather"/>
              </a:rPr>
              <a:t>	Python3, C++</a:t>
            </a:r>
          </a:p>
          <a:p>
            <a:pPr marL="120650" lvl="0" algn="l" rtl="0">
              <a:spcBef>
                <a:spcPts val="0"/>
              </a:spcBef>
              <a:spcAft>
                <a:spcPts val="0"/>
              </a:spcAft>
              <a:buSzPts val="1700"/>
            </a:pPr>
            <a:r>
              <a:rPr lang="en-IN" sz="1600" dirty="0">
                <a:latin typeface="Merriweather"/>
                <a:ea typeface="Merriweather"/>
                <a:cs typeface="Merriweather"/>
                <a:sym typeface="Merriweather"/>
              </a:rPr>
              <a:t>	Network Monitor (</a:t>
            </a:r>
            <a:r>
              <a:rPr lang="en-IN" sz="1600" dirty="0" err="1">
                <a:latin typeface="Merriweather"/>
                <a:ea typeface="Merriweather"/>
                <a:cs typeface="Merriweather"/>
                <a:sym typeface="Merriweather"/>
              </a:rPr>
              <a:t>Wireshark</a:t>
            </a:r>
            <a:r>
              <a:rPr lang="en-IN" sz="1600" dirty="0">
                <a:latin typeface="Merriweather"/>
                <a:ea typeface="Merriweather"/>
                <a:cs typeface="Merriweather"/>
                <a:sym typeface="Merriweather"/>
              </a:rPr>
              <a:t>)</a:t>
            </a:r>
          </a:p>
          <a:p>
            <a:pPr marL="120650" lvl="0" algn="l" rtl="0">
              <a:spcBef>
                <a:spcPts val="0"/>
              </a:spcBef>
              <a:spcAft>
                <a:spcPts val="0"/>
              </a:spcAft>
              <a:buSzPts val="1700"/>
            </a:pPr>
            <a:r>
              <a:rPr lang="en-IN" sz="1600" dirty="0">
                <a:latin typeface="Merriweather"/>
                <a:ea typeface="Merriweather"/>
                <a:cs typeface="Merriweather"/>
                <a:sym typeface="Merriweather"/>
              </a:rPr>
              <a:t>	Virtual Machine: VMWare Workstation</a:t>
            </a:r>
            <a:br>
              <a:rPr lang="en-IN" sz="1600" dirty="0">
                <a:latin typeface="Merriweather"/>
                <a:ea typeface="Merriweather"/>
                <a:cs typeface="Merriweather"/>
                <a:sym typeface="Merriweather"/>
              </a:rPr>
            </a:br>
            <a:r>
              <a:rPr lang="en-IN" sz="1600" dirty="0">
                <a:latin typeface="Merriweather"/>
                <a:ea typeface="Merriweather"/>
                <a:cs typeface="Merriweather"/>
                <a:sym typeface="Merriweather"/>
              </a:rPr>
              <a:t>		Virtual Network</a:t>
            </a:r>
          </a:p>
          <a:p>
            <a:pPr marL="120650" lvl="0" algn="l" rtl="0">
              <a:spcBef>
                <a:spcPts val="0"/>
              </a:spcBef>
              <a:spcAft>
                <a:spcPts val="0"/>
              </a:spcAft>
              <a:buSzPts val="1700"/>
            </a:pPr>
            <a:r>
              <a:rPr lang="en-IN" sz="1600" dirty="0">
                <a:latin typeface="Merriweather"/>
                <a:ea typeface="Merriweather"/>
                <a:cs typeface="Merriweather"/>
                <a:sym typeface="Merriweather"/>
              </a:rPr>
              <a:t>		Multiple OS – Kali Linux, Other Linux, Metasploit Linux</a:t>
            </a:r>
          </a:p>
          <a:p>
            <a:pPr marL="120650" lvl="0" algn="l" rtl="0">
              <a:spcBef>
                <a:spcPts val="0"/>
              </a:spcBef>
              <a:spcAft>
                <a:spcPts val="0"/>
              </a:spcAft>
              <a:buSzPts val="1700"/>
            </a:pPr>
            <a:r>
              <a:rPr lang="en-IN" sz="1600" dirty="0">
                <a:latin typeface="Merriweather"/>
                <a:ea typeface="Merriweather"/>
                <a:cs typeface="Merriweather"/>
                <a:sym typeface="Merriweather"/>
              </a:rPr>
              <a:t>	Code Editor: VS Code</a:t>
            </a:r>
          </a:p>
          <a:p>
            <a:pPr marL="457200" indent="-336550">
              <a:lnSpc>
                <a:spcPct val="150000"/>
              </a:lnSpc>
              <a:buSzPts val="1700"/>
              <a:buFont typeface="Merriweather"/>
              <a:buChar char="●"/>
            </a:pPr>
            <a:endParaRPr lang="en-IN" sz="1600" dirty="0">
              <a:latin typeface="Merriweather"/>
              <a:ea typeface="Merriweather"/>
              <a:cs typeface="Merriweather"/>
              <a:sym typeface="Merriweather"/>
            </a:endParaRPr>
          </a:p>
        </p:txBody>
      </p:sp>
    </p:spTree>
    <p:extLst>
      <p:ext uri="{BB962C8B-B14F-4D97-AF65-F5344CB8AC3E}">
        <p14:creationId xmlns:p14="http://schemas.microsoft.com/office/powerpoint/2010/main" val="193783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D23E510-EC10-493E-ACC8-58C34E4C385F}"/>
              </a:ext>
            </a:extLst>
          </p:cNvPr>
          <p:cNvSpPr txBox="1"/>
          <p:nvPr/>
        </p:nvSpPr>
        <p:spPr>
          <a:xfrm>
            <a:off x="0" y="1373293"/>
            <a:ext cx="8671560" cy="3754874"/>
          </a:xfrm>
          <a:prstGeom prst="rect">
            <a:avLst/>
          </a:prstGeom>
          <a:noFill/>
        </p:spPr>
        <p:txBody>
          <a:bodyPr wrap="square" rtlCol="0">
            <a:spAutoFit/>
          </a:bodyPr>
          <a:lstStyle/>
          <a:p>
            <a:pPr algn="just"/>
            <a:r>
              <a:rPr lang="en-IN" dirty="0"/>
              <a:t>[1] Akshat </a:t>
            </a:r>
            <a:r>
              <a:rPr lang="en-IN" dirty="0" err="1"/>
              <a:t>Divya</a:t>
            </a:r>
            <a:r>
              <a:rPr lang="en-IN" dirty="0"/>
              <a:t>, </a:t>
            </a:r>
            <a:r>
              <a:rPr lang="en-IN" dirty="0" err="1"/>
              <a:t>Anchit</a:t>
            </a:r>
            <a:r>
              <a:rPr lang="en-IN" dirty="0"/>
              <a:t> Bhushan, Anand, Rishabh Khemka, </a:t>
            </a:r>
            <a:r>
              <a:rPr lang="en-IN" dirty="0" err="1"/>
              <a:t>Sumithra</a:t>
            </a:r>
            <a:r>
              <a:rPr lang="en-IN" dirty="0"/>
              <a:t> Devi K.HONEYPOT: Intrusion Detection System. </a:t>
            </a:r>
            <a:r>
              <a:rPr lang="en-US" dirty="0"/>
              <a:t>International Journal of Education, Science, Technology and Engineering, vol. 3, no. 1, pp. 13-18, June 2020. DOI: 10.36079/ lamintang.ijeste-0301.66 </a:t>
            </a:r>
          </a:p>
          <a:p>
            <a:pPr algn="just"/>
            <a:endParaRPr lang="en-IN" dirty="0"/>
          </a:p>
          <a:p>
            <a:pPr algn="just"/>
            <a:r>
              <a:rPr lang="en-IN" dirty="0"/>
              <a:t>[2] BO-XIANG WANG, JIANN-LIANG CHEN (2022): </a:t>
            </a:r>
            <a:r>
              <a:rPr lang="en-US" dirty="0"/>
              <a:t>An AI-Powered Network Threat Detection System</a:t>
            </a:r>
            <a:r>
              <a:rPr lang="en-IN" dirty="0"/>
              <a:t> Doi 10.1109/ACCESS.2022.3175886</a:t>
            </a:r>
          </a:p>
          <a:p>
            <a:pPr algn="just"/>
            <a:endParaRPr lang="en-IN" dirty="0"/>
          </a:p>
          <a:p>
            <a:pPr lvl="0" algn="just"/>
            <a:r>
              <a:rPr lang="en-IN" dirty="0"/>
              <a:t>[3] </a:t>
            </a:r>
            <a:r>
              <a:rPr lang="en-GB" dirty="0" err="1"/>
              <a:t>Ritu</a:t>
            </a:r>
            <a:r>
              <a:rPr lang="en-GB" dirty="0"/>
              <a:t> </a:t>
            </a:r>
            <a:r>
              <a:rPr lang="en-GB" dirty="0" err="1"/>
              <a:t>Bala</a:t>
            </a:r>
            <a:r>
              <a:rPr lang="en-GB" dirty="0"/>
              <a:t>, </a:t>
            </a:r>
            <a:r>
              <a:rPr lang="en-GB" dirty="0" err="1"/>
              <a:t>Ritu</a:t>
            </a:r>
            <a:r>
              <a:rPr lang="en-GB" dirty="0"/>
              <a:t> </a:t>
            </a:r>
            <a:r>
              <a:rPr lang="en-GB" dirty="0" err="1"/>
              <a:t>Nagpal</a:t>
            </a:r>
            <a:r>
              <a:rPr lang="en-GB" dirty="0"/>
              <a:t>, "Intrusion Detection Based on Decision Tree Using Key Attributes of Network Traffic", </a:t>
            </a:r>
            <a:r>
              <a:rPr lang="en-GB" i="1" dirty="0"/>
              <a:t>Applications of Artificial Intelligence and Machine Learning</a:t>
            </a:r>
            <a:r>
              <a:rPr lang="en-GB" dirty="0"/>
              <a:t>, vol.778, pp.583, 2021.</a:t>
            </a:r>
            <a:endParaRPr lang="en-IN" dirty="0"/>
          </a:p>
          <a:p>
            <a:pPr algn="just"/>
            <a:endParaRPr lang="en-IN" dirty="0"/>
          </a:p>
          <a:p>
            <a:pPr algn="just"/>
            <a:r>
              <a:rPr lang="en-IN" dirty="0"/>
              <a:t>[4] </a:t>
            </a:r>
            <a:r>
              <a:rPr lang="en-GB" dirty="0"/>
              <a:t>Philip </a:t>
            </a:r>
            <a:r>
              <a:rPr lang="en-GB" dirty="0" err="1"/>
              <a:t>Wester</a:t>
            </a:r>
            <a:r>
              <a:rPr lang="en-GB" dirty="0"/>
              <a:t>, Fredrik </a:t>
            </a:r>
            <a:r>
              <a:rPr lang="en-GB" dirty="0" err="1"/>
              <a:t>Heiding</a:t>
            </a:r>
            <a:r>
              <a:rPr lang="en-GB" dirty="0"/>
              <a:t>, Robert </a:t>
            </a:r>
            <a:r>
              <a:rPr lang="en-GB" dirty="0" err="1"/>
              <a:t>Lagerström</a:t>
            </a:r>
            <a:r>
              <a:rPr lang="en-GB" dirty="0"/>
              <a:t>, "Anomaly-based Intrusion Detection using Tree Augmented Naive </a:t>
            </a:r>
            <a:r>
              <a:rPr lang="en-GB" dirty="0" err="1"/>
              <a:t>Bayes</a:t>
            </a:r>
            <a:r>
              <a:rPr lang="en-GB" dirty="0"/>
              <a:t>", </a:t>
            </a:r>
            <a:r>
              <a:rPr lang="en-GB" i="1" dirty="0"/>
              <a:t>2021 IEEE 25th International Enterprise Distributed Object Computing Workshop (EDOCW)</a:t>
            </a:r>
            <a:r>
              <a:rPr lang="en-GB" dirty="0"/>
              <a:t>, pp.112-121, 2021.</a:t>
            </a:r>
            <a:endParaRPr lang="en-IN" dirty="0"/>
          </a:p>
          <a:p>
            <a:pPr algn="just"/>
            <a:endParaRPr lang="en-IN" dirty="0"/>
          </a:p>
          <a:p>
            <a:pPr algn="just"/>
            <a:r>
              <a:rPr lang="en-IN" dirty="0"/>
              <a:t>[5] </a:t>
            </a:r>
            <a:r>
              <a:rPr lang="en-GB" dirty="0" err="1"/>
              <a:t>Gozde</a:t>
            </a:r>
            <a:r>
              <a:rPr lang="en-GB" dirty="0"/>
              <a:t> </a:t>
            </a:r>
            <a:r>
              <a:rPr lang="en-GB" dirty="0" err="1"/>
              <a:t>Karatas</a:t>
            </a:r>
            <a:r>
              <a:rPr lang="en-GB" dirty="0"/>
              <a:t>, </a:t>
            </a:r>
            <a:r>
              <a:rPr lang="en-GB" dirty="0" err="1"/>
              <a:t>Onder</a:t>
            </a:r>
            <a:r>
              <a:rPr lang="en-GB" dirty="0"/>
              <a:t> </a:t>
            </a:r>
            <a:r>
              <a:rPr lang="en-GB" dirty="0" err="1"/>
              <a:t>Demir</a:t>
            </a:r>
            <a:r>
              <a:rPr lang="en-GB" dirty="0"/>
              <a:t>, </a:t>
            </a:r>
            <a:r>
              <a:rPr lang="en-GB" dirty="0" err="1"/>
              <a:t>Ozgur</a:t>
            </a:r>
            <a:r>
              <a:rPr lang="en-GB" dirty="0"/>
              <a:t> </a:t>
            </a:r>
            <a:r>
              <a:rPr lang="en-GB" dirty="0" err="1"/>
              <a:t>Koray</a:t>
            </a:r>
            <a:r>
              <a:rPr lang="en-GB" dirty="0"/>
              <a:t> </a:t>
            </a:r>
            <a:r>
              <a:rPr lang="en-GB" dirty="0" err="1"/>
              <a:t>Sahingoz</a:t>
            </a:r>
            <a:r>
              <a:rPr lang="en-GB" dirty="0"/>
              <a:t>, "Deep Learning in Intrusion Detection Systems", </a:t>
            </a:r>
            <a:r>
              <a:rPr lang="en-GB" i="1" dirty="0"/>
              <a:t>2018 International Congress on Big Data, Deep Learning and Fighting Cyber Terrorism (IBIGDELFT)</a:t>
            </a:r>
            <a:r>
              <a:rPr lang="en-GB" dirty="0"/>
              <a:t>, pp.113-116, 2018.</a:t>
            </a:r>
            <a:endParaRPr lang="en-IN" dirty="0"/>
          </a:p>
        </p:txBody>
      </p:sp>
    </p:spTree>
    <p:extLst>
      <p:ext uri="{BB962C8B-B14F-4D97-AF65-F5344CB8AC3E}">
        <p14:creationId xmlns:p14="http://schemas.microsoft.com/office/powerpoint/2010/main" val="49951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TIME SLOT GANTT CHART</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17374DA-6F14-41A7-8D94-CAE3FE142356}"/>
              </a:ext>
            </a:extLst>
          </p:cNvPr>
          <p:cNvPicPr>
            <a:picLocks noChangeAspect="1"/>
          </p:cNvPicPr>
          <p:nvPr/>
        </p:nvPicPr>
        <p:blipFill>
          <a:blip r:embed="rId3"/>
          <a:stretch>
            <a:fillRect/>
          </a:stretch>
        </p:blipFill>
        <p:spPr>
          <a:xfrm>
            <a:off x="0" y="1266612"/>
            <a:ext cx="9144000" cy="3876887"/>
          </a:xfrm>
          <a:prstGeom prst="rect">
            <a:avLst/>
          </a:prstGeom>
        </p:spPr>
      </p:pic>
    </p:spTree>
    <p:extLst>
      <p:ext uri="{BB962C8B-B14F-4D97-AF65-F5344CB8AC3E}">
        <p14:creationId xmlns:p14="http://schemas.microsoft.com/office/powerpoint/2010/main" val="275204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p:nvPr/>
        </p:nvSpPr>
        <p:spPr>
          <a:xfrm>
            <a:off x="0" y="1285950"/>
            <a:ext cx="9144000" cy="257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000000"/>
                </a:solidFill>
                <a:latin typeface="Caveat"/>
                <a:ea typeface="Caveat"/>
                <a:cs typeface="Caveat"/>
                <a:sym typeface="Caveat"/>
              </a:rPr>
              <a:t>Thank you</a:t>
            </a:r>
            <a:endParaRPr sz="15000" b="0" i="0" u="none" strike="noStrike" cap="non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206200" y="1366900"/>
            <a:ext cx="8520600" cy="3200846"/>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Hardware and Software Requirements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Time Slot in Gantt Chart</a:t>
            </a:r>
          </a:p>
        </p:txBody>
      </p:sp>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11200" y="1812247"/>
            <a:ext cx="9121600" cy="2570100"/>
          </a:xfrm>
          <a:prstGeom prst="rect">
            <a:avLst/>
          </a:prstGeom>
          <a:noFill/>
          <a:ln>
            <a:noFill/>
          </a:ln>
        </p:spPr>
        <p:txBody>
          <a:bodyPr spcFirstLastPara="1" wrap="square" lIns="91425" tIns="91425" rIns="91425" bIns="91425" anchor="t" anchorCtr="0">
            <a:noAutofit/>
          </a:bodyPr>
          <a:lstStyle/>
          <a:p>
            <a:pPr marL="120650" marR="0" lvl="0" algn="l" rtl="0">
              <a:lnSpc>
                <a:spcPct val="105000"/>
              </a:lnSpc>
              <a:spcBef>
                <a:spcPts val="0"/>
              </a:spcBef>
              <a:spcAft>
                <a:spcPts val="0"/>
              </a:spcAft>
              <a:buClr>
                <a:srgbClr val="000000"/>
              </a:buClr>
              <a:buSzPts val="1700"/>
            </a:pPr>
            <a:r>
              <a:rPr lang="en-US" sz="1700" b="1" i="0" u="none" strike="noStrike" cap="none" dirty="0">
                <a:solidFill>
                  <a:schemeClr val="accent3">
                    <a:lumMod val="10000"/>
                  </a:schemeClr>
                </a:solidFill>
                <a:highlight>
                  <a:srgbClr val="FCFCFC"/>
                </a:highlight>
                <a:latin typeface="Times New Roman" panose="02020603050405020304" pitchFamily="18" charset="0"/>
                <a:ea typeface="Merriweather"/>
                <a:cs typeface="Times New Roman" panose="02020603050405020304" pitchFamily="18" charset="0"/>
                <a:sym typeface="Merriweather"/>
              </a:rPr>
              <a:t>IDS:</a:t>
            </a:r>
          </a:p>
          <a:p>
            <a:pPr marL="120650" marR="0" lvl="0" algn="l" rtl="0">
              <a:lnSpc>
                <a:spcPct val="105000"/>
              </a:lnSpc>
              <a:spcBef>
                <a:spcPts val="0"/>
              </a:spcBef>
              <a:spcAft>
                <a:spcPts val="0"/>
              </a:spcAft>
              <a:buClr>
                <a:srgbClr val="000000"/>
              </a:buClr>
              <a:buSzPts val="1700"/>
            </a:pPr>
            <a:r>
              <a:rPr lang="en-US" dirty="0">
                <a:solidFill>
                  <a:schemeClr val="accent3">
                    <a:lumMod val="10000"/>
                  </a:schemeClr>
                </a:solidFill>
              </a:rPr>
              <a:t>An Intrusion Detection System (IDS) monitors network traffic for suspicious activity and alerts when such activity is discovered. It is a software application that scans a network for the harmful activity or policy breaching. Any malicious venture or violation is normally reported.</a:t>
            </a:r>
          </a:p>
          <a:p>
            <a:pPr marL="120650" marR="0" lvl="0" algn="l" rtl="0">
              <a:lnSpc>
                <a:spcPct val="105000"/>
              </a:lnSpc>
              <a:spcBef>
                <a:spcPts val="0"/>
              </a:spcBef>
              <a:spcAft>
                <a:spcPts val="0"/>
              </a:spcAft>
              <a:buClr>
                <a:srgbClr val="000000"/>
              </a:buClr>
              <a:buSzPts val="1700"/>
            </a:pPr>
            <a:endParaRPr lang="en-US" sz="1700" b="1" i="0" u="none" strike="noStrike" cap="none" dirty="0">
              <a:solidFill>
                <a:schemeClr val="accent3">
                  <a:lumMod val="10000"/>
                </a:schemeClr>
              </a:solidFill>
              <a:highlight>
                <a:srgbClr val="FCFCFC"/>
              </a:highlight>
              <a:latin typeface="Times New Roman" panose="02020603050405020304" pitchFamily="18" charset="0"/>
              <a:ea typeface="Merriweather"/>
              <a:cs typeface="Times New Roman" panose="02020603050405020304" pitchFamily="18" charset="0"/>
              <a:sym typeface="Merriweather"/>
            </a:endParaRPr>
          </a:p>
          <a:p>
            <a:pPr marL="120650" marR="0" lvl="0" algn="l" rtl="0">
              <a:lnSpc>
                <a:spcPct val="105000"/>
              </a:lnSpc>
              <a:spcBef>
                <a:spcPts val="0"/>
              </a:spcBef>
              <a:spcAft>
                <a:spcPts val="0"/>
              </a:spcAft>
              <a:buClr>
                <a:srgbClr val="000000"/>
              </a:buClr>
              <a:buSzPts val="1700"/>
            </a:pPr>
            <a:r>
              <a:rPr lang="en-US" sz="1700" b="1" i="0" u="none" strike="noStrike" cap="none" dirty="0">
                <a:solidFill>
                  <a:schemeClr val="accent3">
                    <a:lumMod val="10000"/>
                  </a:schemeClr>
                </a:solidFill>
                <a:highlight>
                  <a:srgbClr val="FCFCFC"/>
                </a:highlight>
                <a:latin typeface="Times New Roman" panose="02020603050405020304" pitchFamily="18" charset="0"/>
                <a:ea typeface="Merriweather"/>
                <a:cs typeface="Times New Roman" panose="02020603050405020304" pitchFamily="18" charset="0"/>
                <a:sym typeface="Merriweather"/>
              </a:rPr>
              <a:t>Honeypot:</a:t>
            </a:r>
          </a:p>
          <a:p>
            <a:pPr marL="120650" lvl="4">
              <a:lnSpc>
                <a:spcPct val="105000"/>
              </a:lnSpc>
              <a:buSzPts val="1700"/>
            </a:pPr>
            <a:r>
              <a:rPr lang="en-US" dirty="0">
                <a:solidFill>
                  <a:schemeClr val="accent3">
                    <a:lumMod val="10000"/>
                  </a:schemeClr>
                </a:solidFill>
              </a:rPr>
              <a:t>Honeypot is a network-attached system used as a trap for cyber-attackers to detect and study the tricks and types of attacks used by hackers. It acts as a potential target on the internet and informs the defenders about any unauthorized attempt to the information system.</a:t>
            </a:r>
          </a:p>
        </p:txBody>
      </p:sp>
    </p:spTree>
    <p:extLst>
      <p:ext uri="{BB962C8B-B14F-4D97-AF65-F5344CB8AC3E}">
        <p14:creationId xmlns:p14="http://schemas.microsoft.com/office/powerpoint/2010/main" val="405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291253" y="1605280"/>
            <a:ext cx="8229600" cy="3538320"/>
          </a:xfrm>
          <a:prstGeom prst="rect">
            <a:avLst/>
          </a:prstGeom>
          <a:noFill/>
          <a:ln>
            <a:noFill/>
          </a:ln>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200" b="0" i="0" u="none" strike="noStrike" baseline="0" dirty="0">
                <a:latin typeface="+mj-lt"/>
              </a:rPr>
              <a:t>The effectiveness of security technologies such as intrusion </a:t>
            </a:r>
            <a:r>
              <a:rPr lang="en-IN" sz="1200" b="0" i="0" u="none" strike="noStrike" baseline="0" dirty="0">
                <a:latin typeface="+mj-lt"/>
              </a:rPr>
              <a:t>detection and prevention system (IDS,IPS) antivirus, </a:t>
            </a:r>
            <a:r>
              <a:rPr lang="en-US" sz="1200" b="0" i="0" u="none" strike="noStrike" baseline="0" dirty="0">
                <a:latin typeface="+mj-lt"/>
              </a:rPr>
              <a:t>encryption keys, anti-phishing tools, firewall relies on human configuration and maintenance effort. In order to deploy honeypots, there are two areas of challenges that have been identified - to configure it and to </a:t>
            </a:r>
            <a:r>
              <a:rPr lang="en-IN" sz="1200" b="0" i="0" u="none" strike="noStrike" baseline="0" dirty="0">
                <a:latin typeface="+mj-lt"/>
              </a:rPr>
              <a:t>maintain it.</a:t>
            </a:r>
          </a:p>
          <a:p>
            <a:pPr marL="285750" indent="-285750" algn="just">
              <a:buFont typeface="Arial" panose="020B0604020202020204" pitchFamily="34" charset="0"/>
              <a:buChar char="•"/>
            </a:pPr>
            <a:endParaRPr lang="en-IN" sz="1200" dirty="0">
              <a:latin typeface="+mj-lt"/>
            </a:endParaRPr>
          </a:p>
          <a:p>
            <a:pPr marL="285750" indent="-285750" algn="just">
              <a:buFont typeface="Arial" panose="020B0604020202020204" pitchFamily="34" charset="0"/>
              <a:buChar char="•"/>
            </a:pPr>
            <a:r>
              <a:rPr lang="en-US" sz="1200" b="0" i="0" u="none" strike="noStrike" baseline="0" dirty="0">
                <a:latin typeface="+mj-lt"/>
              </a:rPr>
              <a:t>In setting up honeypot, we need to configure correctly. Since honeypots work based on the concept of deception, its appearance to attackers is the most crucial thing. Error in configuring it, can lead to missed detection or even not attracting the attackers.</a:t>
            </a:r>
          </a:p>
          <a:p>
            <a:pPr marL="285750" indent="-285750" algn="just">
              <a:buFont typeface="Arial" panose="020B0604020202020204" pitchFamily="34" charset="0"/>
              <a:buChar char="•"/>
            </a:pPr>
            <a:endParaRPr lang="en-US" sz="1200" dirty="0">
              <a:latin typeface="+mj-lt"/>
            </a:endParaRPr>
          </a:p>
          <a:p>
            <a:pPr marL="285750" indent="-285750" algn="just">
              <a:buFont typeface="Arial" panose="020B0604020202020204" pitchFamily="34" charset="0"/>
              <a:buChar char="•"/>
            </a:pPr>
            <a:r>
              <a:rPr lang="en-US" sz="1200" b="0" i="0" u="none" strike="noStrike" baseline="0" dirty="0">
                <a:latin typeface="+mj-lt"/>
              </a:rPr>
              <a:t>OS vendors keep on introducing new versions. The mobile computers plugs in and out of the network from time to time. High performance computing platform like servers and workstations are sometimes being introduced or even upgraded.</a:t>
            </a:r>
          </a:p>
          <a:p>
            <a:pPr marL="285750" indent="-285750" algn="just">
              <a:buFont typeface="Arial" panose="020B0604020202020204" pitchFamily="34" charset="0"/>
              <a:buChar char="•"/>
            </a:pPr>
            <a:endParaRPr lang="en-US" sz="1200" b="0" i="0" u="none" strike="noStrike" baseline="0" dirty="0">
              <a:latin typeface="+mj-lt"/>
            </a:endParaRPr>
          </a:p>
          <a:p>
            <a:pPr marL="285750" indent="-285750" algn="just">
              <a:buFont typeface="Arial" panose="020B0604020202020204" pitchFamily="34" charset="0"/>
              <a:buChar char="•"/>
            </a:pPr>
            <a:r>
              <a:rPr lang="en-US" sz="1200" b="0" i="0" u="none" strike="noStrike" baseline="0" dirty="0">
                <a:latin typeface="+mj-lt"/>
              </a:rPr>
              <a:t>Outdated computing technologies are most likely being phased out from the network environment. This is a scenario to show that the honeypot setup needs to be dynamic as its environment in order to cater the changing nature inside the network. Honeypots must have a dynamic and adaptive feature, where it can handle and maintain itself in situations like this throughout the times.</a:t>
            </a:r>
            <a:endParaRPr sz="1200" b="1" i="0" u="none" strike="noStrike" cap="none" dirty="0">
              <a:solidFill>
                <a:schemeClr val="accent3">
                  <a:lumMod val="10000"/>
                </a:schemeClr>
              </a:solidFill>
              <a:highlight>
                <a:srgbClr val="FCFCFC"/>
              </a:highlight>
              <a:latin typeface="+mj-lt"/>
              <a:ea typeface="Merriweather"/>
              <a:cs typeface="Times New Roman" panose="02020603050405020304" pitchFamily="18" charset="0"/>
              <a:sym typeface="Merriweather"/>
            </a:endParaRPr>
          </a:p>
        </p:txBody>
      </p:sp>
    </p:spTree>
    <p:extLst>
      <p:ext uri="{BB962C8B-B14F-4D97-AF65-F5344CB8AC3E}">
        <p14:creationId xmlns:p14="http://schemas.microsoft.com/office/powerpoint/2010/main" val="44168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028" name="Picture 4" descr="Cloud Security Risks &amp; Threats in 2019, and How to Avoid Them">
            <a:extLst>
              <a:ext uri="{FF2B5EF4-FFF2-40B4-BE49-F238E27FC236}">
                <a16:creationId xmlns:a16="http://schemas.microsoft.com/office/drawing/2014/main" id="{9CD7C255-29A4-48C0-96E1-AA0F3DBEF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0" y="1266613"/>
            <a:ext cx="9144000" cy="3876887"/>
          </a:xfrm>
          <a:prstGeom prst="rect">
            <a:avLst/>
          </a:prstGeom>
          <a:noFill/>
          <a:ln>
            <a:noFill/>
          </a:ln>
        </p:spPr>
        <p:txBody>
          <a:bodyPr spcFirstLastPara="1" wrap="square" lIns="91425" tIns="91425" rIns="91425" bIns="91425" anchor="t" anchorCtr="0">
            <a:noAutofit/>
          </a:bodyPr>
          <a:lstStyle/>
          <a:p>
            <a:pPr algn="l"/>
            <a:r>
              <a:rPr lang="en-US" sz="1200" dirty="0"/>
              <a:t>There has been a significant amount of research in this area in recent years. Some of the key ML algorithms used in IDS include:</a:t>
            </a:r>
          </a:p>
          <a:p>
            <a:pPr marL="171450" indent="-171450" algn="l">
              <a:buFont typeface="Arial" panose="020B0604020202020204" pitchFamily="34" charset="0"/>
              <a:buChar char="•"/>
            </a:pPr>
            <a:r>
              <a:rPr lang="en-US" sz="1200" dirty="0"/>
              <a:t>Supervised Learning</a:t>
            </a:r>
          </a:p>
          <a:p>
            <a:pPr marL="171450" indent="-171450" algn="l">
              <a:buFont typeface="Arial" panose="020B0604020202020204" pitchFamily="34" charset="0"/>
              <a:buChar char="•"/>
            </a:pPr>
            <a:r>
              <a:rPr lang="en-US" sz="1200" dirty="0"/>
              <a:t>Unsupervised Learning</a:t>
            </a:r>
          </a:p>
          <a:p>
            <a:pPr marL="171450" indent="-171450" algn="l">
              <a:buFont typeface="Arial" panose="020B0604020202020204" pitchFamily="34" charset="0"/>
              <a:buChar char="•"/>
            </a:pPr>
            <a:r>
              <a:rPr lang="en-US" sz="1200" dirty="0"/>
              <a:t>Deep Learning</a:t>
            </a:r>
          </a:p>
          <a:p>
            <a:pPr algn="l"/>
            <a:endParaRPr lang="en-US" sz="1200" dirty="0"/>
          </a:p>
          <a:p>
            <a:pPr algn="l"/>
            <a:r>
              <a:rPr lang="en-US" sz="1200" dirty="0"/>
              <a:t>Some recent literature survey on IDS using ML:</a:t>
            </a:r>
          </a:p>
          <a:p>
            <a:pPr marL="171450" indent="-171450" algn="l">
              <a:buFont typeface="Arial" panose="020B0604020202020204" pitchFamily="34" charset="0"/>
              <a:buChar char="•"/>
            </a:pPr>
            <a:r>
              <a:rPr lang="en-US" sz="1200" dirty="0"/>
              <a:t>"A literature survey on intrusion detection techniques" by R. S. R. Krishna et al. (2016) provides an overview of various traditional and ML-based IDS techniques.</a:t>
            </a:r>
          </a:p>
          <a:p>
            <a:pPr marL="171450" indent="-171450" algn="l">
              <a:buFont typeface="Arial" panose="020B0604020202020204" pitchFamily="34" charset="0"/>
              <a:buChar char="•"/>
            </a:pPr>
            <a:r>
              <a:rPr lang="en-US" sz="1200" dirty="0"/>
              <a:t>"A comprehensive survey on deep learning for intrusion detection" by R. Li et al. (2019) focuses specifically on the use of DNNs for IDS.</a:t>
            </a:r>
          </a:p>
          <a:p>
            <a:pPr marL="171450" indent="-171450" algn="l">
              <a:buFont typeface="Arial" panose="020B0604020202020204" pitchFamily="34" charset="0"/>
              <a:buChar char="•"/>
            </a:pPr>
            <a:r>
              <a:rPr lang="en-US" sz="1200" dirty="0"/>
              <a:t>"A survey of machine learning-based intrusion detection methods" by X. Liu et al. (2018) examines the use of various ML algorithms for IDS, including supervised, unsupervised, and deep learning methods.</a:t>
            </a:r>
          </a:p>
          <a:p>
            <a:pPr marL="171450" indent="-171450" algn="l">
              <a:buFont typeface="Arial" panose="020B0604020202020204" pitchFamily="34" charset="0"/>
              <a:buChar char="•"/>
            </a:pPr>
            <a:endParaRPr lang="en-US" sz="1200" dirty="0"/>
          </a:p>
          <a:p>
            <a:pPr algn="l"/>
            <a:r>
              <a:rPr lang="en-US" sz="1200" dirty="0"/>
              <a:t>It is important to note that while ML-based IDS can be quite effective, they are not foolproof and can still be bypassed by skilled attackers.</a:t>
            </a:r>
          </a:p>
          <a:p>
            <a:pPr algn="l"/>
            <a:endParaRPr lang="en-US" sz="1200" dirty="0"/>
          </a:p>
          <a:p>
            <a:pPr algn="ctr"/>
            <a:r>
              <a:rPr lang="en-US" sz="2000" b="1" dirty="0">
                <a:solidFill>
                  <a:srgbClr val="FF0000"/>
                </a:solidFill>
              </a:rPr>
              <a:t>It is important to use multiple layers of security and to constantly update and improve the IDS to stay ahead of evolving threats.</a:t>
            </a:r>
            <a:endParaRPr lang="en-US" sz="1200" b="1" dirty="0">
              <a:solidFill>
                <a:srgbClr val="FF0000"/>
              </a:solidFill>
            </a:endParaRPr>
          </a:p>
          <a:p>
            <a:pPr marL="457200" marR="0" lvl="0" indent="-336550" algn="l" rtl="0">
              <a:lnSpc>
                <a:spcPct val="105000"/>
              </a:lnSpc>
              <a:spcBef>
                <a:spcPts val="0"/>
              </a:spcBef>
              <a:spcAft>
                <a:spcPts val="0"/>
              </a:spcAft>
              <a:buClr>
                <a:srgbClr val="000000"/>
              </a:buClr>
              <a:buSzPts val="1700"/>
              <a:buFont typeface="Merriweather"/>
              <a:buChar char="●"/>
            </a:pPr>
            <a:endParaRPr sz="1200" dirty="0">
              <a:sym typeface="Merriweather"/>
            </a:endParaRPr>
          </a:p>
        </p:txBody>
      </p:sp>
    </p:spTree>
    <p:extLst>
      <p:ext uri="{BB962C8B-B14F-4D97-AF65-F5344CB8AC3E}">
        <p14:creationId xmlns:p14="http://schemas.microsoft.com/office/powerpoint/2010/main" val="248633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0" y="1645921"/>
            <a:ext cx="9144000" cy="2844800"/>
          </a:xfrm>
          <a:prstGeom prst="rect">
            <a:avLst/>
          </a:prstGeom>
          <a:noFill/>
          <a:ln>
            <a:no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To design and develop an ML-based IDS that can accurately detect and classify malicious network activity in real-time by analyzing network traffic and identifying patterns that deviate from normal behavior.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system should be able to adapt to new and evolving attacks and have a low rate of false positives. Furthermore, the system should be able to process large amounts of data and be efficient in terms of computational resources."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This problem statement highlights the key challenges and requirements of an ML-based IDS. The system must be able to accurately detect malicious activity while minimizing false positives and be able to adapt to new types of attacks.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It should also be able to process large amounts of data and be efficient in terms of computational resources.</a:t>
            </a:r>
          </a:p>
          <a:p>
            <a:pPr marL="457200" marR="0" lvl="0" indent="-336550" algn="l" rtl="0">
              <a:lnSpc>
                <a:spcPct val="105000"/>
              </a:lnSpc>
              <a:spcBef>
                <a:spcPts val="0"/>
              </a:spcBef>
              <a:spcAft>
                <a:spcPts val="0"/>
              </a:spcAft>
              <a:buClr>
                <a:srgbClr val="000000"/>
              </a:buClr>
              <a:buSzPts val="1700"/>
              <a:buFont typeface="Merriweather"/>
              <a:buChar char="●"/>
            </a:pPr>
            <a:endParaRPr dirty="0">
              <a:sym typeface="Merriweather"/>
            </a:endParaRPr>
          </a:p>
        </p:txBody>
      </p:sp>
    </p:spTree>
    <p:extLst>
      <p:ext uri="{BB962C8B-B14F-4D97-AF65-F5344CB8AC3E}">
        <p14:creationId xmlns:p14="http://schemas.microsoft.com/office/powerpoint/2010/main" val="387420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0" y="1266613"/>
            <a:ext cx="9144000" cy="3876887"/>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5000"/>
              </a:lnSpc>
              <a:spcBef>
                <a:spcPts val="0"/>
              </a:spcBef>
              <a:spcAft>
                <a:spcPts val="0"/>
              </a:spcAft>
              <a:buClr>
                <a:srgbClr val="000000"/>
              </a:buClr>
              <a:buSzPts val="1700"/>
              <a:buFont typeface="Merriweather"/>
              <a:buChar char="●"/>
            </a:pPr>
            <a:endParaRPr sz="1700" b="1" i="0" u="none" strike="noStrike" cap="none"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p:txBody>
      </p:sp>
      <p:pic>
        <p:nvPicPr>
          <p:cNvPr id="3" name="Picture 2">
            <a:extLst>
              <a:ext uri="{FF2B5EF4-FFF2-40B4-BE49-F238E27FC236}">
                <a16:creationId xmlns:a16="http://schemas.microsoft.com/office/drawing/2014/main" id="{C2E3D2BF-339B-4D24-AB48-9EC68A70BFB4}"/>
              </a:ext>
            </a:extLst>
          </p:cNvPr>
          <p:cNvPicPr>
            <a:picLocks noChangeAspect="1"/>
          </p:cNvPicPr>
          <p:nvPr/>
        </p:nvPicPr>
        <p:blipFill rotWithShape="1">
          <a:blip r:embed="rId3"/>
          <a:srcRect l="1250" b="20704"/>
          <a:stretch/>
        </p:blipFill>
        <p:spPr>
          <a:xfrm>
            <a:off x="0" y="1266613"/>
            <a:ext cx="9144000" cy="3876887"/>
          </a:xfrm>
          <a:prstGeom prst="rect">
            <a:avLst/>
          </a:prstGeom>
        </p:spPr>
      </p:pic>
    </p:spTree>
    <p:extLst>
      <p:ext uri="{BB962C8B-B14F-4D97-AF65-F5344CB8AC3E}">
        <p14:creationId xmlns:p14="http://schemas.microsoft.com/office/powerpoint/2010/main" val="406498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MODULES</a:t>
            </a:r>
            <a:endParaRPr dirty="0">
              <a:latin typeface="Times New Roman" panose="02020603050405020304" pitchFamily="18" charset="0"/>
              <a:cs typeface="Times New Roman" panose="02020603050405020304" pitchFamily="18" charset="0"/>
            </a:endParaRPr>
          </a:p>
        </p:txBody>
      </p:sp>
      <p:sp>
        <p:nvSpPr>
          <p:cNvPr id="5" name="Google Shape;134;p23">
            <a:extLst>
              <a:ext uri="{FF2B5EF4-FFF2-40B4-BE49-F238E27FC236}">
                <a16:creationId xmlns:a16="http://schemas.microsoft.com/office/drawing/2014/main" id="{AFC35CBD-3119-45DA-BD1B-94BF9331071F}"/>
              </a:ext>
            </a:extLst>
          </p:cNvPr>
          <p:cNvSpPr txBox="1"/>
          <p:nvPr/>
        </p:nvSpPr>
        <p:spPr>
          <a:xfrm>
            <a:off x="372533" y="1816646"/>
            <a:ext cx="8419253" cy="3323957"/>
          </a:xfrm>
          <a:prstGeom prst="rect">
            <a:avLst/>
          </a:prstGeom>
          <a:noFill/>
          <a:ln>
            <a:noFill/>
          </a:ln>
        </p:spPr>
        <p:txBody>
          <a:bodyPr spcFirstLastPara="1" wrap="square" lIns="91425" tIns="91425" rIns="91425" bIns="91425" numCol="2" anchor="t" anchorCtr="0">
            <a:spAutoFit/>
          </a:bodyPr>
          <a:lstStyle/>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Network Design</a:t>
            </a: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Honeypot Creation</a:t>
            </a: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Dataset</a:t>
            </a:r>
          </a:p>
          <a:p>
            <a:pPr marL="457200" indent="-336550">
              <a:lnSpc>
                <a:spcPct val="200000"/>
              </a:lnSpc>
              <a:buSzPts val="1700"/>
              <a:buFont typeface="Merriweather"/>
              <a:buChar char="●"/>
            </a:pPr>
            <a:r>
              <a:rPr lang="en-IN" sz="1700" dirty="0">
                <a:latin typeface="Merriweather"/>
                <a:ea typeface="Merriweather"/>
                <a:cs typeface="Merriweather"/>
                <a:sym typeface="Merriweather"/>
              </a:rPr>
              <a:t>Intrusion Detection System by Machine Learning</a:t>
            </a:r>
          </a:p>
          <a:p>
            <a:pPr marL="457200" indent="-336550">
              <a:lnSpc>
                <a:spcPct val="200000"/>
              </a:lnSpc>
              <a:buSzPts val="1700"/>
            </a:pPr>
            <a:endParaRPr lang="en-IN"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US" sz="1700" dirty="0">
                <a:latin typeface="Merriweather"/>
                <a:ea typeface="Merriweather"/>
                <a:cs typeface="Merriweather"/>
                <a:sym typeface="Merriweather"/>
              </a:rPr>
              <a:t>Threat Detection</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GAN vs Other Models</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pPr>
            <a:endParaRPr sz="1700" dirty="0">
              <a:latin typeface="Merriweather"/>
              <a:ea typeface="Merriweather"/>
              <a:cs typeface="Merriweather"/>
              <a:sym typeface="Merriweather"/>
            </a:endParaRPr>
          </a:p>
        </p:txBody>
      </p:sp>
    </p:spTree>
    <p:extLst>
      <p:ext uri="{BB962C8B-B14F-4D97-AF65-F5344CB8AC3E}">
        <p14:creationId xmlns:p14="http://schemas.microsoft.com/office/powerpoint/2010/main" val="4003089342"/>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1258</TotalTime>
  <Words>1010</Words>
  <Application>Microsoft Office PowerPoint</Application>
  <PresentationFormat>On-screen Show (16:9)</PresentationFormat>
  <Paragraphs>88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Caveat</vt:lpstr>
      <vt:lpstr>Arial</vt:lpstr>
      <vt:lpstr>Times New Roman</vt:lpstr>
      <vt:lpstr>Bookman Old Style</vt:lpstr>
      <vt:lpstr>Merriweather</vt:lpstr>
      <vt:lpstr>Baskerville Old Face</vt:lpstr>
      <vt:lpstr>Paradigm</vt:lpstr>
      <vt:lpstr>16CS270 - PROJECT</vt:lpstr>
      <vt:lpstr>AGENDA</vt:lpstr>
      <vt:lpstr>INTRODUCTION</vt:lpstr>
      <vt:lpstr>INTRODUCTION</vt:lpstr>
      <vt:lpstr>PowerPoint Presentation</vt:lpstr>
      <vt:lpstr>LITERATURE SURVEY</vt:lpstr>
      <vt:lpstr>PROBLEM STATEMENT</vt:lpstr>
      <vt:lpstr>PROBLEM STATEMENT</vt:lpstr>
      <vt:lpstr>MODULES</vt:lpstr>
      <vt:lpstr>HARDWARE AND SOFTWARE REQUIREMENTS</vt:lpstr>
      <vt:lpstr>REFERENCES</vt:lpstr>
      <vt:lpstr>TIME SLOT 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II</dc:title>
  <dc:creator>Legion</dc:creator>
  <cp:lastModifiedBy>Abishek PS</cp:lastModifiedBy>
  <cp:revision>113</cp:revision>
  <dcterms:modified xsi:type="dcterms:W3CDTF">2023-03-25T08:44:21Z</dcterms:modified>
</cp:coreProperties>
</file>