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Caveat"/>
      <p:regular r:id="rId30"/>
      <p:bold r:id="rId31"/>
    </p:embeddedFont>
    <p:embeddedFont>
      <p:font typeface="Libre Baskerville"/>
      <p:regular r:id="rId32"/>
      <p:bold r:id="rId33"/>
      <p: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39" roundtripDataSignature="AMtx7mhLXplXGlGIXKldbbx4PVYr/ChP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Caveat-bold.fntdata"/><Relationship Id="rId30" Type="http://schemas.openxmlformats.org/officeDocument/2006/relationships/font" Target="fonts/Caveat-regular.fntdata"/><Relationship Id="rId11" Type="http://schemas.openxmlformats.org/officeDocument/2006/relationships/slide" Target="slides/slide6.xml"/><Relationship Id="rId33" Type="http://schemas.openxmlformats.org/officeDocument/2006/relationships/font" Target="fonts/LibreBaskerville-bold.fntdata"/><Relationship Id="rId10" Type="http://schemas.openxmlformats.org/officeDocument/2006/relationships/slide" Target="slides/slide5.xml"/><Relationship Id="rId32" Type="http://schemas.openxmlformats.org/officeDocument/2006/relationships/font" Target="fonts/LibreBaskerville-regular.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LibreBaskerville-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2b7ac24c4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2b7ac24c4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b7ac24c4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b7ac24c4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2b7ac24c4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2b7ac24c4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b7ac24c4a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b7ac24c4a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b7ac24c4a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b7ac24c4a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b7ac24c4a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b7ac24c4a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2b7ac24c4a_4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2b7ac24c4a_4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2b7ac24c4a_4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2b7ac24c4a_4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2b7ac24c4a_4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2b7ac24c4a_4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6" name="Google Shape;6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2b7ac24c4a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2b7ac24c4a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2b7ac24c4a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2b7ac24c4a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2b7ac24c4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2b7ac24c4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2b7ac24c4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22b7ac24c4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2b7ac24c4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2b7ac24c4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2b7ac24c4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2b7ac24c4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15"/>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15"/>
          <p:cNvSpPr txBox="1"/>
          <p:nvPr>
            <p:ph type="ctr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12" name="Google Shape;12;p15"/>
          <p:cNvSpPr txBox="1"/>
          <p:nvPr>
            <p:ph idx="1" type="subTitle"/>
          </p:nvPr>
        </p:nvSpPr>
        <p:spPr>
          <a:xfrm>
            <a:off x="311700" y="1878560"/>
            <a:ext cx="4242600" cy="738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2"/>
              </a:buClr>
              <a:buSzPts val="1600"/>
              <a:buNone/>
              <a:defRPr sz="1600">
                <a:solidFill>
                  <a:schemeClr val="lt2"/>
                </a:solidFill>
              </a:defRPr>
            </a:lvl1pPr>
            <a:lvl2pPr lvl="1" algn="l">
              <a:lnSpc>
                <a:spcPct val="100000"/>
              </a:lnSpc>
              <a:spcBef>
                <a:spcPts val="0"/>
              </a:spcBef>
              <a:spcAft>
                <a:spcPts val="0"/>
              </a:spcAft>
              <a:buClr>
                <a:schemeClr val="lt2"/>
              </a:buClr>
              <a:buSzPts val="1600"/>
              <a:buNone/>
              <a:defRPr sz="1600">
                <a:solidFill>
                  <a:schemeClr val="lt2"/>
                </a:solidFill>
              </a:defRPr>
            </a:lvl2pPr>
            <a:lvl3pPr lvl="2" algn="l">
              <a:lnSpc>
                <a:spcPct val="100000"/>
              </a:lnSpc>
              <a:spcBef>
                <a:spcPts val="0"/>
              </a:spcBef>
              <a:spcAft>
                <a:spcPts val="0"/>
              </a:spcAft>
              <a:buClr>
                <a:schemeClr val="lt2"/>
              </a:buClr>
              <a:buSzPts val="1600"/>
              <a:buNone/>
              <a:defRPr sz="1600">
                <a:solidFill>
                  <a:schemeClr val="lt2"/>
                </a:solidFill>
              </a:defRPr>
            </a:lvl3pPr>
            <a:lvl4pPr lvl="3" algn="l">
              <a:lnSpc>
                <a:spcPct val="100000"/>
              </a:lnSpc>
              <a:spcBef>
                <a:spcPts val="0"/>
              </a:spcBef>
              <a:spcAft>
                <a:spcPts val="0"/>
              </a:spcAft>
              <a:buClr>
                <a:schemeClr val="lt2"/>
              </a:buClr>
              <a:buSzPts val="1600"/>
              <a:buNone/>
              <a:defRPr sz="1600">
                <a:solidFill>
                  <a:schemeClr val="lt2"/>
                </a:solidFill>
              </a:defRPr>
            </a:lvl4pPr>
            <a:lvl5pPr lvl="4" algn="l">
              <a:lnSpc>
                <a:spcPct val="100000"/>
              </a:lnSpc>
              <a:spcBef>
                <a:spcPts val="0"/>
              </a:spcBef>
              <a:spcAft>
                <a:spcPts val="0"/>
              </a:spcAft>
              <a:buClr>
                <a:schemeClr val="lt2"/>
              </a:buClr>
              <a:buSzPts val="1600"/>
              <a:buNone/>
              <a:defRPr sz="1600">
                <a:solidFill>
                  <a:schemeClr val="lt2"/>
                </a:solidFill>
              </a:defRPr>
            </a:lvl5pPr>
            <a:lvl6pPr lvl="5" algn="l">
              <a:lnSpc>
                <a:spcPct val="100000"/>
              </a:lnSpc>
              <a:spcBef>
                <a:spcPts val="0"/>
              </a:spcBef>
              <a:spcAft>
                <a:spcPts val="0"/>
              </a:spcAft>
              <a:buClr>
                <a:schemeClr val="lt2"/>
              </a:buClr>
              <a:buSzPts val="1600"/>
              <a:buNone/>
              <a:defRPr sz="1600">
                <a:solidFill>
                  <a:schemeClr val="lt2"/>
                </a:solidFill>
              </a:defRPr>
            </a:lvl6pPr>
            <a:lvl7pPr lvl="6" algn="l">
              <a:lnSpc>
                <a:spcPct val="100000"/>
              </a:lnSpc>
              <a:spcBef>
                <a:spcPts val="0"/>
              </a:spcBef>
              <a:spcAft>
                <a:spcPts val="0"/>
              </a:spcAft>
              <a:buClr>
                <a:schemeClr val="lt2"/>
              </a:buClr>
              <a:buSzPts val="1600"/>
              <a:buNone/>
              <a:defRPr sz="1600">
                <a:solidFill>
                  <a:schemeClr val="lt2"/>
                </a:solidFill>
              </a:defRPr>
            </a:lvl7pPr>
            <a:lvl8pPr lvl="7" algn="l">
              <a:lnSpc>
                <a:spcPct val="100000"/>
              </a:lnSpc>
              <a:spcBef>
                <a:spcPts val="0"/>
              </a:spcBef>
              <a:spcAft>
                <a:spcPts val="0"/>
              </a:spcAft>
              <a:buClr>
                <a:schemeClr val="lt2"/>
              </a:buClr>
              <a:buSzPts val="1600"/>
              <a:buNone/>
              <a:defRPr sz="1600">
                <a:solidFill>
                  <a:schemeClr val="lt2"/>
                </a:solidFill>
              </a:defRPr>
            </a:lvl8pPr>
            <a:lvl9pPr lvl="8" algn="l">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14" name="Google Shape;14;p15"/>
          <p:cNvPicPr preferRelativeResize="0"/>
          <p:nvPr/>
        </p:nvPicPr>
        <p:blipFill rotWithShape="1">
          <a:blip r:embed="rId2">
            <a:alphaModFix/>
          </a:blip>
          <a:srcRect b="0" l="0" r="0" t="0"/>
          <a:stretch/>
        </p:blipFill>
        <p:spPr>
          <a:xfrm>
            <a:off x="0" y="0"/>
            <a:ext cx="9144000" cy="51435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2" name="Shape 52"/>
        <p:cNvGrpSpPr/>
        <p:nvPr/>
      </p:nvGrpSpPr>
      <p:grpSpPr>
        <a:xfrm>
          <a:off x="0" y="0"/>
          <a:ext cx="0" cy="0"/>
          <a:chOff x="0" y="0"/>
          <a:chExt cx="0" cy="0"/>
        </a:xfrm>
      </p:grpSpPr>
      <p:sp>
        <p:nvSpPr>
          <p:cNvPr id="53" name="Google Shape;53;p24"/>
          <p:cNvSpPr txBox="1"/>
          <p:nvPr>
            <p:ph hasCustomPrompt="1" type="title"/>
          </p:nvPr>
        </p:nvSpPr>
        <p:spPr>
          <a:xfrm>
            <a:off x="311750" y="831175"/>
            <a:ext cx="5334900" cy="1244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10000"/>
              <a:buNone/>
              <a:defRPr sz="10000">
                <a:solidFill>
                  <a:schemeClr val="lt1"/>
                </a:solidFill>
              </a:defRPr>
            </a:lvl1pPr>
            <a:lvl2pPr lvl="1" algn="l">
              <a:lnSpc>
                <a:spcPct val="100000"/>
              </a:lnSpc>
              <a:spcBef>
                <a:spcPts val="0"/>
              </a:spcBef>
              <a:spcAft>
                <a:spcPts val="0"/>
              </a:spcAft>
              <a:buClr>
                <a:schemeClr val="lt1"/>
              </a:buClr>
              <a:buSzPts val="10000"/>
              <a:buNone/>
              <a:defRPr sz="10000">
                <a:solidFill>
                  <a:schemeClr val="lt1"/>
                </a:solidFill>
              </a:defRPr>
            </a:lvl2pPr>
            <a:lvl3pPr lvl="2" algn="l">
              <a:lnSpc>
                <a:spcPct val="100000"/>
              </a:lnSpc>
              <a:spcBef>
                <a:spcPts val="0"/>
              </a:spcBef>
              <a:spcAft>
                <a:spcPts val="0"/>
              </a:spcAft>
              <a:buClr>
                <a:schemeClr val="lt1"/>
              </a:buClr>
              <a:buSzPts val="10000"/>
              <a:buNone/>
              <a:defRPr sz="10000">
                <a:solidFill>
                  <a:schemeClr val="lt1"/>
                </a:solidFill>
              </a:defRPr>
            </a:lvl3pPr>
            <a:lvl4pPr lvl="3" algn="l">
              <a:lnSpc>
                <a:spcPct val="100000"/>
              </a:lnSpc>
              <a:spcBef>
                <a:spcPts val="0"/>
              </a:spcBef>
              <a:spcAft>
                <a:spcPts val="0"/>
              </a:spcAft>
              <a:buClr>
                <a:schemeClr val="lt1"/>
              </a:buClr>
              <a:buSzPts val="10000"/>
              <a:buNone/>
              <a:defRPr sz="10000">
                <a:solidFill>
                  <a:schemeClr val="lt1"/>
                </a:solidFill>
              </a:defRPr>
            </a:lvl4pPr>
            <a:lvl5pPr lvl="4" algn="l">
              <a:lnSpc>
                <a:spcPct val="100000"/>
              </a:lnSpc>
              <a:spcBef>
                <a:spcPts val="0"/>
              </a:spcBef>
              <a:spcAft>
                <a:spcPts val="0"/>
              </a:spcAft>
              <a:buClr>
                <a:schemeClr val="lt1"/>
              </a:buClr>
              <a:buSzPts val="10000"/>
              <a:buNone/>
              <a:defRPr sz="10000">
                <a:solidFill>
                  <a:schemeClr val="lt1"/>
                </a:solidFill>
              </a:defRPr>
            </a:lvl5pPr>
            <a:lvl6pPr lvl="5" algn="l">
              <a:lnSpc>
                <a:spcPct val="100000"/>
              </a:lnSpc>
              <a:spcBef>
                <a:spcPts val="0"/>
              </a:spcBef>
              <a:spcAft>
                <a:spcPts val="0"/>
              </a:spcAft>
              <a:buClr>
                <a:schemeClr val="lt1"/>
              </a:buClr>
              <a:buSzPts val="10000"/>
              <a:buNone/>
              <a:defRPr sz="10000">
                <a:solidFill>
                  <a:schemeClr val="lt1"/>
                </a:solidFill>
              </a:defRPr>
            </a:lvl6pPr>
            <a:lvl7pPr lvl="6" algn="l">
              <a:lnSpc>
                <a:spcPct val="100000"/>
              </a:lnSpc>
              <a:spcBef>
                <a:spcPts val="0"/>
              </a:spcBef>
              <a:spcAft>
                <a:spcPts val="0"/>
              </a:spcAft>
              <a:buClr>
                <a:schemeClr val="lt1"/>
              </a:buClr>
              <a:buSzPts val="10000"/>
              <a:buNone/>
              <a:defRPr sz="10000">
                <a:solidFill>
                  <a:schemeClr val="lt1"/>
                </a:solidFill>
              </a:defRPr>
            </a:lvl7pPr>
            <a:lvl8pPr lvl="7" algn="l">
              <a:lnSpc>
                <a:spcPct val="100000"/>
              </a:lnSpc>
              <a:spcBef>
                <a:spcPts val="0"/>
              </a:spcBef>
              <a:spcAft>
                <a:spcPts val="0"/>
              </a:spcAft>
              <a:buClr>
                <a:schemeClr val="lt1"/>
              </a:buClr>
              <a:buSzPts val="10000"/>
              <a:buNone/>
              <a:defRPr sz="10000">
                <a:solidFill>
                  <a:schemeClr val="lt1"/>
                </a:solidFill>
              </a:defRPr>
            </a:lvl8pPr>
            <a:lvl9pPr lvl="8" algn="l">
              <a:lnSpc>
                <a:spcPct val="100000"/>
              </a:lnSpc>
              <a:spcBef>
                <a:spcPts val="0"/>
              </a:spcBef>
              <a:spcAft>
                <a:spcPts val="0"/>
              </a:spcAft>
              <a:buClr>
                <a:schemeClr val="lt1"/>
              </a:buClr>
              <a:buSzPts val="10000"/>
              <a:buNone/>
              <a:defRPr sz="10000">
                <a:solidFill>
                  <a:schemeClr val="lt1"/>
                </a:solidFill>
              </a:defRPr>
            </a:lvl9pPr>
          </a:lstStyle>
          <a:p>
            <a:r>
              <a:t>xx%</a:t>
            </a:r>
          </a:p>
        </p:txBody>
      </p:sp>
      <p:sp>
        <p:nvSpPr>
          <p:cNvPr id="54" name="Google Shape;54;p24"/>
          <p:cNvSpPr txBox="1"/>
          <p:nvPr>
            <p:ph idx="1" type="body"/>
          </p:nvPr>
        </p:nvSpPr>
        <p:spPr>
          <a:xfrm>
            <a:off x="311700" y="2121425"/>
            <a:ext cx="5334900" cy="942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accent2"/>
              </a:buClr>
              <a:buSzPts val="1300"/>
              <a:buChar char="●"/>
              <a:defRPr>
                <a:solidFill>
                  <a:schemeClr val="accent2"/>
                </a:solidFill>
              </a:defRPr>
            </a:lvl1pPr>
            <a:lvl2pPr indent="-298450" lvl="1" marL="914400" algn="l">
              <a:lnSpc>
                <a:spcPct val="115000"/>
              </a:lnSpc>
              <a:spcBef>
                <a:spcPts val="0"/>
              </a:spcBef>
              <a:spcAft>
                <a:spcPts val="0"/>
              </a:spcAft>
              <a:buClr>
                <a:schemeClr val="accent2"/>
              </a:buClr>
              <a:buSzPts val="1100"/>
              <a:buChar char="○"/>
              <a:defRPr>
                <a:solidFill>
                  <a:schemeClr val="accent2"/>
                </a:solidFill>
              </a:defRPr>
            </a:lvl2pPr>
            <a:lvl3pPr indent="-298450" lvl="2" marL="1371600" algn="l">
              <a:lnSpc>
                <a:spcPct val="115000"/>
              </a:lnSpc>
              <a:spcBef>
                <a:spcPts val="0"/>
              </a:spcBef>
              <a:spcAft>
                <a:spcPts val="0"/>
              </a:spcAft>
              <a:buClr>
                <a:schemeClr val="accent2"/>
              </a:buClr>
              <a:buSzPts val="1100"/>
              <a:buChar char="■"/>
              <a:defRPr>
                <a:solidFill>
                  <a:schemeClr val="accent2"/>
                </a:solidFill>
              </a:defRPr>
            </a:lvl3pPr>
            <a:lvl4pPr indent="-298450" lvl="3" marL="1828800" algn="l">
              <a:lnSpc>
                <a:spcPct val="115000"/>
              </a:lnSpc>
              <a:spcBef>
                <a:spcPts val="0"/>
              </a:spcBef>
              <a:spcAft>
                <a:spcPts val="0"/>
              </a:spcAft>
              <a:buClr>
                <a:schemeClr val="accent2"/>
              </a:buClr>
              <a:buSzPts val="1100"/>
              <a:buChar char="●"/>
              <a:defRPr>
                <a:solidFill>
                  <a:schemeClr val="accent2"/>
                </a:solidFill>
              </a:defRPr>
            </a:lvl4pPr>
            <a:lvl5pPr indent="-298450" lvl="4" marL="2286000" algn="l">
              <a:lnSpc>
                <a:spcPct val="115000"/>
              </a:lnSpc>
              <a:spcBef>
                <a:spcPts val="0"/>
              </a:spcBef>
              <a:spcAft>
                <a:spcPts val="0"/>
              </a:spcAft>
              <a:buClr>
                <a:schemeClr val="accent2"/>
              </a:buClr>
              <a:buSzPts val="1100"/>
              <a:buChar char="○"/>
              <a:defRPr>
                <a:solidFill>
                  <a:schemeClr val="accent2"/>
                </a:solidFill>
              </a:defRPr>
            </a:lvl5pPr>
            <a:lvl6pPr indent="-298450" lvl="5" marL="2743200" algn="l">
              <a:lnSpc>
                <a:spcPct val="115000"/>
              </a:lnSpc>
              <a:spcBef>
                <a:spcPts val="0"/>
              </a:spcBef>
              <a:spcAft>
                <a:spcPts val="0"/>
              </a:spcAft>
              <a:buClr>
                <a:schemeClr val="accent2"/>
              </a:buClr>
              <a:buSzPts val="1100"/>
              <a:buChar char="■"/>
              <a:defRPr>
                <a:solidFill>
                  <a:schemeClr val="accent2"/>
                </a:solidFill>
              </a:defRPr>
            </a:lvl6pPr>
            <a:lvl7pPr indent="-298450" lvl="6" marL="3200400" algn="l">
              <a:lnSpc>
                <a:spcPct val="115000"/>
              </a:lnSpc>
              <a:spcBef>
                <a:spcPts val="0"/>
              </a:spcBef>
              <a:spcAft>
                <a:spcPts val="0"/>
              </a:spcAft>
              <a:buClr>
                <a:schemeClr val="accent2"/>
              </a:buClr>
              <a:buSzPts val="1100"/>
              <a:buChar char="●"/>
              <a:defRPr>
                <a:solidFill>
                  <a:schemeClr val="accent2"/>
                </a:solidFill>
              </a:defRPr>
            </a:lvl7pPr>
            <a:lvl8pPr indent="-298450" lvl="7" marL="3657600" algn="l">
              <a:lnSpc>
                <a:spcPct val="115000"/>
              </a:lnSpc>
              <a:spcBef>
                <a:spcPts val="0"/>
              </a:spcBef>
              <a:spcAft>
                <a:spcPts val="0"/>
              </a:spcAft>
              <a:buClr>
                <a:schemeClr val="accent2"/>
              </a:buClr>
              <a:buSzPts val="1100"/>
              <a:buChar char="○"/>
              <a:defRPr>
                <a:solidFill>
                  <a:schemeClr val="accent2"/>
                </a:solidFill>
              </a:defRPr>
            </a:lvl8pPr>
            <a:lvl9pPr indent="-298450" lvl="8" marL="4114800" algn="l">
              <a:lnSpc>
                <a:spcPct val="115000"/>
              </a:lnSpc>
              <a:spcBef>
                <a:spcPts val="0"/>
              </a:spcBef>
              <a:spcAft>
                <a:spcPts val="0"/>
              </a:spcAft>
              <a:buClr>
                <a:schemeClr val="accent2"/>
              </a:buClr>
              <a:buSzPts val="1100"/>
              <a:buChar char="■"/>
              <a:defRPr>
                <a:solidFill>
                  <a:schemeClr val="accent2"/>
                </a:solidFill>
              </a:defRPr>
            </a:lvl9pPr>
          </a:lstStyle>
          <a:p/>
        </p:txBody>
      </p:sp>
      <p:sp>
        <p:nvSpPr>
          <p:cNvPr id="55" name="Google Shape;55;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 name="Shape 15"/>
        <p:cNvGrpSpPr/>
        <p:nvPr/>
      </p:nvGrpSpPr>
      <p:grpSpPr>
        <a:xfrm>
          <a:off x="0" y="0"/>
          <a:ext cx="0" cy="0"/>
          <a:chOff x="0" y="0"/>
          <a:chExt cx="0" cy="0"/>
        </a:xfrm>
      </p:grpSpPr>
      <p:sp>
        <p:nvSpPr>
          <p:cNvPr id="16" name="Google Shape;16;p1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16"/>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18" name="Google Shape;1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 name="Shape 19"/>
        <p:cNvGrpSpPr/>
        <p:nvPr/>
      </p:nvGrpSpPr>
      <p:grpSpPr>
        <a:xfrm>
          <a:off x="0" y="0"/>
          <a:ext cx="0" cy="0"/>
          <a:chOff x="0" y="0"/>
          <a:chExt cx="0" cy="0"/>
        </a:xfrm>
      </p:grpSpPr>
      <p:sp>
        <p:nvSpPr>
          <p:cNvPr id="20" name="Google Shape;20;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21" name="Shape 21"/>
        <p:cNvGrpSpPr/>
        <p:nvPr/>
      </p:nvGrpSpPr>
      <p:grpSpPr>
        <a:xfrm>
          <a:off x="0" y="0"/>
          <a:ext cx="0" cy="0"/>
          <a:chOff x="0" y="0"/>
          <a:chExt cx="0" cy="0"/>
        </a:xfrm>
      </p:grpSpPr>
      <p:sp>
        <p:nvSpPr>
          <p:cNvPr id="22" name="Google Shape;22;p18"/>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23" name="Google Shape;23;p18"/>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24" name="Google Shape;24;p18"/>
          <p:cNvSpPr txBox="1"/>
          <p:nvPr>
            <p:ph type="title"/>
          </p:nvPr>
        </p:nvSpPr>
        <p:spPr>
          <a:xfrm>
            <a:off x="311700" y="539725"/>
            <a:ext cx="8520600" cy="1282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25" name="Google Shape;25;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6" name="Shape 26"/>
        <p:cNvGrpSpPr/>
        <p:nvPr/>
      </p:nvGrpSpPr>
      <p:grpSpPr>
        <a:xfrm>
          <a:off x="0" y="0"/>
          <a:ext cx="0" cy="0"/>
          <a:chOff x="0" y="0"/>
          <a:chExt cx="0" cy="0"/>
        </a:xfrm>
      </p:grpSpPr>
      <p:sp>
        <p:nvSpPr>
          <p:cNvPr id="27" name="Google Shape;27;p19"/>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9"/>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9" name="Google Shape;29;p19"/>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30" name="Google Shape;30;p19"/>
          <p:cNvSpPr txBox="1"/>
          <p:nvPr>
            <p:ph type="title"/>
          </p:nvPr>
        </p:nvSpPr>
        <p:spPr>
          <a:xfrm>
            <a:off x="311725" y="500925"/>
            <a:ext cx="3706500" cy="2508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1" name="Google Shape;31;p19"/>
          <p:cNvSpPr txBox="1"/>
          <p:nvPr>
            <p:ph idx="1" type="body"/>
          </p:nvPr>
        </p:nvSpPr>
        <p:spPr>
          <a:xfrm>
            <a:off x="4644675" y="500925"/>
            <a:ext cx="4166400" cy="40986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2" name="Google Shape;32;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3" name="Shape 33"/>
        <p:cNvGrpSpPr/>
        <p:nvPr/>
      </p:nvGrpSpPr>
      <p:grpSpPr>
        <a:xfrm>
          <a:off x="0" y="0"/>
          <a:ext cx="0" cy="0"/>
          <a:chOff x="0" y="0"/>
          <a:chExt cx="0" cy="0"/>
        </a:xfrm>
      </p:grpSpPr>
      <p:sp>
        <p:nvSpPr>
          <p:cNvPr id="34" name="Google Shape;34;p20"/>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0"/>
          <p:cNvSpPr txBox="1"/>
          <p:nvPr>
            <p:ph type="title"/>
          </p:nvPr>
        </p:nvSpPr>
        <p:spPr>
          <a:xfrm>
            <a:off x="311725" y="500925"/>
            <a:ext cx="8520600" cy="623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36" name="Google Shape;36;p20"/>
          <p:cNvSpPr txBox="1"/>
          <p:nvPr>
            <p:ph idx="1" type="body"/>
          </p:nvPr>
        </p:nvSpPr>
        <p:spPr>
          <a:xfrm>
            <a:off x="3117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7" name="Google Shape;37;p20"/>
          <p:cNvSpPr txBox="1"/>
          <p:nvPr>
            <p:ph idx="2" type="body"/>
          </p:nvPr>
        </p:nvSpPr>
        <p:spPr>
          <a:xfrm>
            <a:off x="4832400" y="1505700"/>
            <a:ext cx="3999900" cy="30762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9" name="Shape 39"/>
        <p:cNvGrpSpPr/>
        <p:nvPr/>
      </p:nvGrpSpPr>
      <p:grpSpPr>
        <a:xfrm>
          <a:off x="0" y="0"/>
          <a:ext cx="0" cy="0"/>
          <a:chOff x="0" y="0"/>
          <a:chExt cx="0" cy="0"/>
        </a:xfrm>
      </p:grpSpPr>
      <p:sp>
        <p:nvSpPr>
          <p:cNvPr id="40" name="Google Shape;40;p21"/>
          <p:cNvSpPr txBox="1"/>
          <p:nvPr>
            <p:ph type="title"/>
          </p:nvPr>
        </p:nvSpPr>
        <p:spPr>
          <a:xfrm>
            <a:off x="311675" y="798600"/>
            <a:ext cx="6247800" cy="35463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41" name="Google Shape;41;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22"/>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2"/>
          <p:cNvSpPr txBox="1"/>
          <p:nvPr>
            <p:ph type="title"/>
          </p:nvPr>
        </p:nvSpPr>
        <p:spPr>
          <a:xfrm>
            <a:off x="311300" y="500925"/>
            <a:ext cx="3704400" cy="2049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sp>
        <p:nvSpPr>
          <p:cNvPr id="45" name="Google Shape;45;p22"/>
          <p:cNvSpPr txBox="1"/>
          <p:nvPr>
            <p:ph idx="1" type="subTitle"/>
          </p:nvPr>
        </p:nvSpPr>
        <p:spPr>
          <a:xfrm>
            <a:off x="304800" y="2626725"/>
            <a:ext cx="3704400" cy="926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accent2"/>
              </a:buClr>
              <a:buSzPts val="1600"/>
              <a:buNone/>
              <a:defRPr sz="1600">
                <a:solidFill>
                  <a:schemeClr val="accent2"/>
                </a:solidFill>
              </a:defRPr>
            </a:lvl1pPr>
            <a:lvl2pPr lvl="1" algn="l">
              <a:lnSpc>
                <a:spcPct val="100000"/>
              </a:lnSpc>
              <a:spcBef>
                <a:spcPts val="0"/>
              </a:spcBef>
              <a:spcAft>
                <a:spcPts val="0"/>
              </a:spcAft>
              <a:buClr>
                <a:schemeClr val="accent2"/>
              </a:buClr>
              <a:buSzPts val="1600"/>
              <a:buNone/>
              <a:defRPr sz="1600">
                <a:solidFill>
                  <a:schemeClr val="accent2"/>
                </a:solidFill>
              </a:defRPr>
            </a:lvl2pPr>
            <a:lvl3pPr lvl="2" algn="l">
              <a:lnSpc>
                <a:spcPct val="100000"/>
              </a:lnSpc>
              <a:spcBef>
                <a:spcPts val="0"/>
              </a:spcBef>
              <a:spcAft>
                <a:spcPts val="0"/>
              </a:spcAft>
              <a:buClr>
                <a:schemeClr val="accent2"/>
              </a:buClr>
              <a:buSzPts val="1600"/>
              <a:buNone/>
              <a:defRPr sz="1600">
                <a:solidFill>
                  <a:schemeClr val="accent2"/>
                </a:solidFill>
              </a:defRPr>
            </a:lvl3pPr>
            <a:lvl4pPr lvl="3" algn="l">
              <a:lnSpc>
                <a:spcPct val="100000"/>
              </a:lnSpc>
              <a:spcBef>
                <a:spcPts val="0"/>
              </a:spcBef>
              <a:spcAft>
                <a:spcPts val="0"/>
              </a:spcAft>
              <a:buClr>
                <a:schemeClr val="accent2"/>
              </a:buClr>
              <a:buSzPts val="1600"/>
              <a:buNone/>
              <a:defRPr sz="1600">
                <a:solidFill>
                  <a:schemeClr val="accent2"/>
                </a:solidFill>
              </a:defRPr>
            </a:lvl4pPr>
            <a:lvl5pPr lvl="4" algn="l">
              <a:lnSpc>
                <a:spcPct val="100000"/>
              </a:lnSpc>
              <a:spcBef>
                <a:spcPts val="0"/>
              </a:spcBef>
              <a:spcAft>
                <a:spcPts val="0"/>
              </a:spcAft>
              <a:buClr>
                <a:schemeClr val="accent2"/>
              </a:buClr>
              <a:buSzPts val="1600"/>
              <a:buNone/>
              <a:defRPr sz="1600">
                <a:solidFill>
                  <a:schemeClr val="accent2"/>
                </a:solidFill>
              </a:defRPr>
            </a:lvl5pPr>
            <a:lvl6pPr lvl="5" algn="l">
              <a:lnSpc>
                <a:spcPct val="100000"/>
              </a:lnSpc>
              <a:spcBef>
                <a:spcPts val="0"/>
              </a:spcBef>
              <a:spcAft>
                <a:spcPts val="0"/>
              </a:spcAft>
              <a:buClr>
                <a:schemeClr val="accent2"/>
              </a:buClr>
              <a:buSzPts val="1600"/>
              <a:buNone/>
              <a:defRPr sz="1600">
                <a:solidFill>
                  <a:schemeClr val="accent2"/>
                </a:solidFill>
              </a:defRPr>
            </a:lvl6pPr>
            <a:lvl7pPr lvl="6" algn="l">
              <a:lnSpc>
                <a:spcPct val="100000"/>
              </a:lnSpc>
              <a:spcBef>
                <a:spcPts val="0"/>
              </a:spcBef>
              <a:spcAft>
                <a:spcPts val="0"/>
              </a:spcAft>
              <a:buClr>
                <a:schemeClr val="accent2"/>
              </a:buClr>
              <a:buSzPts val="1600"/>
              <a:buNone/>
              <a:defRPr sz="1600">
                <a:solidFill>
                  <a:schemeClr val="accent2"/>
                </a:solidFill>
              </a:defRPr>
            </a:lvl7pPr>
            <a:lvl8pPr lvl="7" algn="l">
              <a:lnSpc>
                <a:spcPct val="100000"/>
              </a:lnSpc>
              <a:spcBef>
                <a:spcPts val="0"/>
              </a:spcBef>
              <a:spcAft>
                <a:spcPts val="0"/>
              </a:spcAft>
              <a:buClr>
                <a:schemeClr val="accent2"/>
              </a:buClr>
              <a:buSzPts val="1600"/>
              <a:buNone/>
              <a:defRPr sz="1600">
                <a:solidFill>
                  <a:schemeClr val="accent2"/>
                </a:solidFill>
              </a:defRPr>
            </a:lvl8pPr>
            <a:lvl9pPr lvl="8" algn="l">
              <a:lnSpc>
                <a:spcPct val="100000"/>
              </a:lnSpc>
              <a:spcBef>
                <a:spcPts val="0"/>
              </a:spcBef>
              <a:spcAft>
                <a:spcPts val="0"/>
              </a:spcAft>
              <a:buClr>
                <a:schemeClr val="accent2"/>
              </a:buClr>
              <a:buSzPts val="1600"/>
              <a:buNone/>
              <a:defRPr sz="1600">
                <a:solidFill>
                  <a:schemeClr val="accent2"/>
                </a:solidFill>
              </a:defRPr>
            </a:lvl9pPr>
          </a:lstStyle>
          <a:p/>
        </p:txBody>
      </p:sp>
      <p:sp>
        <p:nvSpPr>
          <p:cNvPr id="46" name="Google Shape;46;p22"/>
          <p:cNvSpPr txBox="1"/>
          <p:nvPr>
            <p:ph idx="2" type="body"/>
          </p:nvPr>
        </p:nvSpPr>
        <p:spPr>
          <a:xfrm>
            <a:off x="4879025" y="500925"/>
            <a:ext cx="3954000" cy="4111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47" name="Google Shape;47;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23"/>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0" name="Google Shape;50;p23"/>
          <p:cNvSpPr txBox="1"/>
          <p:nvPr>
            <p:ph idx="1" type="body"/>
          </p:nvPr>
        </p:nvSpPr>
        <p:spPr>
          <a:xfrm>
            <a:off x="311700" y="4521400"/>
            <a:ext cx="7979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1" name="Google Shape;51;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1pPr>
            <a:lvl2pPr lvl="1"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2pPr>
            <a:lvl3pPr lvl="2"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3pPr>
            <a:lvl4pPr lvl="3"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4pPr>
            <a:lvl5pPr lvl="4"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5pPr>
            <a:lvl6pPr lvl="5"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6pPr>
            <a:lvl7pPr lvl="6"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7pPr>
            <a:lvl8pPr lvl="7"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8pPr>
            <a:lvl9pPr lvl="8" marR="0" rtl="0" algn="l">
              <a:lnSpc>
                <a:spcPct val="100000"/>
              </a:lnSpc>
              <a:spcBef>
                <a:spcPts val="0"/>
              </a:spcBef>
              <a:spcAft>
                <a:spcPts val="0"/>
              </a:spcAft>
              <a:buClr>
                <a:schemeClr val="accent1"/>
              </a:buClr>
              <a:buSzPts val="2800"/>
              <a:buFont typeface="Merriweather"/>
              <a:buNone/>
              <a:defRPr b="0" i="0" sz="2800" u="none" cap="none" strike="noStrike">
                <a:solidFill>
                  <a:schemeClr val="accent1"/>
                </a:solidFill>
                <a:latin typeface="Merriweather"/>
                <a:ea typeface="Merriweather"/>
                <a:cs typeface="Merriweather"/>
                <a:sym typeface="Merriweather"/>
              </a:defRPr>
            </a:lvl9pPr>
          </a:lstStyle>
          <a:p/>
        </p:txBody>
      </p:sp>
      <p:sp>
        <p:nvSpPr>
          <p:cNvPr id="7" name="Google Shape;7;p1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dk2"/>
              </a:buClr>
              <a:buSzPts val="1300"/>
              <a:buFont typeface="Roboto"/>
              <a:buChar char="●"/>
              <a:defRPr b="0" i="0" sz="1300" u="none" cap="none" strike="noStrike">
                <a:solidFill>
                  <a:schemeClr val="dk2"/>
                </a:solidFill>
                <a:latin typeface="Roboto"/>
                <a:ea typeface="Roboto"/>
                <a:cs typeface="Roboto"/>
                <a:sym typeface="Roboto"/>
              </a:defRPr>
            </a:lvl1pPr>
            <a:lvl2pPr indent="-298450" lvl="1" marL="914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2pPr>
            <a:lvl3pPr indent="-298450" lvl="2" marL="1371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3pPr>
            <a:lvl4pPr indent="-298450" lvl="3" marL="1828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4pPr>
            <a:lvl5pPr indent="-298450" lvl="4" marL="22860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5pPr>
            <a:lvl6pPr indent="-298450" lvl="5" marL="27432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6pPr>
            <a:lvl7pPr indent="-298450" lvl="6" marL="32004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7pPr>
            <a:lvl8pPr indent="-298450" lvl="7" marL="36576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8pPr>
            <a:lvl9pPr indent="-298450" lvl="8" marL="4114800" marR="0" rtl="0" algn="l">
              <a:lnSpc>
                <a:spcPct val="115000"/>
              </a:lnSpc>
              <a:spcBef>
                <a:spcPts val="0"/>
              </a:spcBef>
              <a:spcAft>
                <a:spcPts val="0"/>
              </a:spcAft>
              <a:buClr>
                <a:schemeClr val="dk2"/>
              </a:buClr>
              <a:buSzPts val="1100"/>
              <a:buFont typeface="Roboto"/>
              <a:buChar char="■"/>
              <a:defRPr b="0" i="0" sz="1100" u="none" cap="none" strike="noStrike">
                <a:solidFill>
                  <a:schemeClr val="dk2"/>
                </a:solidFill>
                <a:latin typeface="Roboto"/>
                <a:ea typeface="Roboto"/>
                <a:cs typeface="Roboto"/>
                <a:sym typeface="Roboto"/>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ph type="ctrTitle"/>
          </p:nvPr>
        </p:nvSpPr>
        <p:spPr>
          <a:xfrm>
            <a:off x="2314135" y="849095"/>
            <a:ext cx="5064369" cy="633900"/>
          </a:xfrm>
          <a:prstGeom prst="rect">
            <a:avLst/>
          </a:prstGeom>
          <a:noFill/>
          <a:ln>
            <a:noFill/>
          </a:ln>
        </p:spPr>
        <p:txBody>
          <a:bodyPr anchorCtr="0" anchor="t" bIns="91425" lIns="91425" spcFirstLastPara="1" rIns="91425" wrap="square" tIns="91425">
            <a:normAutofit fontScale="90000"/>
          </a:bodyPr>
          <a:lstStyle/>
          <a:p>
            <a:pPr indent="0" lvl="0" marL="0" rtl="0" algn="ctr">
              <a:lnSpc>
                <a:spcPct val="100000"/>
              </a:lnSpc>
              <a:spcBef>
                <a:spcPts val="0"/>
              </a:spcBef>
              <a:spcAft>
                <a:spcPts val="0"/>
              </a:spcAft>
              <a:buSzPct val="133333"/>
              <a:buNone/>
            </a:pPr>
            <a:r>
              <a:rPr b="1" lang="en-IN" sz="3000">
                <a:solidFill>
                  <a:schemeClr val="lt1"/>
                </a:solidFill>
                <a:latin typeface="Bookman Old Style"/>
                <a:ea typeface="Bookman Old Style"/>
                <a:cs typeface="Bookman Old Style"/>
                <a:sym typeface="Bookman Old Style"/>
              </a:rPr>
              <a:t>16CS270 - PROJECT</a:t>
            </a:r>
            <a:endParaRPr b="1" sz="3000">
              <a:solidFill>
                <a:schemeClr val="lt1"/>
              </a:solidFill>
              <a:latin typeface="Bookman Old Style"/>
              <a:ea typeface="Bookman Old Style"/>
              <a:cs typeface="Bookman Old Style"/>
              <a:sym typeface="Bookman Old Style"/>
            </a:endParaRPr>
          </a:p>
        </p:txBody>
      </p:sp>
      <p:sp>
        <p:nvSpPr>
          <p:cNvPr id="61" name="Google Shape;61;p1"/>
          <p:cNvSpPr txBox="1"/>
          <p:nvPr>
            <p:ph idx="1" type="subTitle"/>
          </p:nvPr>
        </p:nvSpPr>
        <p:spPr>
          <a:xfrm>
            <a:off x="4679100" y="2894900"/>
            <a:ext cx="4388700" cy="2018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Guide: </a:t>
            </a:r>
            <a:endParaRPr b="1">
              <a:solidFill>
                <a:srgbClr val="FFFFFF"/>
              </a:solidFill>
              <a:latin typeface="Libre Baskerville"/>
              <a:ea typeface="Libre Baskerville"/>
              <a:cs typeface="Libre Baskerville"/>
              <a:sym typeface="Libre Baskerville"/>
            </a:endParaRPr>
          </a:p>
          <a:p>
            <a:pPr indent="457200" lvl="0" marL="0" rtl="0" algn="l">
              <a:lnSpc>
                <a:spcPct val="150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Mrs. M. KARTHIGHA</a:t>
            </a:r>
            <a:endParaRPr/>
          </a:p>
          <a:p>
            <a:pPr indent="0" lvl="0" marL="0" rtl="0" algn="l">
              <a:lnSpc>
                <a:spcPct val="150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Team:</a:t>
            </a:r>
            <a:endParaRPr/>
          </a:p>
          <a:p>
            <a:pPr indent="0" lvl="0" marL="457200" rtl="0" algn="l">
              <a:lnSpc>
                <a:spcPct val="11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Abishek PS			(1901002)</a:t>
            </a:r>
            <a:endParaRPr b="1">
              <a:solidFill>
                <a:srgbClr val="FFFFFF"/>
              </a:solidFill>
              <a:latin typeface="Libre Baskerville"/>
              <a:ea typeface="Libre Baskerville"/>
              <a:cs typeface="Libre Baskerville"/>
              <a:sym typeface="Libre Baskerville"/>
            </a:endParaRPr>
          </a:p>
          <a:p>
            <a:pPr indent="0" lvl="0" marL="457200" rtl="0" algn="l">
              <a:lnSpc>
                <a:spcPct val="9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Hari Kishore VP		(1901043)</a:t>
            </a:r>
            <a:endParaRPr b="1">
              <a:solidFill>
                <a:srgbClr val="FFFFFF"/>
              </a:solidFill>
              <a:latin typeface="Libre Baskerville"/>
              <a:ea typeface="Libre Baskerville"/>
              <a:cs typeface="Libre Baskerville"/>
              <a:sym typeface="Libre Baskerville"/>
            </a:endParaRPr>
          </a:p>
          <a:p>
            <a:pPr indent="0" lvl="0" marL="457200" rtl="0" algn="l">
              <a:lnSpc>
                <a:spcPct val="95000"/>
              </a:lnSpc>
              <a:spcBef>
                <a:spcPts val="0"/>
              </a:spcBef>
              <a:spcAft>
                <a:spcPts val="0"/>
              </a:spcAft>
              <a:buSzPts val="935"/>
              <a:buNone/>
            </a:pPr>
            <a:r>
              <a:rPr b="1" lang="en-IN">
                <a:solidFill>
                  <a:srgbClr val="FFFFFF"/>
                </a:solidFill>
                <a:latin typeface="Libre Baskerville"/>
                <a:ea typeface="Libre Baskerville"/>
                <a:cs typeface="Libre Baskerville"/>
                <a:sym typeface="Libre Baskerville"/>
              </a:rPr>
              <a:t>Kugaanesen S		(1901068)</a:t>
            </a:r>
            <a:endParaRPr b="1">
              <a:latin typeface="Libre Baskerville"/>
              <a:ea typeface="Libre Baskerville"/>
              <a:cs typeface="Libre Baskerville"/>
              <a:sym typeface="Libre Baskerville"/>
            </a:endParaRPr>
          </a:p>
        </p:txBody>
      </p:sp>
      <p:sp>
        <p:nvSpPr>
          <p:cNvPr id="62" name="Google Shape;62;p1"/>
          <p:cNvSpPr txBox="1"/>
          <p:nvPr/>
        </p:nvSpPr>
        <p:spPr>
          <a:xfrm>
            <a:off x="4079600" y="1403625"/>
            <a:ext cx="5064300" cy="1599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Domain: </a:t>
            </a:r>
            <a:endParaRPr b="1" i="0" sz="1600" u="none" cap="none" strike="noStrike">
              <a:solidFill>
                <a:schemeClr val="lt1"/>
              </a:solidFill>
              <a:latin typeface="Libre Baskerville"/>
              <a:ea typeface="Libre Baskerville"/>
              <a:cs typeface="Libre Baskerville"/>
              <a:sym typeface="Libre Baskerville"/>
            </a:endParaRPr>
          </a:p>
          <a:p>
            <a:pPr indent="45720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Cyber Security</a:t>
            </a:r>
            <a:endParaRPr b="1" i="0" sz="1600" u="none" cap="none" strike="noStrike">
              <a:solidFill>
                <a:schemeClr val="lt1"/>
              </a:solidFill>
              <a:latin typeface="Libre Baskerville"/>
              <a:ea typeface="Libre Baskerville"/>
              <a:cs typeface="Libre Baskerville"/>
              <a:sym typeface="Libre Baskerville"/>
            </a:endParaRPr>
          </a:p>
          <a:p>
            <a:pPr indent="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Title: </a:t>
            </a:r>
            <a:endParaRPr b="1" i="0" sz="1600" u="none" cap="none" strike="noStrike">
              <a:solidFill>
                <a:schemeClr val="lt1"/>
              </a:solidFill>
              <a:latin typeface="Libre Baskerville"/>
              <a:ea typeface="Libre Baskerville"/>
              <a:cs typeface="Libre Baskerville"/>
              <a:sym typeface="Libre Baskerville"/>
            </a:endParaRPr>
          </a:p>
          <a:p>
            <a:pPr indent="457200" lvl="0" marL="0" marR="0" rtl="0" algn="l">
              <a:lnSpc>
                <a:spcPct val="150000"/>
              </a:lnSpc>
              <a:spcBef>
                <a:spcPts val="0"/>
              </a:spcBef>
              <a:spcAft>
                <a:spcPts val="0"/>
              </a:spcAft>
              <a:buClr>
                <a:srgbClr val="000000"/>
              </a:buClr>
              <a:buSzPts val="2500"/>
              <a:buFont typeface="Arial"/>
              <a:buNone/>
            </a:pPr>
            <a:r>
              <a:rPr b="1" i="0" lang="en-IN" sz="1600" u="none" cap="none" strike="noStrike">
                <a:solidFill>
                  <a:schemeClr val="lt1"/>
                </a:solidFill>
                <a:latin typeface="Libre Baskerville"/>
                <a:ea typeface="Libre Baskerville"/>
                <a:cs typeface="Libre Baskerville"/>
                <a:sym typeface="Libre Baskerville"/>
              </a:rPr>
              <a:t>Honeypot based cyber attack detection</a:t>
            </a:r>
            <a:endParaRPr b="1" i="0" sz="1600" u="none" cap="none" strike="noStrike">
              <a:solidFill>
                <a:schemeClr val="lt1"/>
              </a:solidFill>
              <a:latin typeface="Libre Baskerville"/>
              <a:ea typeface="Libre Baskerville"/>
              <a:cs typeface="Libre Baskerville"/>
              <a:sym typeface="Libre Baskerville"/>
            </a:endParaRPr>
          </a:p>
        </p:txBody>
      </p:sp>
      <p:pic>
        <p:nvPicPr>
          <p:cNvPr id="63" name="Google Shape;63;p1"/>
          <p:cNvPicPr preferRelativeResize="0"/>
          <p:nvPr/>
        </p:nvPicPr>
        <p:blipFill rotWithShape="1">
          <a:blip r:embed="rId3">
            <a:alphaModFix/>
          </a:blip>
          <a:srcRect b="0" l="0" r="0" t="0"/>
          <a:stretch/>
        </p:blipFill>
        <p:spPr>
          <a:xfrm>
            <a:off x="-1" y="0"/>
            <a:ext cx="9144000" cy="9284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2b7ac24c4a_0_3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ALGORITHM IMPLEMENTED</a:t>
            </a:r>
            <a:endParaRPr/>
          </a:p>
        </p:txBody>
      </p:sp>
      <p:sp>
        <p:nvSpPr>
          <p:cNvPr id="124" name="Google Shape;124;g22b7ac24c4a_0_33"/>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25" name="Google Shape;125;g22b7ac24c4a_0_33"/>
          <p:cNvSpPr txBox="1"/>
          <p:nvPr/>
        </p:nvSpPr>
        <p:spPr>
          <a:xfrm>
            <a:off x="9625" y="1622750"/>
            <a:ext cx="9124800" cy="2986200"/>
          </a:xfrm>
          <a:prstGeom prst="rect">
            <a:avLst/>
          </a:prstGeom>
          <a:noFill/>
          <a:ln>
            <a:noFill/>
          </a:ln>
        </p:spPr>
        <p:txBody>
          <a:bodyPr anchorCtr="0" anchor="t" bIns="91425" lIns="91425" spcFirstLastPara="1" rIns="91425" wrap="square" tIns="91425">
            <a:spAutoFit/>
          </a:bodyPr>
          <a:lstStyle/>
          <a:p>
            <a:pPr indent="-317500" lvl="0" marL="457200" rtl="0" algn="just">
              <a:lnSpc>
                <a:spcPct val="200000"/>
              </a:lnSpc>
              <a:spcBef>
                <a:spcPts val="0"/>
              </a:spcBef>
              <a:spcAft>
                <a:spcPts val="0"/>
              </a:spcAft>
              <a:buSzPts val="1400"/>
              <a:buFont typeface="Roboto"/>
              <a:buChar char="●"/>
            </a:pPr>
            <a:r>
              <a:rPr lang="en-IN">
                <a:latin typeface="Roboto"/>
                <a:ea typeface="Roboto"/>
                <a:cs typeface="Roboto"/>
                <a:sym typeface="Roboto"/>
              </a:rPr>
              <a:t>Different Machine Learning algorithms are used to determine whether the connection is good or it is an intruder. The 42 features helps in the prediction.</a:t>
            </a:r>
            <a:endParaRPr>
              <a:latin typeface="Roboto"/>
              <a:ea typeface="Roboto"/>
              <a:cs typeface="Roboto"/>
              <a:sym typeface="Roboto"/>
            </a:endParaRPr>
          </a:p>
          <a:p>
            <a:pPr indent="-317500" lvl="0" marL="457200" rtl="0" algn="just">
              <a:lnSpc>
                <a:spcPct val="200000"/>
              </a:lnSpc>
              <a:spcBef>
                <a:spcPts val="0"/>
              </a:spcBef>
              <a:spcAft>
                <a:spcPts val="0"/>
              </a:spcAft>
              <a:buSzPts val="1400"/>
              <a:buFont typeface="Roboto"/>
              <a:buChar char="●"/>
            </a:pPr>
            <a:r>
              <a:rPr lang="en-IN">
                <a:latin typeface="Roboto"/>
                <a:ea typeface="Roboto"/>
                <a:cs typeface="Roboto"/>
                <a:sym typeface="Roboto"/>
              </a:rPr>
              <a:t>Tested using various Machine Learning models such as Gaussian Naive Bayes, Decision Tree, Random Forest, Gradient Boosting, Extreme Gradient Boosting, Generative adversarial network, Linear Regression, Logistic Regression, Long Short-Term Memory, and Deep Belief Network as mentioned above.</a:t>
            </a:r>
            <a:endParaRPr>
              <a:latin typeface="Roboto"/>
              <a:ea typeface="Roboto"/>
              <a:cs typeface="Roboto"/>
              <a:sym typeface="Roboto"/>
            </a:endParaRPr>
          </a:p>
          <a:p>
            <a:pPr indent="-317500" lvl="0" marL="457200" rtl="0" algn="just">
              <a:lnSpc>
                <a:spcPct val="200000"/>
              </a:lnSpc>
              <a:spcBef>
                <a:spcPts val="0"/>
              </a:spcBef>
              <a:spcAft>
                <a:spcPts val="0"/>
              </a:spcAft>
              <a:buSzPts val="1400"/>
              <a:buFont typeface="Roboto"/>
              <a:buChar char="●"/>
            </a:pPr>
            <a:r>
              <a:rPr lang="en-IN">
                <a:latin typeface="Roboto"/>
                <a:ea typeface="Roboto"/>
                <a:cs typeface="Roboto"/>
                <a:sym typeface="Roboto"/>
              </a:rPr>
              <a:t>The one which is suitable for intrusion detection gives a high accuracy value and the high accuracy model is selected for the detection.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2b7ac24c4a_0_4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ALGORITHM IMPLEMENTED</a:t>
            </a:r>
            <a:endParaRPr/>
          </a:p>
        </p:txBody>
      </p:sp>
      <p:sp>
        <p:nvSpPr>
          <p:cNvPr id="131" name="Google Shape;131;g22b7ac24c4a_0_40"/>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32" name="Google Shape;132;g22b7ac24c4a_0_40"/>
          <p:cNvPicPr preferRelativeResize="0"/>
          <p:nvPr/>
        </p:nvPicPr>
        <p:blipFill rotWithShape="1">
          <a:blip r:embed="rId3">
            <a:alphaModFix/>
          </a:blip>
          <a:srcRect b="26342" l="0" r="6094" t="19731"/>
          <a:stretch/>
        </p:blipFill>
        <p:spPr>
          <a:xfrm>
            <a:off x="1607425" y="2933875"/>
            <a:ext cx="5948400" cy="2148775"/>
          </a:xfrm>
          <a:prstGeom prst="rect">
            <a:avLst/>
          </a:prstGeom>
          <a:noFill/>
          <a:ln>
            <a:noFill/>
          </a:ln>
        </p:spPr>
      </p:pic>
      <p:sp>
        <p:nvSpPr>
          <p:cNvPr id="133" name="Google Shape;133;g22b7ac24c4a_0_40"/>
          <p:cNvSpPr txBox="1"/>
          <p:nvPr/>
        </p:nvSpPr>
        <p:spPr>
          <a:xfrm>
            <a:off x="19225" y="1240675"/>
            <a:ext cx="9124800" cy="16932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IN">
                <a:latin typeface="Roboto"/>
                <a:ea typeface="Roboto"/>
                <a:cs typeface="Roboto"/>
                <a:sym typeface="Roboto"/>
              </a:rPr>
              <a:t>GAN: The generator takes a random noise vector as input and maps it to an output that is meant to resemble the target data distribution. The discriminator takes in both real samples from the target data distribution and fake samples generated by the generator and tries to distinguish between the two, they are trained in an adversarial manner, generator creating samples that are realistic to the discriminator, the discriminator tries to classify the samples as either real or fake.</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2b7ac24c4a_0_5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RESULTS</a:t>
            </a:r>
            <a:endParaRPr/>
          </a:p>
        </p:txBody>
      </p:sp>
      <p:sp>
        <p:nvSpPr>
          <p:cNvPr id="139" name="Google Shape;139;g22b7ac24c4a_0_53"/>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40" name="Google Shape;140;g22b7ac24c4a_0_53"/>
          <p:cNvSpPr txBox="1"/>
          <p:nvPr/>
        </p:nvSpPr>
        <p:spPr>
          <a:xfrm>
            <a:off x="19225" y="1240675"/>
            <a:ext cx="9124800" cy="10467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Roboto"/>
              <a:buChar char="●"/>
            </a:pPr>
            <a:r>
              <a:rPr lang="en-IN">
                <a:latin typeface="Roboto"/>
                <a:ea typeface="Roboto"/>
                <a:cs typeface="Roboto"/>
                <a:sym typeface="Roboto"/>
              </a:rPr>
              <a:t>Realtime Honeypots capture intruders by various methods and the data required for the prediction is generated by it. As a whole, it is passed to the various Machine Learning models to get its performance and accuracy. Test and train time is also considerable for power-efficient working.</a:t>
            </a:r>
            <a:endParaRPr>
              <a:latin typeface="Roboto"/>
              <a:ea typeface="Roboto"/>
              <a:cs typeface="Roboto"/>
              <a:sym typeface="Roboto"/>
            </a:endParaRPr>
          </a:p>
        </p:txBody>
      </p:sp>
      <p:pic>
        <p:nvPicPr>
          <p:cNvPr id="141" name="Google Shape;141;g22b7ac24c4a_0_53"/>
          <p:cNvPicPr preferRelativeResize="0"/>
          <p:nvPr/>
        </p:nvPicPr>
        <p:blipFill>
          <a:blip r:embed="rId3">
            <a:alphaModFix/>
          </a:blip>
          <a:stretch>
            <a:fillRect/>
          </a:stretch>
        </p:blipFill>
        <p:spPr>
          <a:xfrm>
            <a:off x="1793600" y="2235800"/>
            <a:ext cx="2535107" cy="2806875"/>
          </a:xfrm>
          <a:prstGeom prst="rect">
            <a:avLst/>
          </a:prstGeom>
          <a:noFill/>
          <a:ln>
            <a:noFill/>
          </a:ln>
        </p:spPr>
      </p:pic>
      <p:pic>
        <p:nvPicPr>
          <p:cNvPr id="142" name="Google Shape;142;g22b7ac24c4a_0_53"/>
          <p:cNvPicPr preferRelativeResize="0"/>
          <p:nvPr/>
        </p:nvPicPr>
        <p:blipFill>
          <a:blip r:embed="rId4">
            <a:alphaModFix/>
          </a:blip>
          <a:stretch>
            <a:fillRect/>
          </a:stretch>
        </p:blipFill>
        <p:spPr>
          <a:xfrm>
            <a:off x="5453030" y="2235812"/>
            <a:ext cx="2624300" cy="28068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2b7ac24c4a_0_6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RESULTS</a:t>
            </a:r>
            <a:endParaRPr/>
          </a:p>
        </p:txBody>
      </p:sp>
      <p:sp>
        <p:nvSpPr>
          <p:cNvPr id="148" name="Google Shape;148;g22b7ac24c4a_0_63"/>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49" name="Google Shape;149;g22b7ac24c4a_0_63"/>
          <p:cNvPicPr preferRelativeResize="0"/>
          <p:nvPr/>
        </p:nvPicPr>
        <p:blipFill>
          <a:blip r:embed="rId3">
            <a:alphaModFix/>
          </a:blip>
          <a:stretch>
            <a:fillRect/>
          </a:stretch>
        </p:blipFill>
        <p:spPr>
          <a:xfrm>
            <a:off x="25" y="1598615"/>
            <a:ext cx="9144000" cy="263997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2b7ac24c4a_0_7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RESULTS</a:t>
            </a:r>
            <a:endParaRPr/>
          </a:p>
        </p:txBody>
      </p:sp>
      <p:sp>
        <p:nvSpPr>
          <p:cNvPr id="155" name="Google Shape;155;g22b7ac24c4a_0_73"/>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56" name="Google Shape;156;g22b7ac24c4a_0_73"/>
          <p:cNvPicPr preferRelativeResize="0"/>
          <p:nvPr/>
        </p:nvPicPr>
        <p:blipFill>
          <a:blip r:embed="rId3">
            <a:alphaModFix/>
          </a:blip>
          <a:stretch>
            <a:fillRect/>
          </a:stretch>
        </p:blipFill>
        <p:spPr>
          <a:xfrm>
            <a:off x="0" y="1795150"/>
            <a:ext cx="9143999" cy="261895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2b7ac24c4a_0_9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RESULTS</a:t>
            </a:r>
            <a:endParaRPr/>
          </a:p>
        </p:txBody>
      </p:sp>
      <p:sp>
        <p:nvSpPr>
          <p:cNvPr id="162" name="Google Shape;162;g22b7ac24c4a_0_92"/>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63" name="Google Shape;163;g22b7ac24c4a_0_92"/>
          <p:cNvPicPr preferRelativeResize="0"/>
          <p:nvPr/>
        </p:nvPicPr>
        <p:blipFill>
          <a:blip r:embed="rId3">
            <a:alphaModFix/>
          </a:blip>
          <a:stretch>
            <a:fillRect/>
          </a:stretch>
        </p:blipFill>
        <p:spPr>
          <a:xfrm>
            <a:off x="203325" y="1598825"/>
            <a:ext cx="4284242" cy="3045425"/>
          </a:xfrm>
          <a:prstGeom prst="rect">
            <a:avLst/>
          </a:prstGeom>
          <a:noFill/>
          <a:ln>
            <a:noFill/>
          </a:ln>
        </p:spPr>
      </p:pic>
      <p:pic>
        <p:nvPicPr>
          <p:cNvPr id="164" name="Google Shape;164;g22b7ac24c4a_0_92"/>
          <p:cNvPicPr preferRelativeResize="0"/>
          <p:nvPr/>
        </p:nvPicPr>
        <p:blipFill>
          <a:blip r:embed="rId4">
            <a:alphaModFix/>
          </a:blip>
          <a:stretch>
            <a:fillRect/>
          </a:stretch>
        </p:blipFill>
        <p:spPr>
          <a:xfrm>
            <a:off x="4648417" y="1598825"/>
            <a:ext cx="3932834" cy="3045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2b7ac24c4a_4_13"/>
          <p:cNvSpPr txBox="1"/>
          <p:nvPr/>
        </p:nvSpPr>
        <p:spPr>
          <a:xfrm>
            <a:off x="0" y="1725775"/>
            <a:ext cx="9144000" cy="29862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IN"/>
              <a:t>The use of Generative Adversarial Networks is used for intrusion detection. The maximum-performing algorithm exists but it is limited by the size of the dataset. Since Generative Adversarial Networks are trained using synthetically generated values, their prediction and accuracy are still high. Other models have been trained with just the input dataset of size 48,98,430 columns.</a:t>
            </a:r>
            <a:endParaRPr/>
          </a:p>
          <a:p>
            <a:pPr indent="-317500" lvl="0" marL="457200" rtl="0" algn="l">
              <a:spcBef>
                <a:spcPts val="0"/>
              </a:spcBef>
              <a:spcAft>
                <a:spcPts val="0"/>
              </a:spcAft>
              <a:buSzPts val="1400"/>
              <a:buChar char="●"/>
            </a:pPr>
            <a:r>
              <a:rPr lang="en-IN"/>
              <a:t>The GAN gives accurate results, compared to all other algorithms GAN is trained with a high number of inputs with about 1000 epochs. The use of network design is to reduce the regular traffic and to catch the attackers. Future research should verify the new methods of attackers and include more features for advanced attacks.</a:t>
            </a:r>
            <a:endParaRPr/>
          </a:p>
          <a:p>
            <a:pPr indent="-317500" lvl="0" marL="457200" rtl="0" algn="l">
              <a:spcBef>
                <a:spcPts val="0"/>
              </a:spcBef>
              <a:spcAft>
                <a:spcPts val="0"/>
              </a:spcAft>
              <a:buSzPts val="1400"/>
              <a:buChar char="●"/>
            </a:pPr>
            <a:r>
              <a:rPr lang="en-IN"/>
              <a:t>The Generative Adversarial Network gives the most accurate result for the KDD99 dataset with almost more accuracy that, most of the accuracy plot in the graph falls within 1 and 0.99825. Since synthetic data is used to train it, it is more accurate than any classifiers used for the same dataset. Thus, Generative adversarial network has been selected for the Intrusion Detection System.</a:t>
            </a:r>
            <a:endParaRPr/>
          </a:p>
          <a:p>
            <a:pPr indent="0" lvl="0" marL="0" rtl="0" algn="l">
              <a:spcBef>
                <a:spcPts val="0"/>
              </a:spcBef>
              <a:spcAft>
                <a:spcPts val="0"/>
              </a:spcAft>
              <a:buNone/>
            </a:pPr>
            <a:r>
              <a:t/>
            </a:r>
            <a:endParaRPr/>
          </a:p>
        </p:txBody>
      </p:sp>
      <p:sp>
        <p:nvSpPr>
          <p:cNvPr id="170" name="Google Shape;170;g22b7ac24c4a_4_1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CONCLUSION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1"/>
          <p:cNvSpPr txBox="1"/>
          <p:nvPr>
            <p:ph type="title"/>
          </p:nvPr>
        </p:nvSpPr>
        <p:spPr>
          <a:xfrm>
            <a:off x="0" y="0"/>
            <a:ext cx="9144000" cy="1266613"/>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SzPts val="2800"/>
              <a:buNone/>
            </a:pPr>
            <a:r>
              <a:rPr b="1" lang="en-IN">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176" name="Google Shape;176;p11"/>
          <p:cNvSpPr txBox="1"/>
          <p:nvPr/>
        </p:nvSpPr>
        <p:spPr>
          <a:xfrm>
            <a:off x="0" y="1023950"/>
            <a:ext cx="9144000" cy="4094400"/>
          </a:xfrm>
          <a:prstGeom prst="rect">
            <a:avLst/>
          </a:prstGeom>
          <a:solidFill>
            <a:srgbClr val="FCFCFC"/>
          </a:solid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IN" sz="1000"/>
              <a:t>[1] Mr. Mohit Tiwari, Raj Kumar, Akash Bharti, Jai Kishan (2017) Intrusion Detection System, International Journal of Technical Research and Applications e-ISSN: 2320-8163.</a:t>
            </a:r>
            <a:endParaRPr sz="1000"/>
          </a:p>
          <a:p>
            <a:pPr indent="0" lvl="0" marL="0" marR="0" rtl="0" algn="just">
              <a:lnSpc>
                <a:spcPct val="100000"/>
              </a:lnSpc>
              <a:spcBef>
                <a:spcPts val="0"/>
              </a:spcBef>
              <a:spcAft>
                <a:spcPts val="0"/>
              </a:spcAft>
              <a:buNone/>
            </a:pPr>
            <a:r>
              <a:rPr lang="en-IN" sz="1000"/>
              <a:t>[2] Gozde Karatas, Onder Demir, Ozgur Koray Sahingoz, "Deep Learning in Intrusion Detection Systems", 2018 International Congress on Big Data, Deep Learning and Fighting Cyber Terrorism, pp.113-116, 2018.</a:t>
            </a:r>
            <a:endParaRPr sz="1000"/>
          </a:p>
          <a:p>
            <a:pPr indent="0" lvl="0" marL="0" marR="0" rtl="0" algn="just">
              <a:lnSpc>
                <a:spcPct val="100000"/>
              </a:lnSpc>
              <a:spcBef>
                <a:spcPts val="0"/>
              </a:spcBef>
              <a:spcAft>
                <a:spcPts val="0"/>
              </a:spcAft>
              <a:buNone/>
            </a:pPr>
            <a:r>
              <a:rPr lang="en-IN" sz="1000"/>
              <a:t>[3] Nilesh Kunhare, Ritu Tiwari, "Study of the Attributes using Four Class Labels on KDD99 and NSL-KDD Datasets with Machine Learning Techniques", 2018 8th International Conference on Communication Systems and Network Technologies (CSNT), pp.127-131, 2018.</a:t>
            </a:r>
            <a:endParaRPr sz="1000"/>
          </a:p>
          <a:p>
            <a:pPr indent="0" lvl="0" marL="0" marR="0" rtl="0" algn="just">
              <a:lnSpc>
                <a:spcPct val="100000"/>
              </a:lnSpc>
              <a:spcBef>
                <a:spcPts val="0"/>
              </a:spcBef>
              <a:spcAft>
                <a:spcPts val="0"/>
              </a:spcAft>
              <a:buNone/>
            </a:pPr>
            <a:r>
              <a:rPr lang="en-IN" sz="1000"/>
              <a:t>[4] Basant Subba, "A Neural Network based NIDS framework for intrusion detection in contemporary network traffic", 2019 IEEE International Conference on Advanced Networks and Telecommunications Systems (ANTS), pp.1-6, 2019.</a:t>
            </a:r>
            <a:endParaRPr sz="1000"/>
          </a:p>
          <a:p>
            <a:pPr indent="0" lvl="0" marL="0" marR="0" rtl="0" algn="just">
              <a:lnSpc>
                <a:spcPct val="100000"/>
              </a:lnSpc>
              <a:spcBef>
                <a:spcPts val="0"/>
              </a:spcBef>
              <a:spcAft>
                <a:spcPts val="0"/>
              </a:spcAft>
              <a:buNone/>
            </a:pPr>
            <a:r>
              <a:rPr lang="en-IN" sz="1000"/>
              <a:t>[5] Mridula Sharma, Haytham Elmiligi, Fayez Gebali, Abhishek Verma, "Simulating Attacks for RPL and Generating Multi-class Dataset for Supervised Machine Learning", 2019 IEEE 10th Annual Information Technology, Electronics and Mobile Communication Conference (IEMCON), pp.0020-0026, 2019.</a:t>
            </a:r>
            <a:endParaRPr sz="1000"/>
          </a:p>
          <a:p>
            <a:pPr indent="0" lvl="0" marL="0" marR="0" rtl="0" algn="just">
              <a:lnSpc>
                <a:spcPct val="100000"/>
              </a:lnSpc>
              <a:spcBef>
                <a:spcPts val="0"/>
              </a:spcBef>
              <a:spcAft>
                <a:spcPts val="0"/>
              </a:spcAft>
              <a:buNone/>
            </a:pPr>
            <a:r>
              <a:rPr lang="en-IN" sz="1000"/>
              <a:t>[6] Sun N, Zhang J, Rimba P, Gao S, Zhang LY, Xiang Y, Data-driven cybersecurity incident prediction: A survey, IEEE Commun. Surv. Tutor. 21 (2019)</a:t>
            </a:r>
            <a:endParaRPr sz="1000"/>
          </a:p>
          <a:p>
            <a:pPr indent="0" lvl="0" marL="0" marR="0" rtl="0" algn="just">
              <a:lnSpc>
                <a:spcPct val="100000"/>
              </a:lnSpc>
              <a:spcBef>
                <a:spcPts val="0"/>
              </a:spcBef>
              <a:spcAft>
                <a:spcPts val="0"/>
              </a:spcAft>
              <a:buNone/>
            </a:pPr>
            <a:r>
              <a:rPr lang="en-IN" sz="1000"/>
              <a:t>[7] Akshat Divya, Anchit Bhushan, Nihal Anand, Rishabh Khemka, Sumithra Devi K.A.H (2020) HONEYPOT: Intrusion Detection System. International Journal of Education, Science, Technology, Engineering vol. 3, no. 1, pp. 13-18, June 2020.</a:t>
            </a:r>
            <a:endParaRPr sz="1000"/>
          </a:p>
          <a:p>
            <a:pPr indent="0" lvl="0" marL="0" marR="0" rtl="0" algn="just">
              <a:lnSpc>
                <a:spcPct val="100000"/>
              </a:lnSpc>
              <a:spcBef>
                <a:spcPts val="0"/>
              </a:spcBef>
              <a:spcAft>
                <a:spcPts val="0"/>
              </a:spcAft>
              <a:buNone/>
            </a:pPr>
            <a:r>
              <a:rPr lang="en-IN" sz="1000"/>
              <a:t>[8] Husak M, Bartos V, Sokol P, Gajdos A, Predictive methods in cyber defense: Current experience and research 43 challenges, Future Generation Computer Systems, Volume 115, 517-530 (2021)</a:t>
            </a:r>
            <a:endParaRPr sz="1000"/>
          </a:p>
          <a:p>
            <a:pPr indent="0" lvl="0" marL="0" marR="0" rtl="0" algn="just">
              <a:lnSpc>
                <a:spcPct val="100000"/>
              </a:lnSpc>
              <a:spcBef>
                <a:spcPts val="0"/>
              </a:spcBef>
              <a:spcAft>
                <a:spcPts val="0"/>
              </a:spcAft>
              <a:buNone/>
            </a:pPr>
            <a:r>
              <a:rPr lang="en-IN" sz="1000"/>
              <a:t>[9] Philip Wester, Fredrik Heiding, Robert Lagerström, "Anomaly-based Intrusion Detection using Tree Augmented Naive Bayes", 2021 IEEE 25th International Enterprise Distributed Object Computing Workshop (EDOCW), pp.112-121, 2021.</a:t>
            </a:r>
            <a:endParaRPr sz="1000"/>
          </a:p>
          <a:p>
            <a:pPr indent="0" lvl="0" marL="0" marR="0" rtl="0" algn="just">
              <a:lnSpc>
                <a:spcPct val="100000"/>
              </a:lnSpc>
              <a:spcBef>
                <a:spcPts val="0"/>
              </a:spcBef>
              <a:spcAft>
                <a:spcPts val="0"/>
              </a:spcAft>
              <a:buNone/>
            </a:pPr>
            <a:r>
              <a:rPr lang="en-IN" sz="1000"/>
              <a:t>[10] Ritu Bala, Ritu Nagpal, "Intrusion Detection Based on Decision Tree Using Key Attributes of Network Traffic", Applications of Artificial Intelligence and Machine Learning, vol.778, pp.583, 2021.</a:t>
            </a:r>
            <a:endParaRPr sz="1000"/>
          </a:p>
          <a:p>
            <a:pPr indent="0" lvl="0" marL="0" marR="0" rtl="0" algn="just">
              <a:lnSpc>
                <a:spcPct val="100000"/>
              </a:lnSpc>
              <a:spcBef>
                <a:spcPts val="0"/>
              </a:spcBef>
              <a:spcAft>
                <a:spcPts val="0"/>
              </a:spcAft>
              <a:buNone/>
            </a:pPr>
            <a:r>
              <a:rPr lang="en-IN" sz="1000"/>
              <a:t>[11] Aakash Singh, Parth Kitawat, Shubham Kejriwal, Swapnali Kurhade, "Intrusion Detection System Using Homomorphic Encryption", Intelligent Data Communication Technologies and Internet of Things, vol.101, pp.505, 2022.</a:t>
            </a:r>
            <a:endParaRPr sz="1000"/>
          </a:p>
          <a:p>
            <a:pPr indent="0" lvl="0" marL="0" marR="0" rtl="0" algn="just">
              <a:lnSpc>
                <a:spcPct val="100000"/>
              </a:lnSpc>
              <a:spcBef>
                <a:spcPts val="0"/>
              </a:spcBef>
              <a:spcAft>
                <a:spcPts val="0"/>
              </a:spcAft>
              <a:buNone/>
            </a:pPr>
            <a:r>
              <a:rPr lang="en-IN" sz="1000"/>
              <a:t>[12] Bo-Xiang Wang, Jiann-Liang Chen (2022): An AI-Powered Network Threat Detection System Doi 10.1109/ACCESS.2022.3175886</a:t>
            </a:r>
            <a:endParaRPr sz="1000"/>
          </a:p>
          <a:p>
            <a:pPr indent="0" lvl="0" marL="0" marR="0" rtl="0" algn="just">
              <a:lnSpc>
                <a:spcPct val="100000"/>
              </a:lnSpc>
              <a:spcBef>
                <a:spcPts val="0"/>
              </a:spcBef>
              <a:spcAft>
                <a:spcPts val="0"/>
              </a:spcAft>
              <a:buNone/>
            </a:pPr>
            <a:r>
              <a:rPr lang="en-IN" sz="1000"/>
              <a:t>[13] Ruizhe Zhao, Yingxue Mu, Long Zou, Xiumei Wen, "A Hybrid Intrusion Detection System Based on Feature Selection and Weighted Stacking Classifier", IEEE Access, vol.10, pp.71414-71426, 2022.</a:t>
            </a:r>
            <a:endParaRPr sz="1000"/>
          </a:p>
          <a:p>
            <a:pPr indent="0" lvl="0" marL="0" marR="0" rtl="0" algn="just">
              <a:lnSpc>
                <a:spcPct val="100000"/>
              </a:lnSpc>
              <a:spcBef>
                <a:spcPts val="0"/>
              </a:spcBef>
              <a:spcAft>
                <a:spcPts val="0"/>
              </a:spcAft>
              <a:buNone/>
            </a:pPr>
            <a:r>
              <a:rPr lang="en-IN" sz="1000"/>
              <a:t>[14] Zebin, Tahmina; Rezvy, Shahadate; Luo, Yuan (2022): An Explainable AI-based Intrusion Detection System for DNS</a:t>
            </a:r>
            <a:endParaRPr sz="1000"/>
          </a:p>
          <a:p>
            <a:pPr indent="0" lvl="0" marL="0" marR="0" rtl="0" algn="just">
              <a:lnSpc>
                <a:spcPct val="100000"/>
              </a:lnSpc>
              <a:spcBef>
                <a:spcPts val="0"/>
              </a:spcBef>
              <a:spcAft>
                <a:spcPts val="0"/>
              </a:spcAft>
              <a:buNone/>
            </a:pPr>
            <a:r>
              <a:rPr lang="en-IN" sz="1000"/>
              <a:t>over HTTPS (DoH) Attacks. TechRxiv. Preprint.</a:t>
            </a:r>
            <a:endParaRPr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22b7ac24c4a_4_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PUBLICATION</a:t>
            </a:r>
            <a:endParaRPr/>
          </a:p>
        </p:txBody>
      </p:sp>
      <p:pic>
        <p:nvPicPr>
          <p:cNvPr id="182" name="Google Shape;182;g22b7ac24c4a_4_17"/>
          <p:cNvPicPr preferRelativeResize="0"/>
          <p:nvPr/>
        </p:nvPicPr>
        <p:blipFill>
          <a:blip r:embed="rId3">
            <a:alphaModFix/>
          </a:blip>
          <a:stretch>
            <a:fillRect/>
          </a:stretch>
        </p:blipFill>
        <p:spPr>
          <a:xfrm>
            <a:off x="0" y="1248875"/>
            <a:ext cx="9144000" cy="38946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22b7ac24c4a_4_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IN"/>
              <a:t>PUBLICATION</a:t>
            </a:r>
            <a:endParaRPr/>
          </a:p>
        </p:txBody>
      </p:sp>
      <p:pic>
        <p:nvPicPr>
          <p:cNvPr id="188" name="Google Shape;188;g22b7ac24c4a_4_23"/>
          <p:cNvPicPr preferRelativeResize="0"/>
          <p:nvPr/>
        </p:nvPicPr>
        <p:blipFill>
          <a:blip r:embed="rId3">
            <a:alphaModFix/>
          </a:blip>
          <a:stretch>
            <a:fillRect/>
          </a:stretch>
        </p:blipFill>
        <p:spPr>
          <a:xfrm>
            <a:off x="0" y="1249600"/>
            <a:ext cx="9144001" cy="38939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2"/>
          <p:cNvSpPr txBox="1"/>
          <p:nvPr/>
        </p:nvSpPr>
        <p:spPr>
          <a:xfrm>
            <a:off x="366925" y="1434575"/>
            <a:ext cx="8520600" cy="3509400"/>
          </a:xfrm>
          <a:prstGeom prst="rect">
            <a:avLst/>
          </a:prstGeom>
          <a:noFill/>
          <a:ln>
            <a:noFill/>
          </a:ln>
        </p:spPr>
        <p:txBody>
          <a:bodyPr anchorCtr="0" anchor="t" bIns="91425" lIns="91425" spcFirstLastPara="1" rIns="91425" wrap="square" tIns="91425">
            <a:spAutoFit/>
          </a:bodyPr>
          <a:lstStyle/>
          <a:p>
            <a:pPr indent="-381000" lvl="0" marL="457200" marR="0" rtl="0" algn="l">
              <a:lnSpc>
                <a:spcPct val="100000"/>
              </a:lnSpc>
              <a:spcBef>
                <a:spcPts val="0"/>
              </a:spcBef>
              <a:spcAft>
                <a:spcPts val="0"/>
              </a:spcAft>
              <a:buClr>
                <a:srgbClr val="000000"/>
              </a:buClr>
              <a:buSzPts val="2400"/>
              <a:buFont typeface="Bookman Old Style"/>
              <a:buAutoNum type="arabicPeriod"/>
            </a:pPr>
            <a:r>
              <a:rPr i="0" lang="en-IN" sz="2400" u="none" cap="none" strike="noStrike">
                <a:solidFill>
                  <a:srgbClr val="000000"/>
                </a:solidFill>
                <a:latin typeface="Bookman Old Style"/>
                <a:ea typeface="Bookman Old Style"/>
                <a:cs typeface="Bookman Old Style"/>
                <a:sym typeface="Bookman Old Style"/>
              </a:rPr>
              <a:t>Literature Survey</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Existing Systems</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Proposed System</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Architecture Diagram</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Algorithm Implemented</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Results</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Conclusion</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References</a:t>
            </a:r>
            <a:endParaRPr sz="2400">
              <a:latin typeface="Bookman Old Style"/>
              <a:ea typeface="Bookman Old Style"/>
              <a:cs typeface="Bookman Old Style"/>
              <a:sym typeface="Bookman Old Style"/>
            </a:endParaRPr>
          </a:p>
          <a:p>
            <a:pPr indent="-381000" lvl="0" marL="457200" marR="0" rtl="0" algn="l">
              <a:lnSpc>
                <a:spcPct val="100000"/>
              </a:lnSpc>
              <a:spcBef>
                <a:spcPts val="0"/>
              </a:spcBef>
              <a:spcAft>
                <a:spcPts val="0"/>
              </a:spcAft>
              <a:buSzPts val="2400"/>
              <a:buFont typeface="Bookman Old Style"/>
              <a:buAutoNum type="arabicPeriod"/>
            </a:pPr>
            <a:r>
              <a:rPr lang="en-IN" sz="2400">
                <a:latin typeface="Bookman Old Style"/>
                <a:ea typeface="Bookman Old Style"/>
                <a:cs typeface="Bookman Old Style"/>
                <a:sym typeface="Bookman Old Style"/>
              </a:rPr>
              <a:t>Publication</a:t>
            </a:r>
            <a:endParaRPr sz="2400">
              <a:latin typeface="Bookman Old Style"/>
              <a:ea typeface="Bookman Old Style"/>
              <a:cs typeface="Bookman Old Style"/>
              <a:sym typeface="Bookman Old Style"/>
            </a:endParaRPr>
          </a:p>
        </p:txBody>
      </p:sp>
      <p:sp>
        <p:nvSpPr>
          <p:cNvPr id="69" name="Google Shape;69;p2"/>
          <p:cNvSpPr txBox="1"/>
          <p:nvPr>
            <p:ph type="title"/>
          </p:nvPr>
        </p:nvSpPr>
        <p:spPr>
          <a:xfrm>
            <a:off x="0" y="0"/>
            <a:ext cx="9144000" cy="1266613"/>
          </a:xfrm>
          <a:prstGeom prst="rect">
            <a:avLst/>
          </a:prstGeom>
          <a:noFill/>
          <a:ln>
            <a:noFill/>
          </a:ln>
        </p:spPr>
        <p:txBody>
          <a:bodyPr anchorCtr="0" anchor="t" bIns="91425" lIns="91425" spcFirstLastPara="1" rIns="91425" wrap="square" tIns="91425">
            <a:normAutofit/>
          </a:bodyPr>
          <a:lstStyle/>
          <a:p>
            <a:pPr indent="0" lvl="0" marL="0" rtl="0" algn="l">
              <a:lnSpc>
                <a:spcPct val="200000"/>
              </a:lnSpc>
              <a:spcBef>
                <a:spcPts val="0"/>
              </a:spcBef>
              <a:spcAft>
                <a:spcPts val="0"/>
              </a:spcAft>
              <a:buSzPts val="2800"/>
              <a:buNone/>
            </a:pPr>
            <a:r>
              <a:rPr b="1" lang="en-IN">
                <a:latin typeface="Times New Roman"/>
                <a:ea typeface="Times New Roman"/>
                <a:cs typeface="Times New Roman"/>
                <a:sym typeface="Times New Roman"/>
              </a:rPr>
              <a:t>AGENDA</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3"/>
          <p:cNvSpPr txBox="1"/>
          <p:nvPr/>
        </p:nvSpPr>
        <p:spPr>
          <a:xfrm>
            <a:off x="0" y="1285950"/>
            <a:ext cx="9144000" cy="2571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5000"/>
              <a:buFont typeface="Arial"/>
              <a:buNone/>
            </a:pPr>
            <a:r>
              <a:rPr b="0" i="0" lang="en-IN" sz="15000" u="none" cap="none" strike="noStrike">
                <a:solidFill>
                  <a:srgbClr val="000000"/>
                </a:solidFill>
                <a:latin typeface="Caveat"/>
                <a:ea typeface="Caveat"/>
                <a:cs typeface="Caveat"/>
                <a:sym typeface="Caveat"/>
              </a:rPr>
              <a:t>Thank you</a:t>
            </a:r>
            <a:endParaRPr b="0" i="0" sz="15000" u="none" cap="none" strike="noStrike">
              <a:solidFill>
                <a:srgbClr val="000000"/>
              </a:solidFill>
              <a:latin typeface="Caveat"/>
              <a:ea typeface="Caveat"/>
              <a:cs typeface="Caveat"/>
              <a:sym typeface="Cave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g22b7ac24c4a_4_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rgbClr val="000000"/>
              </a:buClr>
              <a:buSzPts val="2800"/>
              <a:buFont typeface="Arial"/>
              <a:buNone/>
            </a:pPr>
            <a:r>
              <a:rPr b="1" lang="en-IN">
                <a:latin typeface="Times New Roman"/>
                <a:ea typeface="Times New Roman"/>
                <a:cs typeface="Times New Roman"/>
                <a:sym typeface="Times New Roman"/>
              </a:rPr>
              <a:t>LITERATURE SURVEY</a:t>
            </a:r>
            <a:endParaRPr/>
          </a:p>
        </p:txBody>
      </p:sp>
      <p:sp>
        <p:nvSpPr>
          <p:cNvPr id="75" name="Google Shape;75;g22b7ac24c4a_4_0"/>
          <p:cNvSpPr txBox="1"/>
          <p:nvPr/>
        </p:nvSpPr>
        <p:spPr>
          <a:xfrm>
            <a:off x="213400" y="1362875"/>
            <a:ext cx="8736900" cy="33093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b="1" lang="en-IN">
                <a:latin typeface="Times New Roman"/>
                <a:ea typeface="Times New Roman"/>
                <a:cs typeface="Times New Roman"/>
                <a:sym typeface="Times New Roman"/>
              </a:rPr>
              <a:t>STUDY OF THE ATTRIBUTES USING FOUR CLASS LABELS ON KDD99 AND NSL-KDD DATASETS WITH MACHINE LEARNING TECHNIQUES </a:t>
            </a:r>
            <a:r>
              <a:rPr i="1" lang="en-IN">
                <a:latin typeface="Times New Roman"/>
                <a:ea typeface="Times New Roman"/>
                <a:cs typeface="Times New Roman"/>
                <a:sym typeface="Times New Roman"/>
              </a:rPr>
              <a:t>(Nilesh Kunhare and Ritu Tiwari)</a:t>
            </a:r>
            <a:endParaRPr i="1">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IN">
                <a:latin typeface="Times New Roman"/>
                <a:ea typeface="Times New Roman"/>
                <a:cs typeface="Times New Roman"/>
                <a:sym typeface="Times New Roman"/>
              </a:rPr>
              <a:t>The paper analyzes the performance of different machine learning algorithms for detecting attacks in the KDD99 and NSL-KDD datasets. The authors preprocess the datasets and extract relevant features, and evaluate the performance of the algorithms based on metrics like accuracy, precision, recall, and F1-score.</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IN">
                <a:latin typeface="Times New Roman"/>
                <a:ea typeface="Times New Roman"/>
                <a:cs typeface="Times New Roman"/>
                <a:sym typeface="Times New Roman"/>
              </a:rPr>
              <a:t>The authors find that different algorithms perform differently on the datasets depending on the class label being predicted, and that the NSL-KDD dataset generally performs better than the KDD99 dataset.</a:t>
            </a:r>
            <a:endParaRPr>
              <a:latin typeface="Times New Roman"/>
              <a:ea typeface="Times New Roman"/>
              <a:cs typeface="Times New Roman"/>
              <a:sym typeface="Times New Roman"/>
            </a:endParaRPr>
          </a:p>
          <a:p>
            <a:pPr indent="-317500" lvl="0" marL="457200" rtl="0" algn="just">
              <a:lnSpc>
                <a:spcPct val="150000"/>
              </a:lnSpc>
              <a:spcBef>
                <a:spcPts val="0"/>
              </a:spcBef>
              <a:spcAft>
                <a:spcPts val="0"/>
              </a:spcAft>
              <a:buSzPts val="1400"/>
              <a:buFont typeface="Times New Roman"/>
              <a:buChar char="●"/>
            </a:pPr>
            <a:r>
              <a:rPr lang="en-IN">
                <a:latin typeface="Times New Roman"/>
                <a:ea typeface="Times New Roman"/>
                <a:cs typeface="Times New Roman"/>
                <a:sym typeface="Times New Roman"/>
              </a:rPr>
              <a:t>The paper also discusses the most important features for each class label, and concludes by emphasizing the importance of selecting appropriate machine learning techniques for intrusion detection and the need for further research to improve intrusion detection systems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g22b7ac24c4a_4_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LITERATURE SURVEY</a:t>
            </a:r>
            <a:endParaRPr/>
          </a:p>
        </p:txBody>
      </p:sp>
      <p:sp>
        <p:nvSpPr>
          <p:cNvPr id="81" name="Google Shape;81;g22b7ac24c4a_4_5"/>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82" name="Google Shape;82;g22b7ac24c4a_4_5"/>
          <p:cNvSpPr txBox="1"/>
          <p:nvPr/>
        </p:nvSpPr>
        <p:spPr>
          <a:xfrm>
            <a:off x="223450" y="1362875"/>
            <a:ext cx="8736900" cy="3201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a:latin typeface="Times New Roman"/>
                <a:ea typeface="Times New Roman"/>
                <a:cs typeface="Times New Roman"/>
                <a:sym typeface="Times New Roman"/>
              </a:rPr>
              <a:t>AI POWERED NETWORK THREAT DETECTION SYSTEM </a:t>
            </a:r>
            <a:r>
              <a:rPr i="1" lang="en-IN">
                <a:latin typeface="Times New Roman"/>
                <a:ea typeface="Times New Roman"/>
                <a:cs typeface="Times New Roman"/>
                <a:sym typeface="Times New Roman"/>
              </a:rPr>
              <a:t>(Bo-Xiang Wang and Jiann-Liang Chen)</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The paper presents a machine learning-based system for network threat detection, consisting of data preprocessing, feature extraction, and classification modules.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The classification module uses a Deep Sparse Autoencoder (DSA), which combines supervised and unsupervised learning, to classify network traffic as normal or anomalous.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The authors evaluate their system on benchmark datasets and demonstrate its high accuracy and detection rates, as well as its superiority over other state-of-the-art approaches. </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The paper presents a promising approach to improving the security of enterprise networks and critical infrastructure using machine learning and deep learning techniques.</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g22b7ac24c4a_0_1"/>
          <p:cNvSpPr txBox="1"/>
          <p:nvPr>
            <p:ph type="title"/>
          </p:nvPr>
        </p:nvSpPr>
        <p:spPr>
          <a:xfrm>
            <a:off x="4956336" y="2877331"/>
            <a:ext cx="3971400" cy="295200"/>
          </a:xfrm>
          <a:prstGeom prst="rect">
            <a:avLst/>
          </a:prstGeom>
        </p:spPr>
        <p:txBody>
          <a:bodyPr anchorCtr="0" anchor="t" bIns="91425" lIns="91425" spcFirstLastPara="1" rIns="91425" wrap="square" tIns="91425">
            <a:normAutofit fontScale="90000"/>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EXISTING SYSTEMS</a:t>
            </a:r>
            <a:endParaRPr/>
          </a:p>
        </p:txBody>
      </p:sp>
      <p:sp>
        <p:nvSpPr>
          <p:cNvPr id="88" name="Google Shape;88;g22b7ac24c4a_0_1"/>
          <p:cNvSpPr txBox="1"/>
          <p:nvPr/>
        </p:nvSpPr>
        <p:spPr>
          <a:xfrm>
            <a:off x="4905812" y="3299563"/>
            <a:ext cx="407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89" name="Google Shape;89;g22b7ac24c4a_0_1"/>
          <p:cNvPicPr preferRelativeResize="0"/>
          <p:nvPr/>
        </p:nvPicPr>
        <p:blipFill>
          <a:blip r:embed="rId3">
            <a:alphaModFix/>
          </a:blip>
          <a:stretch>
            <a:fillRect/>
          </a:stretch>
        </p:blipFill>
        <p:spPr>
          <a:xfrm>
            <a:off x="0" y="1276088"/>
            <a:ext cx="6073948" cy="2117576"/>
          </a:xfrm>
          <a:prstGeom prst="rect">
            <a:avLst/>
          </a:prstGeom>
          <a:noFill/>
          <a:ln>
            <a:noFill/>
          </a:ln>
        </p:spPr>
      </p:pic>
      <p:pic>
        <p:nvPicPr>
          <p:cNvPr id="90" name="Google Shape;90;g22b7ac24c4a_0_1"/>
          <p:cNvPicPr preferRelativeResize="0"/>
          <p:nvPr/>
        </p:nvPicPr>
        <p:blipFill>
          <a:blip r:embed="rId4">
            <a:alphaModFix/>
          </a:blip>
          <a:stretch>
            <a:fillRect/>
          </a:stretch>
        </p:blipFill>
        <p:spPr>
          <a:xfrm>
            <a:off x="4882076" y="2715552"/>
            <a:ext cx="4261924" cy="2427949"/>
          </a:xfrm>
          <a:prstGeom prst="rect">
            <a:avLst/>
          </a:prstGeom>
          <a:noFill/>
          <a:ln>
            <a:noFill/>
          </a:ln>
        </p:spPr>
      </p:pic>
      <p:sp>
        <p:nvSpPr>
          <p:cNvPr id="91" name="Google Shape;91;g22b7ac24c4a_0_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EXISTING SYSTEMS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22b7ac24c4a_0_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PROPOSED SYSTEM</a:t>
            </a:r>
            <a:endParaRPr/>
          </a:p>
        </p:txBody>
      </p:sp>
      <p:sp>
        <p:nvSpPr>
          <p:cNvPr id="97" name="Google Shape;97;g22b7ac24c4a_0_9"/>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98" name="Google Shape;98;g22b7ac24c4a_0_9"/>
          <p:cNvSpPr txBox="1"/>
          <p:nvPr/>
        </p:nvSpPr>
        <p:spPr>
          <a:xfrm>
            <a:off x="203575" y="1515150"/>
            <a:ext cx="8736900" cy="330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b="1" lang="en-IN">
                <a:latin typeface="Times New Roman"/>
                <a:ea typeface="Times New Roman"/>
                <a:cs typeface="Times New Roman"/>
                <a:sym typeface="Times New Roman"/>
              </a:rPr>
              <a:t>To Come </a:t>
            </a:r>
            <a:r>
              <a:rPr b="1" lang="en-IN">
                <a:latin typeface="Times New Roman"/>
                <a:ea typeface="Times New Roman"/>
                <a:cs typeface="Times New Roman"/>
                <a:sym typeface="Times New Roman"/>
              </a:rPr>
              <a:t>across</a:t>
            </a:r>
            <a:r>
              <a:rPr b="1" lang="en-IN">
                <a:latin typeface="Times New Roman"/>
                <a:ea typeface="Times New Roman"/>
                <a:cs typeface="Times New Roman"/>
                <a:sym typeface="Times New Roman"/>
              </a:rPr>
              <a:t> the problems faced in the existing systems, we have come with a new solution</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We propose a deep learning architecture GAN (Generative Adversarial Network) consisting of two neural networks: a generator and a discriminator.</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The generator network learns to generate new data that resembles the original data, while the discriminator network learns to distinguish between the generated data and the real data.</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We made the two networks train simultaneously in an adversarial manner, with the generator trying to fool the discriminator into thinking that its generated data is real, and the discriminator trying to correctly identify which data is real and which is generated.</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Through this process of competition and feedback, the generator learns to create increasingly realistic data, while the discriminator becomes better at distinguishing real data from generated data.</a:t>
            </a:r>
            <a:endParaRPr>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nvSpPr>
        <p:spPr>
          <a:xfrm>
            <a:off x="0" y="1266613"/>
            <a:ext cx="9144000" cy="3876887"/>
          </a:xfrm>
          <a:prstGeom prst="rect">
            <a:avLst/>
          </a:prstGeom>
          <a:noFill/>
          <a:ln>
            <a:noFill/>
          </a:ln>
        </p:spPr>
        <p:txBody>
          <a:bodyPr anchorCtr="0" anchor="t" bIns="91425" lIns="91425" spcFirstLastPara="1" rIns="91425" wrap="square" tIns="91425">
            <a:noAutofit/>
          </a:bodyPr>
          <a:lstStyle/>
          <a:p>
            <a:pPr indent="-228600" lvl="0" marL="457200" marR="0" rtl="0" algn="l">
              <a:lnSpc>
                <a:spcPct val="105000"/>
              </a:lnSpc>
              <a:spcBef>
                <a:spcPts val="0"/>
              </a:spcBef>
              <a:spcAft>
                <a:spcPts val="0"/>
              </a:spcAft>
              <a:buClr>
                <a:srgbClr val="000000"/>
              </a:buClr>
              <a:buSzPts val="1700"/>
              <a:buFont typeface="Merriweather"/>
              <a:buNone/>
            </a:pPr>
            <a:r>
              <a:t/>
            </a:r>
            <a:endParaRPr b="1" i="0" sz="1700" u="none" cap="none" strike="noStrike">
              <a:solidFill>
                <a:srgbClr val="333333"/>
              </a:solidFill>
              <a:highlight>
                <a:srgbClr val="FCFCFC"/>
              </a:highlight>
              <a:latin typeface="Times New Roman"/>
              <a:ea typeface="Times New Roman"/>
              <a:cs typeface="Times New Roman"/>
              <a:sym typeface="Times New Roman"/>
            </a:endParaRPr>
          </a:p>
        </p:txBody>
      </p:sp>
      <p:pic>
        <p:nvPicPr>
          <p:cNvPr id="104" name="Google Shape;104;p8"/>
          <p:cNvPicPr preferRelativeResize="0"/>
          <p:nvPr/>
        </p:nvPicPr>
        <p:blipFill rotWithShape="1">
          <a:blip r:embed="rId3">
            <a:alphaModFix/>
          </a:blip>
          <a:srcRect b="20704" l="1250" r="0" t="0"/>
          <a:stretch/>
        </p:blipFill>
        <p:spPr>
          <a:xfrm>
            <a:off x="0" y="0"/>
            <a:ext cx="9143998" cy="51434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2b7ac24c4a_0_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PROPOSED SYSTEM</a:t>
            </a:r>
            <a:endParaRPr/>
          </a:p>
        </p:txBody>
      </p:sp>
      <p:sp>
        <p:nvSpPr>
          <p:cNvPr id="110" name="Google Shape;110;g22b7ac24c4a_0_19"/>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sp>
        <p:nvSpPr>
          <p:cNvPr id="111" name="Google Shape;111;g22b7ac24c4a_0_19"/>
          <p:cNvSpPr txBox="1"/>
          <p:nvPr/>
        </p:nvSpPr>
        <p:spPr>
          <a:xfrm>
            <a:off x="203575" y="1515150"/>
            <a:ext cx="8736900" cy="29862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We compare the performance of GAN with traditional machine learning methods. GANs generate synthetic data that closely resembles real-world data.</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This is particularly useful for honeypot implementation as it allows us to generate realistic network traffic and detect more complex attack patterns that may be missed by traditional machine learning methods.</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GANs can also adapt and learn from unlabeled data, which is useful for detecting unknown attack patterns and improving the overall accuracy of our IDS system.</a:t>
            </a:r>
            <a:endParaRPr>
              <a:latin typeface="Roboto"/>
              <a:ea typeface="Roboto"/>
              <a:cs typeface="Roboto"/>
              <a:sym typeface="Roboto"/>
            </a:endParaRPr>
          </a:p>
          <a:p>
            <a:pPr indent="-317500" lvl="0" marL="457200" rtl="0" algn="l">
              <a:lnSpc>
                <a:spcPct val="150000"/>
              </a:lnSpc>
              <a:spcBef>
                <a:spcPts val="0"/>
              </a:spcBef>
              <a:spcAft>
                <a:spcPts val="0"/>
              </a:spcAft>
              <a:buSzPts val="1400"/>
              <a:buFont typeface="Roboto"/>
              <a:buChar char="●"/>
            </a:pPr>
            <a:r>
              <a:rPr lang="en-IN">
                <a:latin typeface="Roboto"/>
                <a:ea typeface="Roboto"/>
                <a:cs typeface="Roboto"/>
                <a:sym typeface="Roboto"/>
              </a:rPr>
              <a:t>We evaluate our proposed network with the KDD99 dataset. The experimental results show that the performance of GAN is better than the traditional methods.</a:t>
            </a:r>
            <a:endParaRPr b="1">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2b7ac24c4a_0_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IN">
                <a:latin typeface="Times New Roman"/>
                <a:ea typeface="Times New Roman"/>
                <a:cs typeface="Times New Roman"/>
                <a:sym typeface="Times New Roman"/>
              </a:rPr>
              <a:t>ARCHITECTURE DIAGRAM</a:t>
            </a:r>
            <a:endParaRPr/>
          </a:p>
        </p:txBody>
      </p:sp>
      <p:sp>
        <p:nvSpPr>
          <p:cNvPr id="117" name="Google Shape;117;g22b7ac24c4a_0_26"/>
          <p:cNvSpPr txBox="1"/>
          <p:nvPr/>
        </p:nvSpPr>
        <p:spPr>
          <a:xfrm>
            <a:off x="203325" y="1393075"/>
            <a:ext cx="8736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pic>
        <p:nvPicPr>
          <p:cNvPr id="118" name="Google Shape;118;g22b7ac24c4a_0_26"/>
          <p:cNvPicPr preferRelativeResize="0"/>
          <p:nvPr/>
        </p:nvPicPr>
        <p:blipFill>
          <a:blip r:embed="rId3">
            <a:alphaModFix/>
          </a:blip>
          <a:stretch>
            <a:fillRect/>
          </a:stretch>
        </p:blipFill>
        <p:spPr>
          <a:xfrm>
            <a:off x="0" y="1268900"/>
            <a:ext cx="9144000" cy="38746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