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Caveat"/>
      <p:regular r:id="rId25"/>
      <p:bold r:id="rId26"/>
    </p:embeddedFont>
    <p:embeddedFont>
      <p:font typeface="Libre Baskerville"/>
      <p:regular r:id="rId27"/>
      <p:bold r:id="rId28"/>
      <p: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LibreBaskerville-bold.fntdata"/><Relationship Id="rId27" Type="http://schemas.openxmlformats.org/officeDocument/2006/relationships/font" Target="fonts/LibreBaskervill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Baskervill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2515155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2515155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7" name="Shape 57"/>
        <p:cNvGrpSpPr/>
        <p:nvPr/>
      </p:nvGrpSpPr>
      <p:grpSpPr>
        <a:xfrm>
          <a:off x="0" y="0"/>
          <a:ext cx="0" cy="0"/>
          <a:chOff x="0" y="0"/>
          <a:chExt cx="0" cy="0"/>
        </a:xfrm>
      </p:grpSpPr>
      <p:sp>
        <p:nvSpPr>
          <p:cNvPr id="58" name="Google Shape;58;p12"/>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9" name="Google Shape;59;p12"/>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60" name="Google Shape;6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 name="Shape 19"/>
        <p:cNvGrpSpPr/>
        <p:nvPr/>
      </p:nvGrpSpPr>
      <p:grpSpPr>
        <a:xfrm>
          <a:off x="0" y="0"/>
          <a:ext cx="0" cy="0"/>
          <a:chOff x="0" y="0"/>
          <a:chExt cx="0" cy="0"/>
        </a:xfrm>
      </p:grpSpPr>
      <p:sp>
        <p:nvSpPr>
          <p:cNvPr id="20" name="Google Shape;20;p4"/>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2" name="Google Shape;22;p4"/>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6" name="Shape 26"/>
        <p:cNvGrpSpPr/>
        <p:nvPr/>
      </p:nvGrpSpPr>
      <p:grpSpPr>
        <a:xfrm>
          <a:off x="0" y="0"/>
          <a:ext cx="0" cy="0"/>
          <a:chOff x="0" y="0"/>
          <a:chExt cx="0" cy="0"/>
        </a:xfrm>
      </p:grpSpPr>
      <p:sp>
        <p:nvSpPr>
          <p:cNvPr id="27" name="Google Shape;27;p6"/>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9" name="Google Shape;29;p6"/>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5" name="Google Shape;35;p7"/>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7"/>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2" name="Google Shape;42;p8"/>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6" name="Google Shape;4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0" name="Google Shape;50;p10"/>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1" name="Google Shape;51;p10"/>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isitphishing.org/" TargetMode="External"/><Relationship Id="rId4" Type="http://schemas.openxmlformats.org/officeDocument/2006/relationships/hyperlink" Target="https://www.isitphish.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2314135" y="1077695"/>
            <a:ext cx="5064300" cy="633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33333"/>
              <a:buNone/>
            </a:pPr>
            <a:r>
              <a:rPr b="1" lang="en-IN" sz="3000">
                <a:solidFill>
                  <a:schemeClr val="lt1"/>
                </a:solidFill>
                <a:latin typeface="Bookman Old Style"/>
                <a:ea typeface="Bookman Old Style"/>
                <a:cs typeface="Bookman Old Style"/>
                <a:sym typeface="Bookman Old Style"/>
              </a:rPr>
              <a:t>MINI PROJECT  - II</a:t>
            </a:r>
            <a:endParaRPr b="1" sz="3000">
              <a:solidFill>
                <a:schemeClr val="lt1"/>
              </a:solidFill>
              <a:latin typeface="Bookman Old Style"/>
              <a:ea typeface="Bookman Old Style"/>
              <a:cs typeface="Bookman Old Style"/>
              <a:sym typeface="Bookman Old Style"/>
            </a:endParaRPr>
          </a:p>
        </p:txBody>
      </p:sp>
      <p:sp>
        <p:nvSpPr>
          <p:cNvPr id="66" name="Google Shape;66;p13"/>
          <p:cNvSpPr txBox="1"/>
          <p:nvPr>
            <p:ph idx="1" type="subTitle"/>
          </p:nvPr>
        </p:nvSpPr>
        <p:spPr>
          <a:xfrm>
            <a:off x="3820350" y="2859325"/>
            <a:ext cx="5323800" cy="228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Guide: </a:t>
            </a:r>
            <a:endParaRPr b="1">
              <a:solidFill>
                <a:srgbClr val="FFFFFF"/>
              </a:solidFill>
              <a:latin typeface="Libre Baskerville"/>
              <a:ea typeface="Libre Baskerville"/>
              <a:cs typeface="Libre Baskerville"/>
              <a:sym typeface="Libre Baskerville"/>
            </a:endParaRPr>
          </a:p>
          <a:p>
            <a:pPr indent="457200" lvl="0" marL="0" rtl="0" algn="l">
              <a:lnSpc>
                <a:spcPct val="150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Dr. Vijayakumar R</a:t>
            </a:r>
            <a:endParaRPr b="1">
              <a:solidFill>
                <a:srgbClr val="FFFFFF"/>
              </a:solidFill>
              <a:latin typeface="Libre Baskerville"/>
              <a:ea typeface="Libre Baskerville"/>
              <a:cs typeface="Libre Baskerville"/>
              <a:sym typeface="Libre Baskerville"/>
            </a:endParaRPr>
          </a:p>
          <a:p>
            <a:pPr indent="0" lvl="0" marL="0" rtl="0" algn="l">
              <a:lnSpc>
                <a:spcPct val="150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Team:</a:t>
            </a:r>
            <a:endParaRPr b="1">
              <a:solidFill>
                <a:srgbClr val="FFFFFF"/>
              </a:solidFill>
              <a:latin typeface="Libre Baskerville"/>
              <a:ea typeface="Libre Baskerville"/>
              <a:cs typeface="Libre Baskerville"/>
              <a:sym typeface="Libre Baskerville"/>
            </a:endParaRPr>
          </a:p>
          <a:p>
            <a:pPr indent="0" lvl="0" marL="457200" rtl="0" algn="l">
              <a:lnSpc>
                <a:spcPct val="11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Abishek P S			(1901002)</a:t>
            </a:r>
            <a:endParaRPr b="1">
              <a:solidFill>
                <a:srgbClr val="FFFFFF"/>
              </a:solidFill>
              <a:latin typeface="Libre Baskerville"/>
              <a:ea typeface="Libre Baskerville"/>
              <a:cs typeface="Libre Baskerville"/>
              <a:sym typeface="Libre Baskerville"/>
            </a:endParaRPr>
          </a:p>
          <a:p>
            <a:pPr indent="0" lvl="0" marL="457200" rtl="0" algn="l">
              <a:lnSpc>
                <a:spcPct val="9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Aditya Kushwaha 	(1901004)</a:t>
            </a:r>
            <a:endParaRPr b="1">
              <a:solidFill>
                <a:srgbClr val="FFFFFF"/>
              </a:solidFill>
              <a:latin typeface="Libre Baskerville"/>
              <a:ea typeface="Libre Baskerville"/>
              <a:cs typeface="Libre Baskerville"/>
              <a:sym typeface="Libre Baskerville"/>
            </a:endParaRPr>
          </a:p>
          <a:p>
            <a:pPr indent="0" lvl="0" marL="457200" rtl="0" algn="l">
              <a:lnSpc>
                <a:spcPct val="9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Arjun R U 			(1901016)</a:t>
            </a:r>
            <a:endParaRPr b="1">
              <a:solidFill>
                <a:srgbClr val="FFFFFF"/>
              </a:solidFill>
              <a:latin typeface="Libre Baskerville"/>
              <a:ea typeface="Libre Baskerville"/>
              <a:cs typeface="Libre Baskerville"/>
              <a:sym typeface="Libre Baskerville"/>
            </a:endParaRPr>
          </a:p>
          <a:p>
            <a:pPr indent="0" lvl="0" marL="457200" rtl="0" algn="l">
              <a:lnSpc>
                <a:spcPct val="9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Aswin Balaji P L 		(1901023)</a:t>
            </a:r>
            <a:endParaRPr b="1">
              <a:latin typeface="Libre Baskerville"/>
              <a:ea typeface="Libre Baskerville"/>
              <a:cs typeface="Libre Baskerville"/>
              <a:sym typeface="Libre Baskerville"/>
            </a:endParaRPr>
          </a:p>
        </p:txBody>
      </p:sp>
      <p:sp>
        <p:nvSpPr>
          <p:cNvPr id="67" name="Google Shape;67;p13"/>
          <p:cNvSpPr txBox="1"/>
          <p:nvPr/>
        </p:nvSpPr>
        <p:spPr>
          <a:xfrm>
            <a:off x="3820350" y="1470500"/>
            <a:ext cx="4466400" cy="1599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Domain: </a:t>
            </a:r>
            <a:endParaRPr b="1" i="0" sz="1600" u="none" cap="none" strike="noStrike">
              <a:solidFill>
                <a:schemeClr val="lt1"/>
              </a:solidFill>
              <a:latin typeface="Libre Baskerville"/>
              <a:ea typeface="Libre Baskerville"/>
              <a:cs typeface="Libre Baskerville"/>
              <a:sym typeface="Libre Baskerville"/>
            </a:endParaRPr>
          </a:p>
          <a:p>
            <a:pPr indent="45720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Cyber Security</a:t>
            </a:r>
            <a:endParaRPr b="1" i="0" sz="1600" u="none" cap="none" strike="noStrike">
              <a:solidFill>
                <a:schemeClr val="lt1"/>
              </a:solidFill>
              <a:latin typeface="Libre Baskerville"/>
              <a:ea typeface="Libre Baskerville"/>
              <a:cs typeface="Libre Baskerville"/>
              <a:sym typeface="Libre Baskerville"/>
            </a:endParaRPr>
          </a:p>
          <a:p>
            <a:pPr indent="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Title: </a:t>
            </a:r>
            <a:endParaRPr b="1" i="0" sz="1600" u="none" cap="none" strike="noStrike">
              <a:solidFill>
                <a:schemeClr val="lt1"/>
              </a:solidFill>
              <a:latin typeface="Libre Baskerville"/>
              <a:ea typeface="Libre Baskerville"/>
              <a:cs typeface="Libre Baskerville"/>
              <a:sym typeface="Libre Baskerville"/>
            </a:endParaRPr>
          </a:p>
          <a:p>
            <a:pPr indent="45720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Phishing URL Detection</a:t>
            </a:r>
            <a:endParaRPr b="1" i="0" sz="1600" u="none" cap="none" strike="noStrike">
              <a:solidFill>
                <a:schemeClr val="lt1"/>
              </a:solidFill>
              <a:latin typeface="Libre Baskerville"/>
              <a:ea typeface="Libre Baskerville"/>
              <a:cs typeface="Libre Baskerville"/>
              <a:sym typeface="Libre Baskerville"/>
            </a:endParaRPr>
          </a:p>
        </p:txBody>
      </p:sp>
      <p:pic>
        <p:nvPicPr>
          <p:cNvPr id="68" name="Google Shape;68;p13"/>
          <p:cNvPicPr preferRelativeResize="0"/>
          <p:nvPr/>
        </p:nvPicPr>
        <p:blipFill rotWithShape="1">
          <a:blip r:embed="rId3">
            <a:alphaModFix/>
          </a:blip>
          <a:srcRect b="0" l="0" r="0" t="0"/>
          <a:stretch/>
        </p:blipFill>
        <p:spPr>
          <a:xfrm>
            <a:off x="0" y="0"/>
            <a:ext cx="9143999" cy="113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IN" sz="2200"/>
              <a:t>MODULES:</a:t>
            </a:r>
            <a:endParaRPr sz="2200"/>
          </a:p>
        </p:txBody>
      </p:sp>
      <p:sp>
        <p:nvSpPr>
          <p:cNvPr id="123" name="Google Shape;123;p22"/>
          <p:cNvSpPr txBox="1"/>
          <p:nvPr/>
        </p:nvSpPr>
        <p:spPr>
          <a:xfrm>
            <a:off x="276900" y="1836975"/>
            <a:ext cx="8780100" cy="27861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200000"/>
              </a:lnSpc>
              <a:spcBef>
                <a:spcPts val="0"/>
              </a:spcBef>
              <a:spcAft>
                <a:spcPts val="0"/>
              </a:spcAft>
              <a:buClr>
                <a:srgbClr val="000000"/>
              </a:buClr>
              <a:buSzPts val="1700"/>
              <a:buFont typeface="Merriweather"/>
              <a:buAutoNum type="arabicPeriod"/>
            </a:pPr>
            <a:r>
              <a:rPr b="0" i="0" lang="en-IN" sz="1700" u="none" cap="none" strike="noStrike">
                <a:solidFill>
                  <a:srgbClr val="000000"/>
                </a:solidFill>
                <a:latin typeface="Merriweather"/>
                <a:ea typeface="Merriweather"/>
                <a:cs typeface="Merriweather"/>
                <a:sym typeface="Merriweather"/>
              </a:rPr>
              <a:t>Gathering </a:t>
            </a:r>
            <a:r>
              <a:rPr lang="en-IN" sz="1700">
                <a:latin typeface="Merriweather"/>
                <a:ea typeface="Merriweather"/>
                <a:cs typeface="Merriweather"/>
                <a:sym typeface="Merriweather"/>
              </a:rPr>
              <a:t>URL data</a:t>
            </a:r>
            <a:r>
              <a:rPr b="0" i="0" lang="en-IN" sz="1700" u="none" cap="none" strike="noStrike">
                <a:solidFill>
                  <a:srgbClr val="000000"/>
                </a:solidFill>
                <a:latin typeface="Merriweather"/>
                <a:ea typeface="Merriweather"/>
                <a:cs typeface="Merriweather"/>
                <a:sym typeface="Merriweather"/>
              </a:rPr>
              <a:t>:</a:t>
            </a:r>
            <a:endParaRPr b="0" i="0" sz="1700" u="none" cap="none" strike="noStrike">
              <a:solidFill>
                <a:srgbClr val="000000"/>
              </a:solidFill>
              <a:latin typeface="Merriweather"/>
              <a:ea typeface="Merriweather"/>
              <a:cs typeface="Merriweather"/>
              <a:sym typeface="Merriweather"/>
            </a:endParaRPr>
          </a:p>
          <a:p>
            <a:pPr indent="0" lvl="0" marL="457200" marR="0" rtl="0" algn="l">
              <a:lnSpc>
                <a:spcPct val="200000"/>
              </a:lnSpc>
              <a:spcBef>
                <a:spcPts val="0"/>
              </a:spcBef>
              <a:spcAft>
                <a:spcPts val="0"/>
              </a:spcAft>
              <a:buNone/>
            </a:pPr>
            <a:r>
              <a:rPr lang="en-IN">
                <a:latin typeface="Merriweather"/>
                <a:ea typeface="Merriweather"/>
                <a:cs typeface="Merriweather"/>
                <a:sym typeface="Merriweather"/>
              </a:rPr>
              <a:t>The unclassified data set is collected from various sources like phishtank ,openphish etc</a:t>
            </a:r>
            <a:endParaRPr>
              <a:latin typeface="Merriweather"/>
              <a:ea typeface="Merriweather"/>
              <a:cs typeface="Merriweather"/>
              <a:sym typeface="Merriweather"/>
            </a:endParaRPr>
          </a:p>
          <a:p>
            <a:pPr indent="-336550" lvl="0" marL="457200" marR="0" rtl="0" algn="l">
              <a:lnSpc>
                <a:spcPct val="200000"/>
              </a:lnSpc>
              <a:spcBef>
                <a:spcPts val="0"/>
              </a:spcBef>
              <a:spcAft>
                <a:spcPts val="0"/>
              </a:spcAft>
              <a:buClr>
                <a:srgbClr val="000000"/>
              </a:buClr>
              <a:buSzPts val="1700"/>
              <a:buFont typeface="Merriweather"/>
              <a:buAutoNum type="arabicPeriod"/>
            </a:pPr>
            <a:r>
              <a:rPr b="0" i="0" lang="en-IN" sz="1700" u="none" cap="none" strike="noStrike">
                <a:solidFill>
                  <a:srgbClr val="000000"/>
                </a:solidFill>
                <a:latin typeface="Merriweather"/>
                <a:ea typeface="Merriweather"/>
                <a:cs typeface="Merriweather"/>
                <a:sym typeface="Merriweather"/>
              </a:rPr>
              <a:t>Feature Extraction:</a:t>
            </a:r>
            <a:endParaRPr b="0" i="0" sz="1700" u="none" cap="none" strike="noStrike">
              <a:solidFill>
                <a:srgbClr val="000000"/>
              </a:solidFill>
              <a:latin typeface="Merriweather"/>
              <a:ea typeface="Merriweather"/>
              <a:cs typeface="Merriweather"/>
              <a:sym typeface="Merriweather"/>
            </a:endParaRPr>
          </a:p>
          <a:p>
            <a:pPr indent="0" lvl="0" marL="457200" marR="0" rtl="0" algn="l">
              <a:lnSpc>
                <a:spcPct val="200000"/>
              </a:lnSpc>
              <a:spcBef>
                <a:spcPts val="0"/>
              </a:spcBef>
              <a:spcAft>
                <a:spcPts val="0"/>
              </a:spcAft>
              <a:buNone/>
            </a:pPr>
            <a:r>
              <a:rPr lang="en-IN">
                <a:latin typeface="Merriweather"/>
                <a:ea typeface="Merriweather"/>
                <a:cs typeface="Merriweather"/>
                <a:sym typeface="Merriweather"/>
              </a:rPr>
              <a:t>From the obtained url the important features like url length, age of domain are extracted and checked to see if its </a:t>
            </a:r>
            <a:r>
              <a:rPr lang="en-IN">
                <a:latin typeface="Merriweather"/>
                <a:ea typeface="Merriweather"/>
                <a:cs typeface="Merriweather"/>
                <a:sym typeface="Merriweather"/>
              </a:rPr>
              <a:t>normal</a:t>
            </a:r>
            <a:r>
              <a:rPr lang="en-IN">
                <a:latin typeface="Merriweather"/>
                <a:ea typeface="Merriweather"/>
                <a:cs typeface="Merriweather"/>
                <a:sym typeface="Merriweather"/>
              </a:rPr>
              <a:t> or phishing.</a:t>
            </a:r>
            <a:endParaRPr>
              <a:latin typeface="Merriweather"/>
              <a:ea typeface="Merriweather"/>
              <a:cs typeface="Merriweather"/>
              <a:sym typeface="Merriweather"/>
            </a:endParaRPr>
          </a:p>
          <a:p>
            <a:pPr indent="0" lvl="0" marL="0" marR="0" rtl="0" algn="l">
              <a:lnSpc>
                <a:spcPct val="200000"/>
              </a:lnSpc>
              <a:spcBef>
                <a:spcPts val="0"/>
              </a:spcBef>
              <a:spcAft>
                <a:spcPts val="0"/>
              </a:spcAft>
              <a:buNone/>
            </a:pPr>
            <a:r>
              <a:t/>
            </a:r>
            <a:endParaRPr b="0" i="0" sz="17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a:t>MODULES:</a:t>
            </a:r>
            <a:endParaRPr/>
          </a:p>
        </p:txBody>
      </p:sp>
      <p:sp>
        <p:nvSpPr>
          <p:cNvPr id="129" name="Google Shape;129;p23"/>
          <p:cNvSpPr txBox="1"/>
          <p:nvPr/>
        </p:nvSpPr>
        <p:spPr>
          <a:xfrm>
            <a:off x="207375" y="1471825"/>
            <a:ext cx="8625000" cy="2893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IN" sz="1600">
                <a:latin typeface="Merriweather"/>
                <a:ea typeface="Merriweather"/>
                <a:cs typeface="Merriweather"/>
                <a:sym typeface="Merriweather"/>
              </a:rPr>
              <a:t> 3.    </a:t>
            </a:r>
            <a:r>
              <a:rPr lang="en-IN" sz="1600">
                <a:latin typeface="Merriweather"/>
                <a:ea typeface="Merriweather"/>
                <a:cs typeface="Merriweather"/>
                <a:sym typeface="Merriweather"/>
              </a:rPr>
              <a:t>ML Model Training:</a:t>
            </a:r>
            <a:endParaRPr sz="1600">
              <a:latin typeface="Merriweather"/>
              <a:ea typeface="Merriweather"/>
              <a:cs typeface="Merriweather"/>
              <a:sym typeface="Merriweather"/>
            </a:endParaRPr>
          </a:p>
          <a:p>
            <a:pPr indent="457200" lvl="0" marL="457200" rtl="0" algn="l">
              <a:lnSpc>
                <a:spcPct val="200000"/>
              </a:lnSpc>
              <a:spcBef>
                <a:spcPts val="0"/>
              </a:spcBef>
              <a:spcAft>
                <a:spcPts val="0"/>
              </a:spcAft>
              <a:buNone/>
            </a:pPr>
            <a:r>
              <a:rPr lang="en-IN" sz="1600">
                <a:latin typeface="Merriweather"/>
                <a:ea typeface="Merriweather"/>
                <a:cs typeface="Merriweather"/>
                <a:sym typeface="Merriweather"/>
              </a:rPr>
              <a:t>Various machine learning algorithms are used find high accuracy  model for both training and testing.</a:t>
            </a:r>
            <a:endParaRPr sz="1600">
              <a:latin typeface="Merriweather"/>
              <a:ea typeface="Merriweather"/>
              <a:cs typeface="Merriweather"/>
              <a:sym typeface="Merriweather"/>
            </a:endParaRPr>
          </a:p>
          <a:p>
            <a:pPr indent="0" lvl="0" marL="0" rtl="0" algn="l">
              <a:lnSpc>
                <a:spcPct val="200000"/>
              </a:lnSpc>
              <a:spcBef>
                <a:spcPts val="0"/>
              </a:spcBef>
              <a:spcAft>
                <a:spcPts val="0"/>
              </a:spcAft>
              <a:buNone/>
            </a:pPr>
            <a:r>
              <a:rPr lang="en-IN" sz="1600">
                <a:latin typeface="Merriweather"/>
                <a:ea typeface="Merriweather"/>
                <a:cs typeface="Merriweather"/>
                <a:sym typeface="Merriweather"/>
              </a:rPr>
              <a:t> 4.    Model Testing:</a:t>
            </a:r>
            <a:endParaRPr sz="1600">
              <a:latin typeface="Merriweather"/>
              <a:ea typeface="Merriweather"/>
              <a:cs typeface="Merriweather"/>
              <a:sym typeface="Merriweather"/>
            </a:endParaRPr>
          </a:p>
          <a:p>
            <a:pPr indent="457200" lvl="0" marL="457200" rtl="0" algn="l">
              <a:lnSpc>
                <a:spcPct val="200000"/>
              </a:lnSpc>
              <a:spcBef>
                <a:spcPts val="0"/>
              </a:spcBef>
              <a:spcAft>
                <a:spcPts val="0"/>
              </a:spcAft>
              <a:buNone/>
            </a:pPr>
            <a:r>
              <a:rPr lang="en-IN" sz="1600">
                <a:latin typeface="Merriweather"/>
                <a:ea typeface="Merriweather"/>
                <a:cs typeface="Merriweather"/>
                <a:sym typeface="Merriweather"/>
              </a:rPr>
              <a:t>The model is tested with the remaining data in the dataset after 70:30 split. This gives us the test accuracy.</a:t>
            </a:r>
            <a:endParaRPr sz="16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rotWithShape="1">
          <a:blip r:embed="rId3">
            <a:alphaModFix/>
          </a:blip>
          <a:srcRect b="0" l="0" r="0" t="0"/>
          <a:stretch/>
        </p:blipFill>
        <p:spPr>
          <a:xfrm>
            <a:off x="3073791" y="0"/>
            <a:ext cx="6070209" cy="5143500"/>
          </a:xfrm>
          <a:prstGeom prst="rect">
            <a:avLst/>
          </a:prstGeom>
          <a:noFill/>
          <a:ln>
            <a:noFill/>
          </a:ln>
        </p:spPr>
      </p:pic>
      <p:pic>
        <p:nvPicPr>
          <p:cNvPr id="135" name="Google Shape;135;p24"/>
          <p:cNvPicPr preferRelativeResize="0"/>
          <p:nvPr/>
        </p:nvPicPr>
        <p:blipFill rotWithShape="1">
          <a:blip r:embed="rId4">
            <a:alphaModFix/>
          </a:blip>
          <a:srcRect b="0" l="0" r="0" t="0"/>
          <a:stretch/>
        </p:blipFill>
        <p:spPr>
          <a:xfrm>
            <a:off x="0" y="1692279"/>
            <a:ext cx="3148781" cy="1878430"/>
          </a:xfrm>
          <a:prstGeom prst="rect">
            <a:avLst/>
          </a:prstGeom>
          <a:noFill/>
          <a:ln>
            <a:noFill/>
          </a:ln>
        </p:spPr>
      </p:pic>
      <p:sp>
        <p:nvSpPr>
          <p:cNvPr id="136" name="Google Shape;136;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IN" sz="2200"/>
              <a:t>FLOW CHART</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CHALLENGES</a:t>
            </a:r>
            <a:endParaRPr b="1" sz="2200">
              <a:latin typeface="Times New Roman"/>
              <a:ea typeface="Times New Roman"/>
              <a:cs typeface="Times New Roman"/>
              <a:sym typeface="Times New Roman"/>
            </a:endParaRPr>
          </a:p>
        </p:txBody>
      </p:sp>
      <p:sp>
        <p:nvSpPr>
          <p:cNvPr id="142" name="Google Shape;142;p25"/>
          <p:cNvSpPr txBox="1"/>
          <p:nvPr/>
        </p:nvSpPr>
        <p:spPr>
          <a:xfrm>
            <a:off x="512335" y="2243794"/>
            <a:ext cx="6387868" cy="10156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Size of Dataset</a:t>
            </a:r>
            <a:endParaRPr/>
          </a:p>
          <a:p>
            <a:pPr indent="-285750" lvl="0" marL="28575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Execution Time</a:t>
            </a:r>
            <a:endParaRPr/>
          </a:p>
          <a:p>
            <a:pPr indent="-285750" lvl="0" marL="285750" marR="0" rtl="0" algn="l">
              <a:lnSpc>
                <a:spcPct val="100000"/>
              </a:lnSpc>
              <a:spcBef>
                <a:spcPts val="0"/>
              </a:spcBef>
              <a:spcAft>
                <a:spcPts val="0"/>
              </a:spcAft>
              <a:buClr>
                <a:srgbClr val="000000"/>
              </a:buClr>
              <a:buSzPts val="2000"/>
              <a:buFont typeface="Arial"/>
              <a:buChar char="•"/>
            </a:pPr>
            <a:r>
              <a:rPr b="0" i="0" lang="en-IN" sz="2000" u="none" cap="none" strike="noStrike">
                <a:solidFill>
                  <a:srgbClr val="000000"/>
                </a:solidFill>
                <a:latin typeface="Times New Roman"/>
                <a:ea typeface="Times New Roman"/>
                <a:cs typeface="Times New Roman"/>
                <a:sym typeface="Times New Roman"/>
              </a:rPr>
              <a:t>May unable to detect the DNS spoofs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REFERENCES:</a:t>
            </a:r>
            <a:endParaRPr b="1" sz="2200">
              <a:latin typeface="Times New Roman"/>
              <a:ea typeface="Times New Roman"/>
              <a:cs typeface="Times New Roman"/>
              <a:sym typeface="Times New Roman"/>
            </a:endParaRPr>
          </a:p>
        </p:txBody>
      </p:sp>
      <p:sp>
        <p:nvSpPr>
          <p:cNvPr id="148" name="Google Shape;148;p26"/>
          <p:cNvSpPr txBox="1"/>
          <p:nvPr/>
        </p:nvSpPr>
        <p:spPr>
          <a:xfrm>
            <a:off x="0" y="1266092"/>
            <a:ext cx="9144000" cy="387740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[1] Abdallah Moubayed, Mohammad Injadat, Ali Bou Nassif (2018). “Challenges and Research Opportunities Using Machine Learning &amp; Data Analytics”, July 2018 IEEE Access PP (99):1-1.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[2] Alwyn Roshan Pais, Routhu Srinivasa Rao “An Enhanced Blacklist Method to Detect Phishing Websites”. Information Systems Security. ICISS 2017. Lecture Notes in Computer Science, vol 10717.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[3] Ding Y, Luktarhan N, Slamu W (2019). A keyword-based combination approach for detecting phishing webpages” Computers &amp; security, 84, 256-275.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[4] Doyen Sahoo, Chenghao Liu, Steven (2019) – “Malicious URL Detection using Machine Learning: A Survey”. last revised 21 Aug 2019 (version, v3).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[5] Gunter Ollmann “Securing against the ‘threat’ of instant” Published by Network Security Volume 2004, Issue 3, March 2004, Pages 8-11.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[6] Joseph Johnson “Worldwide digital population as of April 2022” Published by, May 9, 2022.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[7] Miramirkhani N, Antonakakis M (2017). “Hiding in Plain Sight: A Longitudinal Study of Combosquatting Abuse. Association of Computer Machinery's”, Computer and Communications Security (ACM CCS) 2017.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[8] Rao, R. S., &amp; Pais, A. R. (2019). “Jail-Phish: An improved search engine-based phishing detection system”, Computers &amp; Security, 83, 246-267.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[9] Sagar Patil, Yogesh Shetye (2020). “Detecting Phishing Websites Using Machine Learning”. IRJET e-ISSN: 2395-0056 Volume: 07 Issue: Feb 2020.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[10] Sophiya Shikalgar , Dr. S. D. Sawarkar, Mrs.Swati Narwane (2019) – “Detection of URL based Phishing Attacks using Machine Learning“. IJERT ISSN: 2278-0181 Vol. 8 Issue 11, November-2019.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[11] Suzanne Widup, Alex Pinto, Gabriel Bassett, David Hylender (2021) Verizon Data Breach Investigations Report, May 2021.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Times New Roman"/>
                <a:ea typeface="Times New Roman"/>
                <a:cs typeface="Times New Roman"/>
                <a:sym typeface="Times New Roman"/>
              </a:rPr>
              <a:t>[12] WidupSuzanne, WidupMarc, SpitlerDavid Hylender Gabriel (2018). “Verizon Data Breach Investigations Report 2018”. April 2018.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0" y="1285950"/>
            <a:ext cx="9144000" cy="257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0"/>
              <a:buFont typeface="Arial"/>
              <a:buNone/>
            </a:pPr>
            <a:r>
              <a:rPr b="0" i="0" lang="en-IN" sz="15000" u="none" cap="none" strike="noStrike">
                <a:solidFill>
                  <a:srgbClr val="000000"/>
                </a:solidFill>
                <a:latin typeface="Caveat"/>
                <a:ea typeface="Caveat"/>
                <a:cs typeface="Caveat"/>
                <a:sym typeface="Caveat"/>
              </a:rPr>
              <a:t>Thank you</a:t>
            </a:r>
            <a:endParaRPr b="0" i="0" sz="15000" u="none" cap="none" strike="noStrik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311700" y="1767575"/>
            <a:ext cx="8520600" cy="28314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Introduction</a:t>
            </a:r>
            <a:endParaRPr b="1" sz="1500">
              <a:latin typeface="Merriweather"/>
              <a:ea typeface="Merriweather"/>
              <a:cs typeface="Merriweather"/>
              <a:sym typeface="Merriweather"/>
            </a:endParaRPr>
          </a:p>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Literature Survey</a:t>
            </a:r>
            <a:endParaRPr b="1" sz="1500">
              <a:latin typeface="Merriweather"/>
              <a:ea typeface="Merriweather"/>
              <a:cs typeface="Merriweather"/>
              <a:sym typeface="Merriweather"/>
            </a:endParaRPr>
          </a:p>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Problem </a:t>
            </a:r>
            <a:r>
              <a:rPr b="1" lang="en-IN" sz="1900">
                <a:latin typeface="Merriweather"/>
                <a:ea typeface="Merriweather"/>
                <a:cs typeface="Merriweather"/>
                <a:sym typeface="Merriweather"/>
              </a:rPr>
              <a:t>Definition</a:t>
            </a:r>
            <a:endParaRPr b="1" sz="1900">
              <a:latin typeface="Merriweather"/>
              <a:ea typeface="Merriweather"/>
              <a:cs typeface="Merriweather"/>
              <a:sym typeface="Merriweather"/>
            </a:endParaRPr>
          </a:p>
          <a:p>
            <a:pPr indent="-349250" lvl="0" marL="457200" rtl="0" algn="l">
              <a:lnSpc>
                <a:spcPct val="115000"/>
              </a:lnSpc>
              <a:spcBef>
                <a:spcPts val="0"/>
              </a:spcBef>
              <a:spcAft>
                <a:spcPts val="0"/>
              </a:spcAft>
              <a:buSzPts val="1900"/>
              <a:buFont typeface="Merriweather"/>
              <a:buChar char="●"/>
            </a:pPr>
            <a:r>
              <a:rPr b="1" lang="en-IN" sz="1900">
                <a:latin typeface="Merriweather"/>
                <a:ea typeface="Merriweather"/>
                <a:cs typeface="Merriweather"/>
                <a:sym typeface="Merriweather"/>
              </a:rPr>
              <a:t>Proposed Solution</a:t>
            </a:r>
            <a:endParaRPr b="1" sz="1900">
              <a:latin typeface="Merriweather"/>
              <a:ea typeface="Merriweather"/>
              <a:cs typeface="Merriweather"/>
              <a:sym typeface="Merriweather"/>
            </a:endParaRPr>
          </a:p>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Modules</a:t>
            </a:r>
            <a:endParaRPr b="1" sz="1500">
              <a:latin typeface="Merriweather"/>
              <a:ea typeface="Merriweather"/>
              <a:cs typeface="Merriweather"/>
              <a:sym typeface="Merriweather"/>
            </a:endParaRPr>
          </a:p>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Flowchart</a:t>
            </a:r>
            <a:endParaRPr b="1" sz="1500">
              <a:latin typeface="Merriweather"/>
              <a:ea typeface="Merriweather"/>
              <a:cs typeface="Merriweather"/>
              <a:sym typeface="Merriweather"/>
            </a:endParaRPr>
          </a:p>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Challenges</a:t>
            </a:r>
            <a:endParaRPr b="1" sz="1500">
              <a:latin typeface="Merriweather"/>
              <a:ea typeface="Merriweather"/>
              <a:cs typeface="Merriweather"/>
              <a:sym typeface="Merriweather"/>
            </a:endParaRPr>
          </a:p>
          <a:p>
            <a:pPr indent="-349250" lvl="0" marL="457200" marR="0" rtl="0" algn="l">
              <a:lnSpc>
                <a:spcPct val="115000"/>
              </a:lnSpc>
              <a:spcBef>
                <a:spcPts val="0"/>
              </a:spcBef>
              <a:spcAft>
                <a:spcPts val="0"/>
              </a:spcAft>
              <a:buClr>
                <a:srgbClr val="000000"/>
              </a:buClr>
              <a:buSzPts val="1900"/>
              <a:buFont typeface="Merriweather"/>
              <a:buChar char="●"/>
            </a:pPr>
            <a:r>
              <a:rPr b="1" i="0" lang="en-IN" sz="1900" u="none" cap="none" strike="noStrike">
                <a:solidFill>
                  <a:srgbClr val="000000"/>
                </a:solidFill>
                <a:latin typeface="Merriweather"/>
                <a:ea typeface="Merriweather"/>
                <a:cs typeface="Merriweather"/>
                <a:sym typeface="Merriweather"/>
              </a:rPr>
              <a:t>References</a:t>
            </a:r>
            <a:endParaRPr b="1" sz="1500">
              <a:latin typeface="Merriweather"/>
              <a:ea typeface="Merriweather"/>
              <a:cs typeface="Merriweather"/>
              <a:sym typeface="Merriweather"/>
            </a:endParaRPr>
          </a:p>
        </p:txBody>
      </p:sp>
      <p:sp>
        <p:nvSpPr>
          <p:cNvPr id="74" name="Google Shape;74;p14"/>
          <p:cNvSpPr txBox="1"/>
          <p:nvPr>
            <p:ph type="title"/>
          </p:nvPr>
        </p:nvSpPr>
        <p:spPr>
          <a:xfrm>
            <a:off x="282400" y="550500"/>
            <a:ext cx="8520600" cy="577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AGENDA</a:t>
            </a:r>
            <a:r>
              <a:rPr lang="en-I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22400" y="1290700"/>
            <a:ext cx="9144000" cy="38529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5000"/>
              </a:lnSpc>
              <a:spcBef>
                <a:spcPts val="0"/>
              </a:spcBef>
              <a:spcAft>
                <a:spcPts val="0"/>
              </a:spcAft>
              <a:buClr>
                <a:srgbClr val="000000"/>
              </a:buClr>
              <a:buSzPts val="1700"/>
              <a:buFont typeface="Merriweather"/>
              <a:buNone/>
            </a:pPr>
            <a:r>
              <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l">
              <a:lnSpc>
                <a:spcPct val="105000"/>
              </a:lnSpc>
              <a:spcBef>
                <a:spcPts val="0"/>
              </a:spcBef>
              <a:spcAft>
                <a:spcPts val="0"/>
              </a:spcAft>
              <a:buClr>
                <a:srgbClr val="000000"/>
              </a:buClr>
              <a:buSzPts val="1700"/>
              <a:buFont typeface="Merriweather"/>
              <a:buChar char="●"/>
            </a:pPr>
            <a:r>
              <a:rPr b="0" i="0" lang="en-IN" sz="1700" u="none" cap="none" strike="noStrike">
                <a:solidFill>
                  <a:srgbClr val="000000"/>
                </a:solidFill>
                <a:latin typeface="Times New Roman"/>
                <a:ea typeface="Times New Roman"/>
                <a:cs typeface="Times New Roman"/>
                <a:sym typeface="Times New Roman"/>
              </a:rPr>
              <a:t>In this evolving world  of Internet, people are subjected to many cyber attacks. Phishing is the most relentless of all the attacks.</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5000"/>
              </a:lnSpc>
              <a:spcBef>
                <a:spcPts val="0"/>
              </a:spcBef>
              <a:spcAft>
                <a:spcPts val="0"/>
              </a:spcAft>
              <a:buClr>
                <a:srgbClr val="000000"/>
              </a:buClr>
              <a:buSzPts val="17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l">
              <a:lnSpc>
                <a:spcPct val="105000"/>
              </a:lnSpc>
              <a:spcBef>
                <a:spcPts val="0"/>
              </a:spcBef>
              <a:spcAft>
                <a:spcPts val="0"/>
              </a:spcAft>
              <a:buClr>
                <a:srgbClr val="000000"/>
              </a:buClr>
              <a:buSzPts val="1700"/>
              <a:buFont typeface="Merriweather"/>
              <a:buChar char="●"/>
            </a:pPr>
            <a:r>
              <a:rPr b="1" i="0" lang="en-IN" sz="1600" u="none" cap="none" strike="noStrike">
                <a:solidFill>
                  <a:srgbClr val="000000"/>
                </a:solidFill>
                <a:latin typeface="Times New Roman"/>
                <a:ea typeface="Times New Roman"/>
                <a:cs typeface="Times New Roman"/>
                <a:sym typeface="Times New Roman"/>
              </a:rPr>
              <a:t>Phishing</a:t>
            </a:r>
            <a:r>
              <a:rPr b="0" i="0" lang="en-IN" sz="1600" u="none" cap="none" strike="noStrike">
                <a:solidFill>
                  <a:srgbClr val="000000"/>
                </a:solidFill>
                <a:latin typeface="Times New Roman"/>
                <a:ea typeface="Times New Roman"/>
                <a:cs typeface="Times New Roman"/>
                <a:sym typeface="Times New Roman"/>
              </a:rPr>
              <a:t> is a fraudulent practice of sending emails purporting to be from reputable companies in order to induce individuals to reveal personal information, such as passwords and credit card numbers.</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336550" lvl="0" marL="457200" marR="0" rtl="0" algn="l">
              <a:lnSpc>
                <a:spcPct val="105000"/>
              </a:lnSpc>
              <a:spcBef>
                <a:spcPts val="0"/>
              </a:spcBef>
              <a:spcAft>
                <a:spcPts val="0"/>
              </a:spcAft>
              <a:buClr>
                <a:srgbClr val="000000"/>
              </a:buClr>
              <a:buSzPts val="1700"/>
              <a:buFont typeface="Merriweather"/>
              <a:buChar char="●"/>
            </a:pPr>
            <a:r>
              <a:rPr b="0" i="0" lang="en-IN" sz="1700" u="none" cap="none" strike="noStrike">
                <a:solidFill>
                  <a:srgbClr val="000000"/>
                </a:solidFill>
                <a:latin typeface="Times New Roman"/>
                <a:ea typeface="Times New Roman"/>
                <a:cs typeface="Times New Roman"/>
                <a:sym typeface="Times New Roman"/>
              </a:rPr>
              <a:t>Identification of phishing URLs from genuine ones is a paramount task to minimize the financial loss incurred.</a:t>
            </a:r>
            <a:endParaRPr b="0" i="0" sz="1700" u="none" cap="none" strike="noStrike">
              <a:solidFill>
                <a:srgbClr val="000000"/>
              </a:solidFill>
              <a:latin typeface="Times New Roman"/>
              <a:ea typeface="Times New Roman"/>
              <a:cs typeface="Times New Roman"/>
              <a:sym typeface="Times New Roman"/>
            </a:endParaRPr>
          </a:p>
          <a:p>
            <a:pPr indent="-336550" lvl="0" marL="457200" marR="0" rtl="0" algn="l">
              <a:lnSpc>
                <a:spcPct val="105000"/>
              </a:lnSpc>
              <a:spcBef>
                <a:spcPts val="1200"/>
              </a:spcBef>
              <a:spcAft>
                <a:spcPts val="0"/>
              </a:spcAft>
              <a:buClr>
                <a:srgbClr val="000000"/>
              </a:buClr>
              <a:buSzPts val="1700"/>
              <a:buFont typeface="Merriweather"/>
              <a:buChar char="●"/>
            </a:pPr>
            <a:r>
              <a:rPr b="0" i="0" lang="en-IN" sz="1700" u="none" cap="none" strike="noStrike">
                <a:solidFill>
                  <a:srgbClr val="000000"/>
                </a:solidFill>
                <a:latin typeface="Times New Roman"/>
                <a:ea typeface="Times New Roman"/>
                <a:cs typeface="Times New Roman"/>
                <a:sym typeface="Times New Roman"/>
              </a:rPr>
              <a:t>Lots of people have lost huge amount of money and personal identities. This is the problem faced by many individuals and companies today.</a:t>
            </a:r>
            <a:endParaRPr b="1" i="0" sz="1700" u="none" cap="none" strike="noStrike">
              <a:solidFill>
                <a:srgbClr val="333333"/>
              </a:solidFill>
              <a:highlight>
                <a:srgbClr val="FCFCFC"/>
              </a:highlight>
              <a:latin typeface="Times New Roman"/>
              <a:ea typeface="Times New Roman"/>
              <a:cs typeface="Times New Roman"/>
              <a:sym typeface="Times New Roman"/>
            </a:endParaRPr>
          </a:p>
        </p:txBody>
      </p:sp>
      <p:sp>
        <p:nvSpPr>
          <p:cNvPr id="80" name="Google Shape;80;p15"/>
          <p:cNvSpPr txBox="1"/>
          <p:nvPr>
            <p:ph type="title"/>
          </p:nvPr>
        </p:nvSpPr>
        <p:spPr>
          <a:xfrm>
            <a:off x="289300" y="325844"/>
            <a:ext cx="8520600" cy="523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INTRODUCTION: </a:t>
            </a:r>
            <a:endParaRPr b="1"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11200" y="1276575"/>
            <a:ext cx="9132900" cy="3867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IN" sz="1600" u="none" cap="none" strike="noStrike">
                <a:solidFill>
                  <a:srgbClr val="000000"/>
                </a:solidFill>
                <a:latin typeface="Times New Roman"/>
                <a:ea typeface="Times New Roman"/>
                <a:cs typeface="Times New Roman"/>
                <a:sym typeface="Times New Roman"/>
              </a:rPr>
              <a:t>There are various types of phishing attacks such as Spear phishing, Clone phishing, etc. Phishing can easily access the email id of any person as it is very easy to find the email id now a days and you can send an email to anyone as i</a:t>
            </a:r>
            <a:r>
              <a:rPr lang="en-IN" sz="1600">
                <a:latin typeface="Times New Roman"/>
                <a:ea typeface="Times New Roman"/>
                <a:cs typeface="Times New Roman"/>
                <a:sym typeface="Times New Roman"/>
              </a:rPr>
              <a:t>t </a:t>
            </a:r>
            <a:r>
              <a:rPr b="0" i="0" lang="en-IN" sz="1600" u="none" cap="none" strike="noStrike">
                <a:solidFill>
                  <a:srgbClr val="000000"/>
                </a:solidFill>
                <a:latin typeface="Times New Roman"/>
                <a:ea typeface="Times New Roman"/>
                <a:cs typeface="Times New Roman"/>
                <a:sym typeface="Times New Roman"/>
              </a:rPr>
              <a:t>is freely available across the world.</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IN" sz="1600" u="none" cap="none" strike="noStrike">
                <a:solidFill>
                  <a:srgbClr val="000000"/>
                </a:solidFill>
                <a:latin typeface="Times New Roman"/>
                <a:ea typeface="Times New Roman"/>
                <a:cs typeface="Times New Roman"/>
                <a:sym typeface="Times New Roman"/>
              </a:rPr>
              <a:t>Email phishing detection is the most famous kind of phishing detection and many organizations </a:t>
            </a:r>
            <a:r>
              <a:rPr lang="en-IN" sz="1600">
                <a:latin typeface="Times New Roman"/>
                <a:ea typeface="Times New Roman"/>
                <a:cs typeface="Times New Roman"/>
                <a:sym typeface="Times New Roman"/>
              </a:rPr>
              <a:t>have tools available for checking phishing emails.</a:t>
            </a:r>
            <a:endParaRPr sz="16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IN" sz="1600" u="none" cap="none" strike="noStrike">
                <a:solidFill>
                  <a:srgbClr val="000000"/>
                </a:solidFill>
                <a:latin typeface="Times New Roman"/>
                <a:ea typeface="Times New Roman"/>
                <a:cs typeface="Times New Roman"/>
                <a:sym typeface="Times New Roman"/>
              </a:rPr>
              <a:t>There are tools such as:</a:t>
            </a:r>
            <a:endParaRPr/>
          </a:p>
          <a:p>
            <a:pPr indent="-279400" lvl="0" marL="1371600" marR="0" rtl="0" algn="l">
              <a:lnSpc>
                <a:spcPct val="100000"/>
              </a:lnSpc>
              <a:spcBef>
                <a:spcPts val="0"/>
              </a:spcBef>
              <a:spcAft>
                <a:spcPts val="0"/>
              </a:spcAft>
              <a:buSzPts val="800"/>
              <a:buFont typeface="Times New Roman"/>
              <a:buChar char="■"/>
            </a:pPr>
            <a:r>
              <a:rPr lang="en-IN" sz="16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https://isitphishing.org/</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279400" lvl="0" marL="1371600" marR="0" rtl="0" algn="l">
              <a:lnSpc>
                <a:spcPct val="100000"/>
              </a:lnSpc>
              <a:spcBef>
                <a:spcPts val="0"/>
              </a:spcBef>
              <a:spcAft>
                <a:spcPts val="0"/>
              </a:spcAft>
              <a:buSzPts val="800"/>
              <a:buFont typeface="Times New Roman"/>
              <a:buChar char="■"/>
            </a:pPr>
            <a:r>
              <a:rPr lang="en-IN" sz="16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https://www.isitphish.com</a:t>
            </a:r>
            <a:r>
              <a:rPr lang="en-IN" sz="1600">
                <a:latin typeface="Times New Roman"/>
                <a:ea typeface="Times New Roman"/>
                <a:cs typeface="Times New Roman"/>
                <a:sym typeface="Times New Roman"/>
              </a:rPr>
              <a:t>/</a:t>
            </a:r>
            <a:endParaRPr b="0" i="0" sz="1600" u="none" cap="none" strike="noStrike">
              <a:solidFill>
                <a:srgbClr val="000000"/>
              </a:solidFill>
              <a:latin typeface="Times New Roman"/>
              <a:ea typeface="Times New Roman"/>
              <a:cs typeface="Times New Roman"/>
              <a:sym typeface="Times New Roman"/>
            </a:endParaRPr>
          </a:p>
          <a:p>
            <a:pPr indent="-184150" lvl="1"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IN" sz="1600" u="none" cap="none" strike="noStrike">
                <a:solidFill>
                  <a:srgbClr val="000000"/>
                </a:solidFill>
                <a:latin typeface="Times New Roman"/>
                <a:ea typeface="Times New Roman"/>
                <a:cs typeface="Times New Roman"/>
                <a:sym typeface="Times New Roman"/>
              </a:rPr>
              <a:t>These tools collect the URL from the user and diagnose the references with the repository of phishing URLs updated by organizations such as </a:t>
            </a:r>
            <a:r>
              <a:rPr b="1" i="0" lang="en-IN" sz="1600" u="none" cap="none" strike="noStrike">
                <a:solidFill>
                  <a:srgbClr val="000000"/>
                </a:solidFill>
                <a:latin typeface="Times New Roman"/>
                <a:ea typeface="Times New Roman"/>
                <a:cs typeface="Times New Roman"/>
                <a:sym typeface="Times New Roman"/>
              </a:rPr>
              <a:t>PhishTank</a:t>
            </a:r>
            <a:r>
              <a:rPr b="0" i="0" lang="en-IN" sz="1600" u="none" cap="none" strike="noStrike">
                <a:solidFill>
                  <a:srgbClr val="000000"/>
                </a:solidFill>
                <a:latin typeface="Times New Roman"/>
                <a:ea typeface="Times New Roman"/>
                <a:cs typeface="Times New Roman"/>
                <a:sym typeface="Times New Roman"/>
              </a:rPr>
              <a:t>,</a:t>
            </a:r>
            <a:r>
              <a:rPr b="1" i="0" lang="en-IN" sz="1600" u="none" cap="none" strike="noStrike">
                <a:solidFill>
                  <a:srgbClr val="000000"/>
                </a:solidFill>
                <a:latin typeface="Times New Roman"/>
                <a:ea typeface="Times New Roman"/>
                <a:cs typeface="Times New Roman"/>
                <a:sym typeface="Times New Roman"/>
              </a:rPr>
              <a:t> OpenPhish </a:t>
            </a:r>
            <a:r>
              <a:rPr b="0" i="0" lang="en-IN" sz="1600" u="none" cap="none" strike="noStrike">
                <a:solidFill>
                  <a:srgbClr val="000000"/>
                </a:solidFill>
                <a:latin typeface="Times New Roman"/>
                <a:ea typeface="Times New Roman"/>
                <a:cs typeface="Times New Roman"/>
                <a:sym typeface="Times New Roman"/>
              </a:rPr>
              <a:t>etc.</a:t>
            </a:r>
            <a:endParaRPr/>
          </a:p>
        </p:txBody>
      </p:sp>
      <p:sp>
        <p:nvSpPr>
          <p:cNvPr id="86" name="Google Shape;86;p16"/>
          <p:cNvSpPr txBox="1"/>
          <p:nvPr>
            <p:ph type="title"/>
          </p:nvPr>
        </p:nvSpPr>
        <p:spPr>
          <a:xfrm>
            <a:off x="311700" y="360248"/>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LITERATURE SURVEY:</a:t>
            </a:r>
            <a:endParaRPr b="1"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130775" y="1437700"/>
            <a:ext cx="8941500" cy="3569400"/>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Times New Roman"/>
                <a:ea typeface="Times New Roman"/>
                <a:cs typeface="Times New Roman"/>
                <a:sym typeface="Times New Roman"/>
              </a:rPr>
              <a:t>There are als</a:t>
            </a:r>
            <a:r>
              <a:rPr lang="en-IN" sz="1600">
                <a:latin typeface="Times New Roman"/>
                <a:ea typeface="Times New Roman"/>
                <a:cs typeface="Times New Roman"/>
                <a:sym typeface="Times New Roman"/>
              </a:rPr>
              <a:t>o </a:t>
            </a:r>
            <a:r>
              <a:rPr b="0" i="0" lang="en-IN" sz="1600" u="none" cap="none" strike="noStrike">
                <a:solidFill>
                  <a:srgbClr val="000000"/>
                </a:solidFill>
                <a:latin typeface="Times New Roman"/>
                <a:ea typeface="Times New Roman"/>
                <a:cs typeface="Times New Roman"/>
                <a:sym typeface="Times New Roman"/>
              </a:rPr>
              <a:t>tools which use Machine Learning models to predict whether the URL is a legitimate or Phishing URL.</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000000"/>
                </a:solidFill>
                <a:latin typeface="Times New Roman"/>
                <a:ea typeface="Times New Roman"/>
                <a:cs typeface="Times New Roman"/>
                <a:sym typeface="Times New Roman"/>
              </a:rPr>
              <a:t>In the journal “</a:t>
            </a:r>
            <a:r>
              <a:rPr b="1" i="0" lang="en-IN" sz="1600" u="none" cap="none" strike="noStrike">
                <a:solidFill>
                  <a:srgbClr val="000009"/>
                </a:solidFill>
                <a:latin typeface="Times New Roman"/>
                <a:ea typeface="Times New Roman"/>
                <a:cs typeface="Times New Roman"/>
                <a:sym typeface="Times New Roman"/>
              </a:rPr>
              <a:t>Detection of URL based Phishing Attacks using Machine Learning” </a:t>
            </a:r>
            <a:r>
              <a:rPr b="0" i="0" lang="en-IN" sz="1600" u="none" cap="none" strike="noStrike">
                <a:solidFill>
                  <a:srgbClr val="000009"/>
                </a:solidFill>
                <a:latin typeface="Times New Roman"/>
                <a:ea typeface="Times New Roman"/>
                <a:cs typeface="Times New Roman"/>
                <a:sym typeface="Times New Roman"/>
              </a:rPr>
              <a:t>which was published in the year 2019, the researches extracted 9 features from the URL and achieved accuracy of 85.5%.</a:t>
            </a:r>
            <a:endParaRPr/>
          </a:p>
        </p:txBody>
      </p:sp>
      <p:sp>
        <p:nvSpPr>
          <p:cNvPr id="92" name="Google Shape;92;p17"/>
          <p:cNvSpPr txBox="1"/>
          <p:nvPr/>
        </p:nvSpPr>
        <p:spPr>
          <a:xfrm>
            <a:off x="311700" y="357903"/>
            <a:ext cx="8520600" cy="623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800"/>
              <a:buFont typeface="Merriweather"/>
              <a:buNone/>
            </a:pPr>
            <a:r>
              <a:rPr b="1" i="0" lang="en-IN" sz="2200" u="none" cap="none" strike="noStrike">
                <a:solidFill>
                  <a:schemeClr val="lt1"/>
                </a:solidFill>
                <a:latin typeface="Times New Roman"/>
                <a:ea typeface="Times New Roman"/>
                <a:cs typeface="Times New Roman"/>
                <a:sym typeface="Times New Roman"/>
              </a:rPr>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0" l="0" r="0" t="0"/>
          <a:stretch/>
        </p:blipFill>
        <p:spPr>
          <a:xfrm>
            <a:off x="2848700" y="0"/>
            <a:ext cx="6295301" cy="5143499"/>
          </a:xfrm>
          <a:prstGeom prst="rect">
            <a:avLst/>
          </a:prstGeom>
          <a:noFill/>
          <a:ln>
            <a:noFill/>
          </a:ln>
        </p:spPr>
      </p:pic>
      <p:pic>
        <p:nvPicPr>
          <p:cNvPr id="98" name="Google Shape;98;p18"/>
          <p:cNvPicPr preferRelativeResize="0"/>
          <p:nvPr/>
        </p:nvPicPr>
        <p:blipFill rotWithShape="1">
          <a:blip r:embed="rId4">
            <a:alphaModFix/>
          </a:blip>
          <a:srcRect b="0" l="0" r="0" t="0"/>
          <a:stretch/>
        </p:blipFill>
        <p:spPr>
          <a:xfrm>
            <a:off x="-4" y="0"/>
            <a:ext cx="2848708" cy="5143501"/>
          </a:xfrm>
          <a:prstGeom prst="rect">
            <a:avLst/>
          </a:prstGeom>
          <a:noFill/>
          <a:ln>
            <a:noFill/>
          </a:ln>
        </p:spPr>
      </p:pic>
      <p:pic>
        <p:nvPicPr>
          <p:cNvPr id="99" name="Google Shape;99;p18"/>
          <p:cNvPicPr preferRelativeResize="0"/>
          <p:nvPr/>
        </p:nvPicPr>
        <p:blipFill rotWithShape="1">
          <a:blip r:embed="rId5">
            <a:alphaModFix/>
          </a:blip>
          <a:srcRect b="12309" l="0" r="0" t="0"/>
          <a:stretch/>
        </p:blipFill>
        <p:spPr>
          <a:xfrm>
            <a:off x="3552091" y="597879"/>
            <a:ext cx="4283614" cy="29753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t>LITERATURE SURVEY:</a:t>
            </a:r>
            <a:endParaRPr b="1" sz="2200"/>
          </a:p>
        </p:txBody>
      </p:sp>
      <p:sp>
        <p:nvSpPr>
          <p:cNvPr id="105" name="Google Shape;105;p19"/>
          <p:cNvSpPr txBox="1"/>
          <p:nvPr/>
        </p:nvSpPr>
        <p:spPr>
          <a:xfrm>
            <a:off x="311700" y="1503284"/>
            <a:ext cx="8520600" cy="30168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333333"/>
              </a:buClr>
              <a:buSzPts val="1200"/>
              <a:buFont typeface="Arial"/>
              <a:buChar char="●"/>
            </a:pPr>
            <a:r>
              <a:rPr b="0" i="0" lang="en-IN" sz="1600" u="none" cap="none" strike="noStrike">
                <a:solidFill>
                  <a:srgbClr val="000000"/>
                </a:solidFill>
                <a:latin typeface="Times New Roman"/>
                <a:ea typeface="Times New Roman"/>
                <a:cs typeface="Times New Roman"/>
                <a:sym typeface="Times New Roman"/>
              </a:rPr>
              <a:t>According to Verizon’s 2021 Data Breach Investigations Report (DBIR), phishing is the top “action variety” seen in breaches in the last year and 43% of breaches involved phishing and/or pretexting.</a:t>
            </a:r>
            <a:endParaRPr b="0" i="0" sz="1600" u="none" cap="none" strike="noStrike">
              <a:solidFill>
                <a:srgbClr val="000000"/>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333333"/>
              </a:buClr>
              <a:buSzPts val="1200"/>
              <a:buFont typeface="Arial"/>
              <a:buChar char="●"/>
            </a:pPr>
            <a:r>
              <a:rPr b="0" i="0" lang="en-IN" sz="1600" u="none" cap="none" strike="noStrike">
                <a:solidFill>
                  <a:srgbClr val="000000"/>
                </a:solidFill>
                <a:latin typeface="Times New Roman"/>
                <a:ea typeface="Times New Roman"/>
                <a:cs typeface="Times New Roman"/>
                <a:sym typeface="Times New Roman"/>
              </a:rPr>
              <a:t>India among top 3 Asian nations affected by phishing cyber attacks (TIMES OF INDIA): Asia recorded an increase of 15 per cent in average cost of a phishing attack, incurring a cost of $908,140, up from $792,840 the previous year. </a:t>
            </a:r>
            <a:endParaRPr b="0" i="0" sz="1600" u="none" cap="none" strike="noStrike">
              <a:solidFill>
                <a:srgbClr val="000000"/>
              </a:solidFill>
              <a:latin typeface="Times New Roman"/>
              <a:ea typeface="Times New Roman"/>
              <a:cs typeface="Times New Roman"/>
              <a:sym typeface="Times New Roman"/>
            </a:endParaRPr>
          </a:p>
          <a:p>
            <a:pPr indent="-304800" lvl="0" marL="457200" marR="0" rtl="0" algn="l">
              <a:lnSpc>
                <a:spcPct val="150000"/>
              </a:lnSpc>
              <a:spcBef>
                <a:spcPts val="0"/>
              </a:spcBef>
              <a:spcAft>
                <a:spcPts val="0"/>
              </a:spcAft>
              <a:buClr>
                <a:srgbClr val="333333"/>
              </a:buClr>
              <a:buSzPts val="1200"/>
              <a:buFont typeface="Merriweather"/>
              <a:buChar char="●"/>
            </a:pPr>
            <a:r>
              <a:rPr b="0" i="0" lang="en-IN" sz="1600" u="none" cap="none" strike="noStrike">
                <a:solidFill>
                  <a:srgbClr val="000000"/>
                </a:solidFill>
                <a:latin typeface="Times New Roman"/>
                <a:ea typeface="Times New Roman"/>
                <a:cs typeface="Times New Roman"/>
                <a:sym typeface="Times New Roman"/>
              </a:rPr>
              <a:t>According to the Ministry of Home Affairs, 2,00,000+ cybercrime cases have been reported in one year with more than 90% of them being financial frauds.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1" y="1279800"/>
            <a:ext cx="9080694" cy="3863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600"/>
              <a:buFont typeface="Arial"/>
              <a:buNone/>
            </a:pPr>
            <a:r>
              <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rgbClr val="333333"/>
              </a:buClr>
              <a:buSzPts val="1700"/>
              <a:buFont typeface="Merriweather"/>
              <a:buChar char="●"/>
            </a:pPr>
            <a:r>
              <a:rPr b="0" i="0" lang="en-IN" sz="1600" u="none" cap="none" strike="noStrike">
                <a:solidFill>
                  <a:srgbClr val="000000"/>
                </a:solidFill>
                <a:latin typeface="Times New Roman"/>
                <a:ea typeface="Times New Roman"/>
                <a:cs typeface="Times New Roman"/>
                <a:sym typeface="Times New Roman"/>
              </a:rPr>
              <a:t>Phishing messages that spoof, or mimic banks, credit card companies or other business like Amazon and eBay that look authentic and attempt to get victims to reveal their personal information.</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228600" lvl="0" marL="457200" marR="0" rtl="0" algn="just">
              <a:lnSpc>
                <a:spcPct val="115000"/>
              </a:lnSpc>
              <a:spcBef>
                <a:spcPts val="0"/>
              </a:spcBef>
              <a:spcAft>
                <a:spcPts val="0"/>
              </a:spcAft>
              <a:buClr>
                <a:srgbClr val="333333"/>
              </a:buClr>
              <a:buSzPts val="1700"/>
              <a:buFont typeface="Merriweather"/>
              <a:buNone/>
            </a:pPr>
            <a:r>
              <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rgbClr val="333333"/>
              </a:buClr>
              <a:buSzPts val="1700"/>
              <a:buFont typeface="Merriweather"/>
              <a:buChar char="●"/>
            </a:pPr>
            <a:r>
              <a:rPr b="0" i="0" lang="en-IN" sz="1600" u="none" cap="none" strike="noStrike">
                <a:solidFill>
                  <a:srgbClr val="000000"/>
                </a:solidFill>
                <a:latin typeface="Times New Roman"/>
                <a:ea typeface="Times New Roman"/>
                <a:cs typeface="Times New Roman"/>
                <a:sym typeface="Times New Roman"/>
              </a:rPr>
              <a:t>The </a:t>
            </a:r>
            <a:r>
              <a:rPr lang="en-IN" sz="1600">
                <a:latin typeface="Times New Roman"/>
                <a:ea typeface="Times New Roman"/>
                <a:cs typeface="Times New Roman"/>
                <a:sym typeface="Times New Roman"/>
              </a:rPr>
              <a:t>aim </a:t>
            </a:r>
            <a:r>
              <a:rPr b="0" i="0" lang="en-IN" sz="1600" u="none" cap="none" strike="noStrike">
                <a:solidFill>
                  <a:srgbClr val="000000"/>
                </a:solidFill>
                <a:latin typeface="Times New Roman"/>
                <a:ea typeface="Times New Roman"/>
                <a:cs typeface="Times New Roman"/>
                <a:sym typeface="Times New Roman"/>
              </a:rPr>
              <a:t>of the attackers is to gain information from the victims. They collect the information such as IP address, bank details, personal details and use them in wrong way.</a:t>
            </a:r>
            <a:endParaRPr/>
          </a:p>
          <a:p>
            <a:pPr indent="-228600" lvl="0" marL="457200" marR="0" rtl="0" algn="just">
              <a:lnSpc>
                <a:spcPct val="115000"/>
              </a:lnSpc>
              <a:spcBef>
                <a:spcPts val="0"/>
              </a:spcBef>
              <a:spcAft>
                <a:spcPts val="0"/>
              </a:spcAft>
              <a:buClr>
                <a:srgbClr val="333333"/>
              </a:buClr>
              <a:buSzPts val="1700"/>
              <a:buFont typeface="Merriweather"/>
              <a:buNone/>
            </a:pPr>
            <a:r>
              <a:t/>
            </a:r>
            <a:endParaRPr b="0" i="0" sz="1600" u="none" cap="none" strike="noStrike">
              <a:solidFill>
                <a:srgbClr val="000000"/>
              </a:solidFill>
              <a:latin typeface="Times New Roman"/>
              <a:ea typeface="Times New Roman"/>
              <a:cs typeface="Times New Roman"/>
              <a:sym typeface="Times New Roman"/>
            </a:endParaRPr>
          </a:p>
          <a:p>
            <a:pPr indent="-336550" lvl="0" marL="457200" marR="0" rtl="0" algn="just">
              <a:lnSpc>
                <a:spcPct val="115000"/>
              </a:lnSpc>
              <a:spcBef>
                <a:spcPts val="0"/>
              </a:spcBef>
              <a:spcAft>
                <a:spcPts val="0"/>
              </a:spcAft>
              <a:buClr>
                <a:srgbClr val="333333"/>
              </a:buClr>
              <a:buSzPts val="1700"/>
              <a:buFont typeface="Merriweather"/>
              <a:buChar char="●"/>
            </a:pPr>
            <a:r>
              <a:rPr b="0" i="0" lang="en-IN" sz="1600" u="none" cap="none" strike="noStrike">
                <a:solidFill>
                  <a:srgbClr val="000000"/>
                </a:solidFill>
                <a:latin typeface="Times New Roman"/>
                <a:ea typeface="Times New Roman"/>
                <a:cs typeface="Times New Roman"/>
                <a:sym typeface="Times New Roman"/>
              </a:rPr>
              <a:t>This may lead to dangerous situations for an individual and also for the organization.</a:t>
            </a:r>
            <a:endParaRPr b="0" i="0" sz="1600" u="none" cap="none" strike="noStrike">
              <a:solidFill>
                <a:srgbClr val="000000"/>
              </a:solidFill>
              <a:latin typeface="Times New Roman"/>
              <a:ea typeface="Times New Roman"/>
              <a:cs typeface="Times New Roman"/>
              <a:sym typeface="Times New Roman"/>
            </a:endParaRPr>
          </a:p>
        </p:txBody>
      </p:sp>
      <p:sp>
        <p:nvSpPr>
          <p:cNvPr id="111" name="Google Shape;111;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PROBLEM DEFINITION:</a:t>
            </a:r>
            <a:endParaRPr b="1"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26675" y="339147"/>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IN" sz="2200">
                <a:latin typeface="Times New Roman"/>
                <a:ea typeface="Times New Roman"/>
                <a:cs typeface="Times New Roman"/>
                <a:sym typeface="Times New Roman"/>
              </a:rPr>
              <a:t>PROPOSED SOLUTION:</a:t>
            </a:r>
            <a:endParaRPr b="1" sz="2200">
              <a:latin typeface="Times New Roman"/>
              <a:ea typeface="Times New Roman"/>
              <a:cs typeface="Times New Roman"/>
              <a:sym typeface="Times New Roman"/>
            </a:endParaRPr>
          </a:p>
        </p:txBody>
      </p:sp>
      <p:sp>
        <p:nvSpPr>
          <p:cNvPr id="117" name="Google Shape;117;p21"/>
          <p:cNvSpPr txBox="1"/>
          <p:nvPr/>
        </p:nvSpPr>
        <p:spPr>
          <a:xfrm>
            <a:off x="29825" y="1279800"/>
            <a:ext cx="9114300" cy="386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333333"/>
              </a:buClr>
              <a:buSzPts val="1700"/>
              <a:buFont typeface="Merriweather"/>
              <a:buChar char="●"/>
            </a:pPr>
            <a:r>
              <a:rPr b="0" i="0" lang="en-IN" sz="1600" u="none" cap="none" strike="noStrike">
                <a:solidFill>
                  <a:srgbClr val="333333"/>
                </a:solidFill>
                <a:highlight>
                  <a:srgbClr val="FCFCFC"/>
                </a:highlight>
                <a:latin typeface="Times New Roman"/>
                <a:ea typeface="Times New Roman"/>
                <a:cs typeface="Times New Roman"/>
                <a:sym typeface="Times New Roman"/>
              </a:rPr>
              <a:t>The input URL is obtained and the features are extracted.</a:t>
            </a:r>
            <a:endParaRPr b="0" i="0" sz="1600" u="none" cap="none" strike="noStrike">
              <a:solidFill>
                <a:srgbClr val="000000"/>
              </a:solidFill>
              <a:latin typeface="Times New Roman"/>
              <a:ea typeface="Times New Roman"/>
              <a:cs typeface="Times New Roman"/>
              <a:sym typeface="Times New Roman"/>
            </a:endParaRPr>
          </a:p>
          <a:p>
            <a:pPr indent="-228600" lvl="0" marL="457200" marR="0" rtl="0" algn="l">
              <a:lnSpc>
                <a:spcPct val="115000"/>
              </a:lnSpc>
              <a:spcBef>
                <a:spcPts val="0"/>
              </a:spcBef>
              <a:spcAft>
                <a:spcPts val="0"/>
              </a:spcAft>
              <a:buClr>
                <a:srgbClr val="333333"/>
              </a:buClr>
              <a:buSzPts val="1700"/>
              <a:buFont typeface="Merriweather"/>
              <a:buNone/>
            </a:pPr>
            <a:r>
              <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333333"/>
              </a:buClr>
              <a:buSzPts val="1700"/>
              <a:buFont typeface="Merriweather"/>
              <a:buChar char="●"/>
            </a:pPr>
            <a:r>
              <a:rPr b="0" i="0" lang="en-IN" sz="1600" u="none" cap="none" strike="noStrike">
                <a:solidFill>
                  <a:srgbClr val="333333"/>
                </a:solidFill>
                <a:highlight>
                  <a:srgbClr val="FCFCFC"/>
                </a:highlight>
                <a:latin typeface="Times New Roman"/>
                <a:ea typeface="Times New Roman"/>
                <a:cs typeface="Times New Roman"/>
                <a:sym typeface="Times New Roman"/>
              </a:rPr>
              <a:t>There are about 30 unique features </a:t>
            </a:r>
            <a:r>
              <a:rPr lang="en-IN" sz="1600">
                <a:solidFill>
                  <a:srgbClr val="333333"/>
                </a:solidFill>
                <a:highlight>
                  <a:srgbClr val="FCFCFC"/>
                </a:highlight>
                <a:latin typeface="Times New Roman"/>
                <a:ea typeface="Times New Roman"/>
                <a:cs typeface="Times New Roman"/>
                <a:sym typeface="Times New Roman"/>
              </a:rPr>
              <a:t>which specifies the URL’s characteristics</a:t>
            </a:r>
            <a:r>
              <a:rPr b="0" i="0" lang="en-IN" sz="1600" u="none" cap="none" strike="noStrike">
                <a:solidFill>
                  <a:srgbClr val="333333"/>
                </a:solidFill>
                <a:highlight>
                  <a:srgbClr val="FCFCFC"/>
                </a:highlight>
                <a:latin typeface="Times New Roman"/>
                <a:ea typeface="Times New Roman"/>
                <a:cs typeface="Times New Roman"/>
                <a:sym typeface="Times New Roman"/>
              </a:rPr>
              <a:t>.</a:t>
            </a:r>
            <a:endParaRPr/>
          </a:p>
          <a:p>
            <a:pPr indent="-228600" lvl="0" marL="457200" marR="0" rtl="0" algn="l">
              <a:lnSpc>
                <a:spcPct val="115000"/>
              </a:lnSpc>
              <a:spcBef>
                <a:spcPts val="0"/>
              </a:spcBef>
              <a:spcAft>
                <a:spcPts val="0"/>
              </a:spcAft>
              <a:buClr>
                <a:srgbClr val="333333"/>
              </a:buClr>
              <a:buSzPts val="1700"/>
              <a:buFont typeface="Merriweather"/>
              <a:buNone/>
            </a:pPr>
            <a:r>
              <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333333"/>
              </a:buClr>
              <a:buSzPts val="1700"/>
              <a:buFont typeface="Merriweather"/>
              <a:buChar char="●"/>
            </a:pPr>
            <a:r>
              <a:rPr b="0" i="0" lang="en-IN" sz="1600" u="none" cap="none" strike="noStrike">
                <a:solidFill>
                  <a:srgbClr val="333333"/>
                </a:solidFill>
                <a:highlight>
                  <a:srgbClr val="FCFCFC"/>
                </a:highlight>
                <a:latin typeface="Times New Roman"/>
                <a:ea typeface="Times New Roman"/>
                <a:cs typeface="Times New Roman"/>
                <a:sym typeface="Times New Roman"/>
              </a:rPr>
              <a:t>These features are then used to train the machine learning model.</a:t>
            </a:r>
            <a:endParaRPr sz="1600">
              <a:solidFill>
                <a:srgbClr val="333333"/>
              </a:solidFill>
              <a:highlight>
                <a:srgbClr val="FCFCFC"/>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333333"/>
              </a:solidFill>
              <a:highlight>
                <a:srgbClr val="FCFCFC"/>
              </a:highlight>
              <a:latin typeface="Times New Roman"/>
              <a:ea typeface="Times New Roman"/>
              <a:cs typeface="Times New Roman"/>
              <a:sym typeface="Times New Roman"/>
            </a:endParaRPr>
          </a:p>
          <a:p>
            <a:pPr indent="-336550" lvl="0" marL="457200" marR="0" rtl="0" algn="l">
              <a:lnSpc>
                <a:spcPct val="115000"/>
              </a:lnSpc>
              <a:spcBef>
                <a:spcPts val="0"/>
              </a:spcBef>
              <a:spcAft>
                <a:spcPts val="0"/>
              </a:spcAft>
              <a:buClr>
                <a:srgbClr val="333333"/>
              </a:buClr>
              <a:buSzPts val="1700"/>
              <a:buFont typeface="Merriweather"/>
              <a:buChar char="●"/>
            </a:pPr>
            <a:r>
              <a:rPr b="0" i="0" lang="en-IN" sz="1600" u="none" cap="none" strike="noStrike">
                <a:solidFill>
                  <a:srgbClr val="333333"/>
                </a:solidFill>
                <a:highlight>
                  <a:srgbClr val="FCFCFC"/>
                </a:highlight>
                <a:latin typeface="Times New Roman"/>
                <a:ea typeface="Times New Roman"/>
                <a:cs typeface="Times New Roman"/>
                <a:sym typeface="Times New Roman"/>
              </a:rPr>
              <a:t>Based on the output of the model, the user will be notified with a popup saying “Phishing Detected!” and if i</a:t>
            </a:r>
            <a:r>
              <a:rPr lang="en-IN" sz="1600">
                <a:solidFill>
                  <a:srgbClr val="333333"/>
                </a:solidFill>
                <a:highlight>
                  <a:srgbClr val="FCFCFC"/>
                </a:highlight>
                <a:latin typeface="Times New Roman"/>
                <a:ea typeface="Times New Roman"/>
                <a:cs typeface="Times New Roman"/>
                <a:sym typeface="Times New Roman"/>
              </a:rPr>
              <a:t>t is a legitimate URL, the page will be redirected to the URL.</a:t>
            </a:r>
            <a:endParaRPr sz="1600">
              <a:solidFill>
                <a:srgbClr val="333333"/>
              </a:solidFill>
              <a:highlight>
                <a:srgbClr val="FCFCFC"/>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