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73" r:id="rId6"/>
    <p:sldId id="264" r:id="rId7"/>
    <p:sldId id="274" r:id="rId8"/>
    <p:sldId id="265" r:id="rId9"/>
    <p:sldId id="266" r:id="rId10"/>
    <p:sldId id="276" r:id="rId11"/>
    <p:sldId id="260" r:id="rId12"/>
    <p:sldId id="267" r:id="rId13"/>
    <p:sldId id="277" r:id="rId14"/>
    <p:sldId id="278" r:id="rId15"/>
    <p:sldId id="268" r:id="rId16"/>
    <p:sldId id="270" r:id="rId17"/>
  </p:sldIdLst>
  <p:sldSz cx="9144000" cy="5143500" type="screen16x9"/>
  <p:notesSz cx="6858000" cy="9144000"/>
  <p:embeddedFontLst>
    <p:embeddedFont>
      <p:font typeface="Baskerville Old Face" panose="02020602080505020303" pitchFamily="18" charset="0"/>
      <p:regular r:id="rId19"/>
    </p:embeddedFont>
    <p:embeddedFont>
      <p:font typeface="Bookman Old Style" panose="02050604050505020204" pitchFamily="18" charset="0"/>
      <p:regular r:id="rId20"/>
      <p:bold r:id="rId21"/>
      <p:italic r:id="rId22"/>
      <p:boldItalic r:id="rId23"/>
    </p:embeddedFont>
    <p:embeddedFont>
      <p:font typeface="Caveat" panose="020B0604020202020204" charset="0"/>
      <p:regular r:id="rId24"/>
      <p:bold r:id="rId25"/>
    </p:embeddedFont>
    <p:embeddedFont>
      <p:font typeface="Merriweather" panose="00000500000000000000" pitchFamily="2" charset="0"/>
      <p:regular r:id="rId26"/>
      <p:bold r:id="rId27"/>
      <p:italic r:id="rId28"/>
      <p:boldItalic r:id="rId29"/>
    </p:embeddedFont>
    <p:embeddedFont>
      <p:font typeface="Roboto" panose="020000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10" autoAdjust="0"/>
    <p:restoredTop sz="86928" autoAdjust="0"/>
  </p:normalViewPr>
  <p:slideViewPr>
    <p:cSldViewPr snapToGrid="0">
      <p:cViewPr varScale="1">
        <p:scale>
          <a:sx n="109" d="100"/>
          <a:sy n="109" d="100"/>
        </p:scale>
        <p:origin x="667"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21" Type="http://schemas.openxmlformats.org/officeDocument/2006/relationships/font" Target="fonts/font3.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Google Shape;13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Google Shape;13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799613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Google Shape;13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895750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f58a2f29e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gf58a2f29e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74792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119137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f58a2f29e5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gf58a2f29e5_0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2"/>
              </a:buClr>
              <a:buSzPts val="1600"/>
              <a:buNone/>
              <a:defRPr sz="1600">
                <a:solidFill>
                  <a:schemeClr val="lt2"/>
                </a:solidFill>
              </a:defRPr>
            </a:lvl1pPr>
            <a:lvl2pPr lvl="1" algn="l">
              <a:lnSpc>
                <a:spcPct val="100000"/>
              </a:lnSpc>
              <a:spcBef>
                <a:spcPts val="0"/>
              </a:spcBef>
              <a:spcAft>
                <a:spcPts val="0"/>
              </a:spcAft>
              <a:buClr>
                <a:schemeClr val="lt2"/>
              </a:buClr>
              <a:buSzPts val="1600"/>
              <a:buNone/>
              <a:defRPr sz="1600">
                <a:solidFill>
                  <a:schemeClr val="lt2"/>
                </a:solidFill>
              </a:defRPr>
            </a:lvl2pPr>
            <a:lvl3pPr lvl="2" algn="l">
              <a:lnSpc>
                <a:spcPct val="100000"/>
              </a:lnSpc>
              <a:spcBef>
                <a:spcPts val="0"/>
              </a:spcBef>
              <a:spcAft>
                <a:spcPts val="0"/>
              </a:spcAft>
              <a:buClr>
                <a:schemeClr val="lt2"/>
              </a:buClr>
              <a:buSzPts val="1600"/>
              <a:buNone/>
              <a:defRPr sz="1600">
                <a:solidFill>
                  <a:schemeClr val="lt2"/>
                </a:solidFill>
              </a:defRPr>
            </a:lvl3pPr>
            <a:lvl4pPr lvl="3" algn="l">
              <a:lnSpc>
                <a:spcPct val="100000"/>
              </a:lnSpc>
              <a:spcBef>
                <a:spcPts val="0"/>
              </a:spcBef>
              <a:spcAft>
                <a:spcPts val="0"/>
              </a:spcAft>
              <a:buClr>
                <a:schemeClr val="lt2"/>
              </a:buClr>
              <a:buSzPts val="1600"/>
              <a:buNone/>
              <a:defRPr sz="1600">
                <a:solidFill>
                  <a:schemeClr val="lt2"/>
                </a:solidFill>
              </a:defRPr>
            </a:lvl4pPr>
            <a:lvl5pPr lvl="4" algn="l">
              <a:lnSpc>
                <a:spcPct val="100000"/>
              </a:lnSpc>
              <a:spcBef>
                <a:spcPts val="0"/>
              </a:spcBef>
              <a:spcAft>
                <a:spcPts val="0"/>
              </a:spcAft>
              <a:buClr>
                <a:schemeClr val="lt2"/>
              </a:buClr>
              <a:buSzPts val="1600"/>
              <a:buNone/>
              <a:defRPr sz="1600">
                <a:solidFill>
                  <a:schemeClr val="lt2"/>
                </a:solidFill>
              </a:defRPr>
            </a:lvl5pPr>
            <a:lvl6pPr lvl="5" algn="l">
              <a:lnSpc>
                <a:spcPct val="100000"/>
              </a:lnSpc>
              <a:spcBef>
                <a:spcPts val="0"/>
              </a:spcBef>
              <a:spcAft>
                <a:spcPts val="0"/>
              </a:spcAft>
              <a:buClr>
                <a:schemeClr val="lt2"/>
              </a:buClr>
              <a:buSzPts val="1600"/>
              <a:buNone/>
              <a:defRPr sz="1600">
                <a:solidFill>
                  <a:schemeClr val="lt2"/>
                </a:solidFill>
              </a:defRPr>
            </a:lvl6pPr>
            <a:lvl7pPr lvl="6" algn="l">
              <a:lnSpc>
                <a:spcPct val="100000"/>
              </a:lnSpc>
              <a:spcBef>
                <a:spcPts val="0"/>
              </a:spcBef>
              <a:spcAft>
                <a:spcPts val="0"/>
              </a:spcAft>
              <a:buClr>
                <a:schemeClr val="lt2"/>
              </a:buClr>
              <a:buSzPts val="1600"/>
              <a:buNone/>
              <a:defRPr sz="1600">
                <a:solidFill>
                  <a:schemeClr val="lt2"/>
                </a:solidFill>
              </a:defRPr>
            </a:lvl7pPr>
            <a:lvl8pPr lvl="7" algn="l">
              <a:lnSpc>
                <a:spcPct val="100000"/>
              </a:lnSpc>
              <a:spcBef>
                <a:spcPts val="0"/>
              </a:spcBef>
              <a:spcAft>
                <a:spcPts val="0"/>
              </a:spcAft>
              <a:buClr>
                <a:schemeClr val="lt2"/>
              </a:buClr>
              <a:buSzPts val="1600"/>
              <a:buNone/>
              <a:defRPr sz="1600">
                <a:solidFill>
                  <a:schemeClr val="lt2"/>
                </a:solidFill>
              </a:defRPr>
            </a:lvl8pPr>
            <a:lvl9pPr lvl="8" algn="l">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pic>
        <p:nvPicPr>
          <p:cNvPr id="14" name="Google Shape;14;p2"/>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3"/>
        <p:cNvGrpSpPr/>
        <p:nvPr/>
      </p:nvGrpSpPr>
      <p:grpSpPr>
        <a:xfrm>
          <a:off x="0" y="0"/>
          <a:ext cx="0" cy="0"/>
          <a:chOff x="0" y="0"/>
          <a:chExt cx="0" cy="0"/>
        </a:xfrm>
      </p:grpSpPr>
      <p:sp>
        <p:nvSpPr>
          <p:cNvPr id="54" name="Google Shape;54;p11"/>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1"/>
          <p:cNvSpPr txBox="1">
            <a:spLocks noGrp="1"/>
          </p:cNvSpPr>
          <p:nvPr>
            <p:ph type="body" idx="1"/>
          </p:nvPr>
        </p:nvSpPr>
        <p:spPr>
          <a:xfrm>
            <a:off x="311700" y="4521400"/>
            <a:ext cx="7979400" cy="4605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6" name="Google Shape;56;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7"/>
        <p:cNvGrpSpPr/>
        <p:nvPr/>
      </p:nvGrpSpPr>
      <p:grpSpPr>
        <a:xfrm>
          <a:off x="0" y="0"/>
          <a:ext cx="0" cy="0"/>
          <a:chOff x="0" y="0"/>
          <a:chExt cx="0" cy="0"/>
        </a:xfrm>
      </p:grpSpPr>
      <p:sp>
        <p:nvSpPr>
          <p:cNvPr id="58" name="Google Shape;58;p12"/>
          <p:cNvSpPr txBox="1">
            <a:spLocks noGrp="1"/>
          </p:cNvSpPr>
          <p:nvPr>
            <p:ph type="title" hasCustomPrompt="1"/>
          </p:nvPr>
        </p:nvSpPr>
        <p:spPr>
          <a:xfrm>
            <a:off x="311750" y="831175"/>
            <a:ext cx="5334900" cy="1244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chemeClr val="lt1"/>
              </a:buClr>
              <a:buSzPts val="10000"/>
              <a:buNone/>
              <a:defRPr sz="10000">
                <a:solidFill>
                  <a:schemeClr val="lt1"/>
                </a:solidFill>
              </a:defRPr>
            </a:lvl1pPr>
            <a:lvl2pPr lvl="1" algn="l">
              <a:lnSpc>
                <a:spcPct val="100000"/>
              </a:lnSpc>
              <a:spcBef>
                <a:spcPts val="0"/>
              </a:spcBef>
              <a:spcAft>
                <a:spcPts val="0"/>
              </a:spcAft>
              <a:buClr>
                <a:schemeClr val="lt1"/>
              </a:buClr>
              <a:buSzPts val="10000"/>
              <a:buNone/>
              <a:defRPr sz="10000">
                <a:solidFill>
                  <a:schemeClr val="lt1"/>
                </a:solidFill>
              </a:defRPr>
            </a:lvl2pPr>
            <a:lvl3pPr lvl="2" algn="l">
              <a:lnSpc>
                <a:spcPct val="100000"/>
              </a:lnSpc>
              <a:spcBef>
                <a:spcPts val="0"/>
              </a:spcBef>
              <a:spcAft>
                <a:spcPts val="0"/>
              </a:spcAft>
              <a:buClr>
                <a:schemeClr val="lt1"/>
              </a:buClr>
              <a:buSzPts val="10000"/>
              <a:buNone/>
              <a:defRPr sz="10000">
                <a:solidFill>
                  <a:schemeClr val="lt1"/>
                </a:solidFill>
              </a:defRPr>
            </a:lvl3pPr>
            <a:lvl4pPr lvl="3" algn="l">
              <a:lnSpc>
                <a:spcPct val="100000"/>
              </a:lnSpc>
              <a:spcBef>
                <a:spcPts val="0"/>
              </a:spcBef>
              <a:spcAft>
                <a:spcPts val="0"/>
              </a:spcAft>
              <a:buClr>
                <a:schemeClr val="lt1"/>
              </a:buClr>
              <a:buSzPts val="10000"/>
              <a:buNone/>
              <a:defRPr sz="10000">
                <a:solidFill>
                  <a:schemeClr val="lt1"/>
                </a:solidFill>
              </a:defRPr>
            </a:lvl4pPr>
            <a:lvl5pPr lvl="4" algn="l">
              <a:lnSpc>
                <a:spcPct val="100000"/>
              </a:lnSpc>
              <a:spcBef>
                <a:spcPts val="0"/>
              </a:spcBef>
              <a:spcAft>
                <a:spcPts val="0"/>
              </a:spcAft>
              <a:buClr>
                <a:schemeClr val="lt1"/>
              </a:buClr>
              <a:buSzPts val="10000"/>
              <a:buNone/>
              <a:defRPr sz="10000">
                <a:solidFill>
                  <a:schemeClr val="lt1"/>
                </a:solidFill>
              </a:defRPr>
            </a:lvl5pPr>
            <a:lvl6pPr lvl="5" algn="l">
              <a:lnSpc>
                <a:spcPct val="100000"/>
              </a:lnSpc>
              <a:spcBef>
                <a:spcPts val="0"/>
              </a:spcBef>
              <a:spcAft>
                <a:spcPts val="0"/>
              </a:spcAft>
              <a:buClr>
                <a:schemeClr val="lt1"/>
              </a:buClr>
              <a:buSzPts val="10000"/>
              <a:buNone/>
              <a:defRPr sz="10000">
                <a:solidFill>
                  <a:schemeClr val="lt1"/>
                </a:solidFill>
              </a:defRPr>
            </a:lvl6pPr>
            <a:lvl7pPr lvl="6" algn="l">
              <a:lnSpc>
                <a:spcPct val="100000"/>
              </a:lnSpc>
              <a:spcBef>
                <a:spcPts val="0"/>
              </a:spcBef>
              <a:spcAft>
                <a:spcPts val="0"/>
              </a:spcAft>
              <a:buClr>
                <a:schemeClr val="lt1"/>
              </a:buClr>
              <a:buSzPts val="10000"/>
              <a:buNone/>
              <a:defRPr sz="10000">
                <a:solidFill>
                  <a:schemeClr val="lt1"/>
                </a:solidFill>
              </a:defRPr>
            </a:lvl7pPr>
            <a:lvl8pPr lvl="7" algn="l">
              <a:lnSpc>
                <a:spcPct val="100000"/>
              </a:lnSpc>
              <a:spcBef>
                <a:spcPts val="0"/>
              </a:spcBef>
              <a:spcAft>
                <a:spcPts val="0"/>
              </a:spcAft>
              <a:buClr>
                <a:schemeClr val="lt1"/>
              </a:buClr>
              <a:buSzPts val="10000"/>
              <a:buNone/>
              <a:defRPr sz="10000">
                <a:solidFill>
                  <a:schemeClr val="lt1"/>
                </a:solidFill>
              </a:defRPr>
            </a:lvl8pPr>
            <a:lvl9pPr lvl="8" algn="l">
              <a:lnSpc>
                <a:spcPct val="100000"/>
              </a:lnSpc>
              <a:spcBef>
                <a:spcPts val="0"/>
              </a:spcBef>
              <a:spcAft>
                <a:spcPts val="0"/>
              </a:spcAft>
              <a:buClr>
                <a:schemeClr val="lt1"/>
              </a:buClr>
              <a:buSzPts val="10000"/>
              <a:buNone/>
              <a:defRPr sz="10000">
                <a:solidFill>
                  <a:schemeClr val="lt1"/>
                </a:solidFill>
              </a:defRPr>
            </a:lvl9pPr>
          </a:lstStyle>
          <a:p>
            <a:r>
              <a:t>xx%</a:t>
            </a:r>
          </a:p>
        </p:txBody>
      </p:sp>
      <p:sp>
        <p:nvSpPr>
          <p:cNvPr id="59" name="Google Shape;59;p12"/>
          <p:cNvSpPr txBox="1">
            <a:spLocks noGrp="1"/>
          </p:cNvSpPr>
          <p:nvPr>
            <p:ph type="body" idx="1"/>
          </p:nvPr>
        </p:nvSpPr>
        <p:spPr>
          <a:xfrm>
            <a:off x="311700" y="2121425"/>
            <a:ext cx="5334900" cy="9426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Clr>
                <a:schemeClr val="accent2"/>
              </a:buClr>
              <a:buSzPts val="1300"/>
              <a:buChar char="●"/>
              <a:defRPr>
                <a:solidFill>
                  <a:schemeClr val="accent2"/>
                </a:solidFill>
              </a:defRPr>
            </a:lvl1pPr>
            <a:lvl2pPr marL="914400" lvl="1" indent="-298450" algn="l">
              <a:lnSpc>
                <a:spcPct val="115000"/>
              </a:lnSpc>
              <a:spcBef>
                <a:spcPts val="0"/>
              </a:spcBef>
              <a:spcAft>
                <a:spcPts val="0"/>
              </a:spcAft>
              <a:buClr>
                <a:schemeClr val="accent2"/>
              </a:buClr>
              <a:buSzPts val="1100"/>
              <a:buChar char="○"/>
              <a:defRPr>
                <a:solidFill>
                  <a:schemeClr val="accent2"/>
                </a:solidFill>
              </a:defRPr>
            </a:lvl2pPr>
            <a:lvl3pPr marL="1371600" lvl="2" indent="-298450" algn="l">
              <a:lnSpc>
                <a:spcPct val="115000"/>
              </a:lnSpc>
              <a:spcBef>
                <a:spcPts val="0"/>
              </a:spcBef>
              <a:spcAft>
                <a:spcPts val="0"/>
              </a:spcAft>
              <a:buClr>
                <a:schemeClr val="accent2"/>
              </a:buClr>
              <a:buSzPts val="1100"/>
              <a:buChar char="■"/>
              <a:defRPr>
                <a:solidFill>
                  <a:schemeClr val="accent2"/>
                </a:solidFill>
              </a:defRPr>
            </a:lvl3pPr>
            <a:lvl4pPr marL="1828800" lvl="3" indent="-298450" algn="l">
              <a:lnSpc>
                <a:spcPct val="115000"/>
              </a:lnSpc>
              <a:spcBef>
                <a:spcPts val="0"/>
              </a:spcBef>
              <a:spcAft>
                <a:spcPts val="0"/>
              </a:spcAft>
              <a:buClr>
                <a:schemeClr val="accent2"/>
              </a:buClr>
              <a:buSzPts val="1100"/>
              <a:buChar char="●"/>
              <a:defRPr>
                <a:solidFill>
                  <a:schemeClr val="accent2"/>
                </a:solidFill>
              </a:defRPr>
            </a:lvl4pPr>
            <a:lvl5pPr marL="2286000" lvl="4" indent="-298450" algn="l">
              <a:lnSpc>
                <a:spcPct val="115000"/>
              </a:lnSpc>
              <a:spcBef>
                <a:spcPts val="0"/>
              </a:spcBef>
              <a:spcAft>
                <a:spcPts val="0"/>
              </a:spcAft>
              <a:buClr>
                <a:schemeClr val="accent2"/>
              </a:buClr>
              <a:buSzPts val="1100"/>
              <a:buChar char="○"/>
              <a:defRPr>
                <a:solidFill>
                  <a:schemeClr val="accent2"/>
                </a:solidFill>
              </a:defRPr>
            </a:lvl5pPr>
            <a:lvl6pPr marL="2743200" lvl="5" indent="-298450" algn="l">
              <a:lnSpc>
                <a:spcPct val="115000"/>
              </a:lnSpc>
              <a:spcBef>
                <a:spcPts val="0"/>
              </a:spcBef>
              <a:spcAft>
                <a:spcPts val="0"/>
              </a:spcAft>
              <a:buClr>
                <a:schemeClr val="accent2"/>
              </a:buClr>
              <a:buSzPts val="1100"/>
              <a:buChar char="■"/>
              <a:defRPr>
                <a:solidFill>
                  <a:schemeClr val="accent2"/>
                </a:solidFill>
              </a:defRPr>
            </a:lvl6pPr>
            <a:lvl7pPr marL="3200400" lvl="6" indent="-298450" algn="l">
              <a:lnSpc>
                <a:spcPct val="115000"/>
              </a:lnSpc>
              <a:spcBef>
                <a:spcPts val="0"/>
              </a:spcBef>
              <a:spcAft>
                <a:spcPts val="0"/>
              </a:spcAft>
              <a:buClr>
                <a:schemeClr val="accent2"/>
              </a:buClr>
              <a:buSzPts val="1100"/>
              <a:buChar char="●"/>
              <a:defRPr>
                <a:solidFill>
                  <a:schemeClr val="accent2"/>
                </a:solidFill>
              </a:defRPr>
            </a:lvl7pPr>
            <a:lvl8pPr marL="3657600" lvl="7" indent="-298450" algn="l">
              <a:lnSpc>
                <a:spcPct val="115000"/>
              </a:lnSpc>
              <a:spcBef>
                <a:spcPts val="0"/>
              </a:spcBef>
              <a:spcAft>
                <a:spcPts val="0"/>
              </a:spcAft>
              <a:buClr>
                <a:schemeClr val="accent2"/>
              </a:buClr>
              <a:buSzPts val="1100"/>
              <a:buChar char="○"/>
              <a:defRPr>
                <a:solidFill>
                  <a:schemeClr val="accent2"/>
                </a:solidFill>
              </a:defRPr>
            </a:lvl8pPr>
            <a:lvl9pPr marL="4114800" lvl="8" indent="-298450" algn="l">
              <a:lnSpc>
                <a:spcPct val="115000"/>
              </a:lnSpc>
              <a:spcBef>
                <a:spcPts val="0"/>
              </a:spcBef>
              <a:spcAft>
                <a:spcPts val="0"/>
              </a:spcAft>
              <a:buClr>
                <a:schemeClr val="accent2"/>
              </a:buClr>
              <a:buSzPts val="1100"/>
              <a:buChar char="■"/>
              <a:defRPr>
                <a:solidFill>
                  <a:schemeClr val="accent2"/>
                </a:solidFill>
              </a:defRPr>
            </a:lvl9pPr>
          </a:lstStyle>
          <a:p>
            <a:endParaRPr/>
          </a:p>
        </p:txBody>
      </p:sp>
      <p:sp>
        <p:nvSpPr>
          <p:cNvPr id="60" name="Google Shape;6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3"/>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3"/>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9"/>
        <p:cNvGrpSpPr/>
        <p:nvPr/>
      </p:nvGrpSpPr>
      <p:grpSpPr>
        <a:xfrm>
          <a:off x="0" y="0"/>
          <a:ext cx="0" cy="0"/>
          <a:chOff x="0" y="0"/>
          <a:chExt cx="0" cy="0"/>
        </a:xfrm>
      </p:grpSpPr>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21"/>
        <p:cNvGrpSpPr/>
        <p:nvPr/>
      </p:nvGrpSpPr>
      <p:grpSpPr>
        <a:xfrm>
          <a:off x="0" y="0"/>
          <a:ext cx="0" cy="0"/>
          <a:chOff x="0" y="0"/>
          <a:chExt cx="0" cy="0"/>
        </a:xfrm>
      </p:grpSpPr>
      <p:sp>
        <p:nvSpPr>
          <p:cNvPr id="22" name="Google Shape;22;p5"/>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23" name="Google Shape;23;p5"/>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24" name="Google Shape;24;p5"/>
          <p:cNvSpPr txBox="1">
            <a:spLocks noGrp="1"/>
          </p:cNvSpPr>
          <p:nvPr>
            <p:ph type="title"/>
          </p:nvPr>
        </p:nvSpPr>
        <p:spPr>
          <a:xfrm>
            <a:off x="311700" y="539725"/>
            <a:ext cx="8520600" cy="12825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6"/>
        <p:cNvGrpSpPr/>
        <p:nvPr/>
      </p:nvGrpSpPr>
      <p:grpSpPr>
        <a:xfrm>
          <a:off x="0" y="0"/>
          <a:ext cx="0" cy="0"/>
          <a:chOff x="0" y="0"/>
          <a:chExt cx="0" cy="0"/>
        </a:xfrm>
      </p:grpSpPr>
      <p:sp>
        <p:nvSpPr>
          <p:cNvPr id="27" name="Google Shape;27;p6"/>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6"/>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9" name="Google Shape;29;p6"/>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30" name="Google Shape;30;p6"/>
          <p:cNvSpPr txBox="1">
            <a:spLocks noGrp="1"/>
          </p:cNvSpPr>
          <p:nvPr>
            <p:ph type="title"/>
          </p:nvPr>
        </p:nvSpPr>
        <p:spPr>
          <a:xfrm>
            <a:off x="311725" y="500925"/>
            <a:ext cx="3706500" cy="25089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31" name="Google Shape;31;p6"/>
          <p:cNvSpPr txBox="1">
            <a:spLocks noGrp="1"/>
          </p:cNvSpPr>
          <p:nvPr>
            <p:ph type="body" idx="1"/>
          </p:nvPr>
        </p:nvSpPr>
        <p:spPr>
          <a:xfrm>
            <a:off x="4644675" y="500925"/>
            <a:ext cx="4166400" cy="40986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3"/>
        <p:cNvGrpSpPr/>
        <p:nvPr/>
      </p:nvGrpSpPr>
      <p:grpSpPr>
        <a:xfrm>
          <a:off x="0" y="0"/>
          <a:ext cx="0" cy="0"/>
          <a:chOff x="0" y="0"/>
          <a:chExt cx="0" cy="0"/>
        </a:xfrm>
      </p:grpSpPr>
      <p:sp>
        <p:nvSpPr>
          <p:cNvPr id="34" name="Google Shape;34;p7"/>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7"/>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36" name="Google Shape;36;p7"/>
          <p:cNvSpPr txBox="1">
            <a:spLocks noGrp="1"/>
          </p:cNvSpPr>
          <p:nvPr>
            <p:ph type="body" idx="1"/>
          </p:nvPr>
        </p:nvSpPr>
        <p:spPr>
          <a:xfrm>
            <a:off x="311700" y="1505700"/>
            <a:ext cx="3999900" cy="30762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37" name="Google Shape;37;p7"/>
          <p:cNvSpPr txBox="1">
            <a:spLocks noGrp="1"/>
          </p:cNvSpPr>
          <p:nvPr>
            <p:ph type="body" idx="2"/>
          </p:nvPr>
        </p:nvSpPr>
        <p:spPr>
          <a:xfrm>
            <a:off x="4832400" y="1505700"/>
            <a:ext cx="3999900" cy="30762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38" name="Google Shape;3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sp>
        <p:nvSpPr>
          <p:cNvPr id="40" name="Google Shape;40;p8"/>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8"/>
          <p:cNvSpPr txBox="1">
            <a:spLocks noGrp="1"/>
          </p:cNvSpPr>
          <p:nvPr>
            <p:ph type="title"/>
          </p:nvPr>
        </p:nvSpPr>
        <p:spPr>
          <a:xfrm>
            <a:off x="311725" y="500925"/>
            <a:ext cx="3127500" cy="1829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42" name="Google Shape;42;p8"/>
          <p:cNvSpPr txBox="1">
            <a:spLocks noGrp="1"/>
          </p:cNvSpPr>
          <p:nvPr>
            <p:ph type="body" idx="1"/>
          </p:nvPr>
        </p:nvSpPr>
        <p:spPr>
          <a:xfrm>
            <a:off x="311700" y="2390650"/>
            <a:ext cx="3127500" cy="22980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Clr>
                <a:schemeClr val="accent2"/>
              </a:buClr>
              <a:buSzPts val="1300"/>
              <a:buChar char="●"/>
              <a:defRPr>
                <a:solidFill>
                  <a:schemeClr val="accent2"/>
                </a:solidFill>
              </a:defRPr>
            </a:lvl1pPr>
            <a:lvl2pPr marL="914400" lvl="1" indent="-298450" algn="l">
              <a:lnSpc>
                <a:spcPct val="115000"/>
              </a:lnSpc>
              <a:spcBef>
                <a:spcPts val="0"/>
              </a:spcBef>
              <a:spcAft>
                <a:spcPts val="0"/>
              </a:spcAft>
              <a:buClr>
                <a:schemeClr val="accent2"/>
              </a:buClr>
              <a:buSzPts val="1100"/>
              <a:buChar char="○"/>
              <a:defRPr>
                <a:solidFill>
                  <a:schemeClr val="accent2"/>
                </a:solidFill>
              </a:defRPr>
            </a:lvl2pPr>
            <a:lvl3pPr marL="1371600" lvl="2" indent="-298450" algn="l">
              <a:lnSpc>
                <a:spcPct val="115000"/>
              </a:lnSpc>
              <a:spcBef>
                <a:spcPts val="0"/>
              </a:spcBef>
              <a:spcAft>
                <a:spcPts val="0"/>
              </a:spcAft>
              <a:buClr>
                <a:schemeClr val="accent2"/>
              </a:buClr>
              <a:buSzPts val="1100"/>
              <a:buChar char="■"/>
              <a:defRPr>
                <a:solidFill>
                  <a:schemeClr val="accent2"/>
                </a:solidFill>
              </a:defRPr>
            </a:lvl3pPr>
            <a:lvl4pPr marL="1828800" lvl="3" indent="-298450" algn="l">
              <a:lnSpc>
                <a:spcPct val="115000"/>
              </a:lnSpc>
              <a:spcBef>
                <a:spcPts val="0"/>
              </a:spcBef>
              <a:spcAft>
                <a:spcPts val="0"/>
              </a:spcAft>
              <a:buClr>
                <a:schemeClr val="accent2"/>
              </a:buClr>
              <a:buSzPts val="1100"/>
              <a:buChar char="●"/>
              <a:defRPr>
                <a:solidFill>
                  <a:schemeClr val="accent2"/>
                </a:solidFill>
              </a:defRPr>
            </a:lvl4pPr>
            <a:lvl5pPr marL="2286000" lvl="4" indent="-298450" algn="l">
              <a:lnSpc>
                <a:spcPct val="115000"/>
              </a:lnSpc>
              <a:spcBef>
                <a:spcPts val="0"/>
              </a:spcBef>
              <a:spcAft>
                <a:spcPts val="0"/>
              </a:spcAft>
              <a:buClr>
                <a:schemeClr val="accent2"/>
              </a:buClr>
              <a:buSzPts val="1100"/>
              <a:buChar char="○"/>
              <a:defRPr>
                <a:solidFill>
                  <a:schemeClr val="accent2"/>
                </a:solidFill>
              </a:defRPr>
            </a:lvl5pPr>
            <a:lvl6pPr marL="2743200" lvl="5" indent="-298450" algn="l">
              <a:lnSpc>
                <a:spcPct val="115000"/>
              </a:lnSpc>
              <a:spcBef>
                <a:spcPts val="0"/>
              </a:spcBef>
              <a:spcAft>
                <a:spcPts val="0"/>
              </a:spcAft>
              <a:buClr>
                <a:schemeClr val="accent2"/>
              </a:buClr>
              <a:buSzPts val="1100"/>
              <a:buChar char="■"/>
              <a:defRPr>
                <a:solidFill>
                  <a:schemeClr val="accent2"/>
                </a:solidFill>
              </a:defRPr>
            </a:lvl6pPr>
            <a:lvl7pPr marL="3200400" lvl="6" indent="-298450" algn="l">
              <a:lnSpc>
                <a:spcPct val="115000"/>
              </a:lnSpc>
              <a:spcBef>
                <a:spcPts val="0"/>
              </a:spcBef>
              <a:spcAft>
                <a:spcPts val="0"/>
              </a:spcAft>
              <a:buClr>
                <a:schemeClr val="accent2"/>
              </a:buClr>
              <a:buSzPts val="1100"/>
              <a:buChar char="●"/>
              <a:defRPr>
                <a:solidFill>
                  <a:schemeClr val="accent2"/>
                </a:solidFill>
              </a:defRPr>
            </a:lvl7pPr>
            <a:lvl8pPr marL="3657600" lvl="7" indent="-298450" algn="l">
              <a:lnSpc>
                <a:spcPct val="115000"/>
              </a:lnSpc>
              <a:spcBef>
                <a:spcPts val="0"/>
              </a:spcBef>
              <a:spcAft>
                <a:spcPts val="0"/>
              </a:spcAft>
              <a:buClr>
                <a:schemeClr val="accent2"/>
              </a:buClr>
              <a:buSzPts val="1100"/>
              <a:buChar char="○"/>
              <a:defRPr>
                <a:solidFill>
                  <a:schemeClr val="accent2"/>
                </a:solidFill>
              </a:defRPr>
            </a:lvl8pPr>
            <a:lvl9pPr marL="4114800" lvl="8" indent="-298450" algn="l">
              <a:lnSpc>
                <a:spcPct val="115000"/>
              </a:lnSpc>
              <a:spcBef>
                <a:spcPts val="0"/>
              </a:spcBef>
              <a:spcAft>
                <a:spcPts val="0"/>
              </a:spcAft>
              <a:buClr>
                <a:schemeClr val="accent2"/>
              </a:buClr>
              <a:buSzPts val="1100"/>
              <a:buChar char="■"/>
              <a:defRPr>
                <a:solidFill>
                  <a:schemeClr val="accent2"/>
                </a:solidFill>
              </a:defRPr>
            </a:lvl9pPr>
          </a:lstStyle>
          <a:p>
            <a:endParaRPr/>
          </a:p>
        </p:txBody>
      </p:sp>
      <p:sp>
        <p:nvSpPr>
          <p:cNvPr id="43" name="Google Shape;43;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4"/>
        <p:cNvGrpSpPr/>
        <p:nvPr/>
      </p:nvGrpSpPr>
      <p:grpSpPr>
        <a:xfrm>
          <a:off x="0" y="0"/>
          <a:ext cx="0" cy="0"/>
          <a:chOff x="0" y="0"/>
          <a:chExt cx="0" cy="0"/>
        </a:xfrm>
      </p:grpSpPr>
      <p:sp>
        <p:nvSpPr>
          <p:cNvPr id="45" name="Google Shape;45;p9"/>
          <p:cNvSpPr txBox="1">
            <a:spLocks noGrp="1"/>
          </p:cNvSpPr>
          <p:nvPr>
            <p:ph type="title"/>
          </p:nvPr>
        </p:nvSpPr>
        <p:spPr>
          <a:xfrm>
            <a:off x="311675" y="798600"/>
            <a:ext cx="6247800" cy="35463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46" name="Google Shape;46;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7"/>
        <p:cNvGrpSpPr/>
        <p:nvPr/>
      </p:nvGrpSpPr>
      <p:grpSpPr>
        <a:xfrm>
          <a:off x="0" y="0"/>
          <a:ext cx="0" cy="0"/>
          <a:chOff x="0" y="0"/>
          <a:chExt cx="0" cy="0"/>
        </a:xfrm>
      </p:grpSpPr>
      <p:sp>
        <p:nvSpPr>
          <p:cNvPr id="48" name="Google Shape;48;p10"/>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10"/>
          <p:cNvSpPr txBox="1">
            <a:spLocks noGrp="1"/>
          </p:cNvSpPr>
          <p:nvPr>
            <p:ph type="title"/>
          </p:nvPr>
        </p:nvSpPr>
        <p:spPr>
          <a:xfrm>
            <a:off x="311300" y="500925"/>
            <a:ext cx="3704400" cy="2049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50" name="Google Shape;50;p10"/>
          <p:cNvSpPr txBox="1">
            <a:spLocks noGrp="1"/>
          </p:cNvSpPr>
          <p:nvPr>
            <p:ph type="subTitle" idx="1"/>
          </p:nvPr>
        </p:nvSpPr>
        <p:spPr>
          <a:xfrm>
            <a:off x="304800" y="2626725"/>
            <a:ext cx="3704400" cy="926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accent2"/>
              </a:buClr>
              <a:buSzPts val="1600"/>
              <a:buNone/>
              <a:defRPr sz="1600">
                <a:solidFill>
                  <a:schemeClr val="accent2"/>
                </a:solidFill>
              </a:defRPr>
            </a:lvl1pPr>
            <a:lvl2pPr lvl="1" algn="l">
              <a:lnSpc>
                <a:spcPct val="100000"/>
              </a:lnSpc>
              <a:spcBef>
                <a:spcPts val="0"/>
              </a:spcBef>
              <a:spcAft>
                <a:spcPts val="0"/>
              </a:spcAft>
              <a:buClr>
                <a:schemeClr val="accent2"/>
              </a:buClr>
              <a:buSzPts val="1600"/>
              <a:buNone/>
              <a:defRPr sz="1600">
                <a:solidFill>
                  <a:schemeClr val="accent2"/>
                </a:solidFill>
              </a:defRPr>
            </a:lvl2pPr>
            <a:lvl3pPr lvl="2" algn="l">
              <a:lnSpc>
                <a:spcPct val="100000"/>
              </a:lnSpc>
              <a:spcBef>
                <a:spcPts val="0"/>
              </a:spcBef>
              <a:spcAft>
                <a:spcPts val="0"/>
              </a:spcAft>
              <a:buClr>
                <a:schemeClr val="accent2"/>
              </a:buClr>
              <a:buSzPts val="1600"/>
              <a:buNone/>
              <a:defRPr sz="1600">
                <a:solidFill>
                  <a:schemeClr val="accent2"/>
                </a:solidFill>
              </a:defRPr>
            </a:lvl3pPr>
            <a:lvl4pPr lvl="3" algn="l">
              <a:lnSpc>
                <a:spcPct val="100000"/>
              </a:lnSpc>
              <a:spcBef>
                <a:spcPts val="0"/>
              </a:spcBef>
              <a:spcAft>
                <a:spcPts val="0"/>
              </a:spcAft>
              <a:buClr>
                <a:schemeClr val="accent2"/>
              </a:buClr>
              <a:buSzPts val="1600"/>
              <a:buNone/>
              <a:defRPr sz="1600">
                <a:solidFill>
                  <a:schemeClr val="accent2"/>
                </a:solidFill>
              </a:defRPr>
            </a:lvl4pPr>
            <a:lvl5pPr lvl="4" algn="l">
              <a:lnSpc>
                <a:spcPct val="100000"/>
              </a:lnSpc>
              <a:spcBef>
                <a:spcPts val="0"/>
              </a:spcBef>
              <a:spcAft>
                <a:spcPts val="0"/>
              </a:spcAft>
              <a:buClr>
                <a:schemeClr val="accent2"/>
              </a:buClr>
              <a:buSzPts val="1600"/>
              <a:buNone/>
              <a:defRPr sz="1600">
                <a:solidFill>
                  <a:schemeClr val="accent2"/>
                </a:solidFill>
              </a:defRPr>
            </a:lvl5pPr>
            <a:lvl6pPr lvl="5" algn="l">
              <a:lnSpc>
                <a:spcPct val="100000"/>
              </a:lnSpc>
              <a:spcBef>
                <a:spcPts val="0"/>
              </a:spcBef>
              <a:spcAft>
                <a:spcPts val="0"/>
              </a:spcAft>
              <a:buClr>
                <a:schemeClr val="accent2"/>
              </a:buClr>
              <a:buSzPts val="1600"/>
              <a:buNone/>
              <a:defRPr sz="1600">
                <a:solidFill>
                  <a:schemeClr val="accent2"/>
                </a:solidFill>
              </a:defRPr>
            </a:lvl6pPr>
            <a:lvl7pPr lvl="6" algn="l">
              <a:lnSpc>
                <a:spcPct val="100000"/>
              </a:lnSpc>
              <a:spcBef>
                <a:spcPts val="0"/>
              </a:spcBef>
              <a:spcAft>
                <a:spcPts val="0"/>
              </a:spcAft>
              <a:buClr>
                <a:schemeClr val="accent2"/>
              </a:buClr>
              <a:buSzPts val="1600"/>
              <a:buNone/>
              <a:defRPr sz="1600">
                <a:solidFill>
                  <a:schemeClr val="accent2"/>
                </a:solidFill>
              </a:defRPr>
            </a:lvl7pPr>
            <a:lvl8pPr lvl="7" algn="l">
              <a:lnSpc>
                <a:spcPct val="100000"/>
              </a:lnSpc>
              <a:spcBef>
                <a:spcPts val="0"/>
              </a:spcBef>
              <a:spcAft>
                <a:spcPts val="0"/>
              </a:spcAft>
              <a:buClr>
                <a:schemeClr val="accent2"/>
              </a:buClr>
              <a:buSzPts val="1600"/>
              <a:buNone/>
              <a:defRPr sz="1600">
                <a:solidFill>
                  <a:schemeClr val="accent2"/>
                </a:solidFill>
              </a:defRPr>
            </a:lvl8pPr>
            <a:lvl9pPr lvl="8" algn="l">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51" name="Google Shape;51;p10"/>
          <p:cNvSpPr txBox="1">
            <a:spLocks noGrp="1"/>
          </p:cNvSpPr>
          <p:nvPr>
            <p:ph type="body" idx="2"/>
          </p:nvPr>
        </p:nvSpPr>
        <p:spPr>
          <a:xfrm>
            <a:off x="4879025" y="500925"/>
            <a:ext cx="3954000" cy="41115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52" name="Google Shape;52;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1pPr>
            <a:lvl2pPr marR="0" lvl="1"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2pPr>
            <a:lvl3pPr marR="0" lvl="2"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3pPr>
            <a:lvl4pPr marR="0" lvl="3"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4pPr>
            <a:lvl5pPr marR="0" lvl="4"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5pPr>
            <a:lvl6pPr marR="0" lvl="5"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6pPr>
            <a:lvl7pPr marR="0" lvl="6"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7pPr>
            <a:lvl8pPr marR="0" lvl="7"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8pPr>
            <a:lvl9pPr marR="0" lvl="8"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11150" algn="l" rtl="0">
              <a:lnSpc>
                <a:spcPct val="115000"/>
              </a:lnSpc>
              <a:spcBef>
                <a:spcPts val="0"/>
              </a:spcBef>
              <a:spcAft>
                <a:spcPts val="0"/>
              </a:spcAft>
              <a:buClr>
                <a:schemeClr val="dk2"/>
              </a:buClr>
              <a:buSzPts val="1300"/>
              <a:buFont typeface="Roboto"/>
              <a:buChar char="●"/>
              <a:defRPr sz="1300" b="0" i="0" u="none" strike="noStrike" cap="none">
                <a:solidFill>
                  <a:schemeClr val="dk2"/>
                </a:solidFill>
                <a:latin typeface="Roboto"/>
                <a:ea typeface="Roboto"/>
                <a:cs typeface="Roboto"/>
                <a:sym typeface="Roboto"/>
              </a:defRPr>
            </a:lvl1pPr>
            <a:lvl2pPr marL="914400" marR="0" lvl="1"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2pPr>
            <a:lvl3pPr marL="1371600" marR="0" lvl="2"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3pPr>
            <a:lvl4pPr marL="1828800" marR="0" lvl="3"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4pPr>
            <a:lvl5pPr marL="2286000" marR="0" lvl="4"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5pPr>
            <a:lvl6pPr marL="2743200" marR="0" lvl="5"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6pPr>
            <a:lvl7pPr marL="3200400" marR="0" lvl="6"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7pPr>
            <a:lvl8pPr marL="3657600" marR="0" lvl="7"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8pPr>
            <a:lvl9pPr marL="4114800" marR="0" lvl="8"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isitphishing.or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isitphish.com/"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3"/>
          <p:cNvSpPr txBox="1">
            <a:spLocks noGrp="1"/>
          </p:cNvSpPr>
          <p:nvPr>
            <p:ph type="ctrTitle"/>
          </p:nvPr>
        </p:nvSpPr>
        <p:spPr>
          <a:xfrm>
            <a:off x="2314135" y="849095"/>
            <a:ext cx="5064369" cy="6339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33333"/>
              <a:buNone/>
            </a:pPr>
            <a:r>
              <a:rPr lang="en" sz="3000" b="1" dirty="0">
                <a:solidFill>
                  <a:schemeClr val="lt1"/>
                </a:solidFill>
                <a:latin typeface="Bookman Old Style" panose="02050604050505020204" pitchFamily="18" charset="0"/>
                <a:ea typeface="Caveat"/>
                <a:cs typeface="Caveat"/>
                <a:sym typeface="Caveat"/>
              </a:rPr>
              <a:t>MINI PROJECT  - II</a:t>
            </a:r>
            <a:endParaRPr sz="3000" b="1" dirty="0">
              <a:solidFill>
                <a:schemeClr val="lt1"/>
              </a:solidFill>
              <a:latin typeface="Bookman Old Style" panose="02050604050505020204" pitchFamily="18" charset="0"/>
              <a:ea typeface="Caveat"/>
              <a:cs typeface="Caveat"/>
              <a:sym typeface="Caveat"/>
            </a:endParaRPr>
          </a:p>
        </p:txBody>
      </p:sp>
      <p:sp>
        <p:nvSpPr>
          <p:cNvPr id="66" name="Google Shape;66;p13"/>
          <p:cNvSpPr txBox="1">
            <a:spLocks noGrp="1"/>
          </p:cNvSpPr>
          <p:nvPr>
            <p:ph type="subTitle" idx="1"/>
          </p:nvPr>
        </p:nvSpPr>
        <p:spPr>
          <a:xfrm>
            <a:off x="5146312" y="2859314"/>
            <a:ext cx="3997688" cy="2282428"/>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935"/>
              <a:buNone/>
            </a:pPr>
            <a:r>
              <a:rPr lang="en" b="1" dirty="0">
                <a:solidFill>
                  <a:srgbClr val="FFFFFF"/>
                </a:solidFill>
                <a:latin typeface="Baskerville Old Face" panose="02020602080505020303" pitchFamily="18" charset="0"/>
                <a:ea typeface="Merriweather"/>
                <a:cs typeface="Merriweather"/>
                <a:sym typeface="Merriweather"/>
              </a:rPr>
              <a:t>Guide: </a:t>
            </a:r>
            <a:endParaRPr b="1" dirty="0">
              <a:solidFill>
                <a:srgbClr val="FFFFFF"/>
              </a:solidFill>
              <a:latin typeface="Baskerville Old Face" panose="02020602080505020303" pitchFamily="18" charset="0"/>
              <a:ea typeface="Merriweather"/>
              <a:cs typeface="Merriweather"/>
              <a:sym typeface="Merriweather"/>
            </a:endParaRPr>
          </a:p>
          <a:p>
            <a:pPr marL="0" lvl="0" indent="457200" algn="l" rtl="0">
              <a:lnSpc>
                <a:spcPct val="150000"/>
              </a:lnSpc>
              <a:spcBef>
                <a:spcPts val="0"/>
              </a:spcBef>
              <a:spcAft>
                <a:spcPts val="0"/>
              </a:spcAft>
              <a:buSzPts val="935"/>
              <a:buNone/>
            </a:pPr>
            <a:r>
              <a:rPr lang="en" b="1" dirty="0">
                <a:solidFill>
                  <a:srgbClr val="FFFFFF"/>
                </a:solidFill>
                <a:latin typeface="Baskerville Old Face" panose="02020602080505020303" pitchFamily="18" charset="0"/>
                <a:ea typeface="Merriweather"/>
                <a:cs typeface="Merriweather"/>
                <a:sym typeface="Merriweather"/>
              </a:rPr>
              <a:t>Dr. Vijayakumar R</a:t>
            </a:r>
            <a:endParaRPr b="1" dirty="0">
              <a:solidFill>
                <a:srgbClr val="FFFFFF"/>
              </a:solidFill>
              <a:latin typeface="Baskerville Old Face" panose="02020602080505020303" pitchFamily="18" charset="0"/>
              <a:ea typeface="Merriweather"/>
              <a:cs typeface="Merriweather"/>
              <a:sym typeface="Merriweather"/>
            </a:endParaRPr>
          </a:p>
          <a:p>
            <a:pPr marL="0" lvl="0" indent="0" algn="l" rtl="0">
              <a:lnSpc>
                <a:spcPct val="150000"/>
              </a:lnSpc>
              <a:spcBef>
                <a:spcPts val="0"/>
              </a:spcBef>
              <a:spcAft>
                <a:spcPts val="0"/>
              </a:spcAft>
              <a:buSzPts val="935"/>
              <a:buNone/>
            </a:pPr>
            <a:r>
              <a:rPr lang="en" b="1" dirty="0">
                <a:solidFill>
                  <a:srgbClr val="FFFFFF"/>
                </a:solidFill>
                <a:latin typeface="Baskerville Old Face" panose="02020602080505020303" pitchFamily="18" charset="0"/>
                <a:ea typeface="Merriweather"/>
                <a:cs typeface="Merriweather"/>
                <a:sym typeface="Merriweather"/>
              </a:rPr>
              <a:t>Team:</a:t>
            </a:r>
            <a:endParaRPr b="1" dirty="0">
              <a:solidFill>
                <a:srgbClr val="FFFFFF"/>
              </a:solidFill>
              <a:latin typeface="Baskerville Old Face" panose="02020602080505020303" pitchFamily="18" charset="0"/>
              <a:ea typeface="Merriweather"/>
              <a:cs typeface="Merriweather"/>
              <a:sym typeface="Merriweather"/>
            </a:endParaRPr>
          </a:p>
          <a:p>
            <a:pPr marL="457200" lvl="0" indent="0" algn="l" rtl="0">
              <a:lnSpc>
                <a:spcPct val="115000"/>
              </a:lnSpc>
              <a:spcBef>
                <a:spcPts val="0"/>
              </a:spcBef>
              <a:spcAft>
                <a:spcPts val="0"/>
              </a:spcAft>
              <a:buSzPts val="935"/>
              <a:buNone/>
            </a:pPr>
            <a:r>
              <a:rPr lang="en" b="1" dirty="0">
                <a:solidFill>
                  <a:srgbClr val="FFFFFF"/>
                </a:solidFill>
                <a:latin typeface="Baskerville Old Face" panose="02020602080505020303" pitchFamily="18" charset="0"/>
                <a:ea typeface="Merriweather"/>
                <a:cs typeface="Merriweather"/>
                <a:sym typeface="Merriweather"/>
              </a:rPr>
              <a:t>Abishek P S		(1901002)</a:t>
            </a:r>
            <a:endParaRPr b="1" dirty="0">
              <a:solidFill>
                <a:srgbClr val="FFFFFF"/>
              </a:solidFill>
              <a:latin typeface="Baskerville Old Face" panose="02020602080505020303" pitchFamily="18" charset="0"/>
              <a:ea typeface="Merriweather"/>
              <a:cs typeface="Merriweather"/>
              <a:sym typeface="Merriweather"/>
            </a:endParaRPr>
          </a:p>
          <a:p>
            <a:pPr marL="457200" lvl="0" indent="0" algn="l" rtl="0">
              <a:lnSpc>
                <a:spcPct val="95000"/>
              </a:lnSpc>
              <a:spcBef>
                <a:spcPts val="0"/>
              </a:spcBef>
              <a:spcAft>
                <a:spcPts val="0"/>
              </a:spcAft>
              <a:buSzPts val="935"/>
              <a:buNone/>
            </a:pPr>
            <a:r>
              <a:rPr lang="en" b="1" dirty="0">
                <a:solidFill>
                  <a:srgbClr val="FFFFFF"/>
                </a:solidFill>
                <a:latin typeface="Baskerville Old Face" panose="02020602080505020303" pitchFamily="18" charset="0"/>
                <a:ea typeface="Merriweather"/>
                <a:cs typeface="Merriweather"/>
                <a:sym typeface="Merriweather"/>
              </a:rPr>
              <a:t>Aditya Kushwaha 	(1901004)</a:t>
            </a:r>
            <a:endParaRPr b="1" dirty="0">
              <a:solidFill>
                <a:srgbClr val="FFFFFF"/>
              </a:solidFill>
              <a:latin typeface="Baskerville Old Face" panose="02020602080505020303" pitchFamily="18" charset="0"/>
              <a:ea typeface="Merriweather"/>
              <a:cs typeface="Merriweather"/>
              <a:sym typeface="Merriweather"/>
            </a:endParaRPr>
          </a:p>
          <a:p>
            <a:pPr marL="457200" lvl="0" indent="0" algn="l" rtl="0">
              <a:lnSpc>
                <a:spcPct val="95000"/>
              </a:lnSpc>
              <a:spcBef>
                <a:spcPts val="0"/>
              </a:spcBef>
              <a:spcAft>
                <a:spcPts val="0"/>
              </a:spcAft>
              <a:buSzPts val="935"/>
              <a:buNone/>
            </a:pPr>
            <a:r>
              <a:rPr lang="en" b="1" dirty="0">
                <a:solidFill>
                  <a:srgbClr val="FFFFFF"/>
                </a:solidFill>
                <a:latin typeface="Baskerville Old Face" panose="02020602080505020303" pitchFamily="18" charset="0"/>
                <a:ea typeface="Merriweather"/>
                <a:cs typeface="Merriweather"/>
                <a:sym typeface="Merriweather"/>
              </a:rPr>
              <a:t>Arjun R U 		(1901016)</a:t>
            </a:r>
            <a:endParaRPr b="1" dirty="0">
              <a:solidFill>
                <a:srgbClr val="FFFFFF"/>
              </a:solidFill>
              <a:latin typeface="Baskerville Old Face" panose="02020602080505020303" pitchFamily="18" charset="0"/>
              <a:ea typeface="Merriweather"/>
              <a:cs typeface="Merriweather"/>
              <a:sym typeface="Merriweather"/>
            </a:endParaRPr>
          </a:p>
          <a:p>
            <a:pPr marL="457200" lvl="0" indent="0" algn="l" rtl="0">
              <a:lnSpc>
                <a:spcPct val="95000"/>
              </a:lnSpc>
              <a:spcBef>
                <a:spcPts val="0"/>
              </a:spcBef>
              <a:spcAft>
                <a:spcPts val="0"/>
              </a:spcAft>
              <a:buSzPts val="935"/>
              <a:buNone/>
            </a:pPr>
            <a:r>
              <a:rPr lang="en" b="1" dirty="0">
                <a:solidFill>
                  <a:srgbClr val="FFFFFF"/>
                </a:solidFill>
                <a:latin typeface="Baskerville Old Face" panose="02020602080505020303" pitchFamily="18" charset="0"/>
                <a:ea typeface="Merriweather"/>
                <a:cs typeface="Merriweather"/>
                <a:sym typeface="Merriweather"/>
              </a:rPr>
              <a:t>Aswin Balaji P L 	(1901023)</a:t>
            </a:r>
            <a:endParaRPr b="1" dirty="0">
              <a:latin typeface="Baskerville Old Face" panose="02020602080505020303" pitchFamily="18" charset="0"/>
              <a:ea typeface="Merriweather"/>
              <a:cs typeface="Merriweather"/>
              <a:sym typeface="Merriweather"/>
            </a:endParaRPr>
          </a:p>
        </p:txBody>
      </p:sp>
      <p:sp>
        <p:nvSpPr>
          <p:cNvPr id="67" name="Google Shape;67;p13"/>
          <p:cNvSpPr txBox="1"/>
          <p:nvPr/>
        </p:nvSpPr>
        <p:spPr>
          <a:xfrm>
            <a:off x="5146312" y="1403622"/>
            <a:ext cx="3997688" cy="1599831"/>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2500"/>
              <a:buFont typeface="Arial"/>
              <a:buNone/>
            </a:pPr>
            <a:r>
              <a:rPr lang="en" sz="1600" b="1" i="0" u="none" strike="noStrike" cap="none" dirty="0">
                <a:solidFill>
                  <a:schemeClr val="lt1"/>
                </a:solidFill>
                <a:latin typeface="Baskerville Old Face" panose="02020602080505020303" pitchFamily="18" charset="0"/>
                <a:ea typeface="Merriweather"/>
                <a:cs typeface="Merriweather"/>
                <a:sym typeface="Merriweather"/>
              </a:rPr>
              <a:t>Domain: </a:t>
            </a:r>
            <a:endParaRPr sz="1600" b="1" i="0" u="none" strike="noStrike" cap="none" dirty="0">
              <a:solidFill>
                <a:schemeClr val="lt1"/>
              </a:solidFill>
              <a:latin typeface="Baskerville Old Face" panose="02020602080505020303" pitchFamily="18" charset="0"/>
              <a:ea typeface="Merriweather"/>
              <a:cs typeface="Merriweather"/>
              <a:sym typeface="Merriweather"/>
            </a:endParaRPr>
          </a:p>
          <a:p>
            <a:pPr marL="0" marR="0" lvl="0" indent="457200" algn="l" rtl="0">
              <a:lnSpc>
                <a:spcPct val="150000"/>
              </a:lnSpc>
              <a:spcBef>
                <a:spcPts val="0"/>
              </a:spcBef>
              <a:spcAft>
                <a:spcPts val="0"/>
              </a:spcAft>
              <a:buClr>
                <a:srgbClr val="000000"/>
              </a:buClr>
              <a:buSzPts val="2500"/>
              <a:buFont typeface="Arial"/>
              <a:buNone/>
            </a:pPr>
            <a:r>
              <a:rPr lang="en" sz="1600" b="1" i="0" u="none" strike="noStrike" cap="none" dirty="0">
                <a:solidFill>
                  <a:schemeClr val="lt1"/>
                </a:solidFill>
                <a:latin typeface="Baskerville Old Face" panose="02020602080505020303" pitchFamily="18" charset="0"/>
                <a:ea typeface="Merriweather"/>
                <a:cs typeface="Merriweather"/>
                <a:sym typeface="Merriweather"/>
              </a:rPr>
              <a:t>Cyber Security</a:t>
            </a:r>
            <a:endParaRPr sz="1600" b="1" i="0" u="none" strike="noStrike" cap="none" dirty="0">
              <a:solidFill>
                <a:schemeClr val="lt1"/>
              </a:solidFill>
              <a:latin typeface="Baskerville Old Face" panose="02020602080505020303" pitchFamily="18" charset="0"/>
              <a:ea typeface="Merriweather"/>
              <a:cs typeface="Merriweather"/>
              <a:sym typeface="Merriweather"/>
            </a:endParaRPr>
          </a:p>
          <a:p>
            <a:pPr marL="0" marR="0" lvl="0" indent="0" algn="l" rtl="0">
              <a:lnSpc>
                <a:spcPct val="150000"/>
              </a:lnSpc>
              <a:spcBef>
                <a:spcPts val="0"/>
              </a:spcBef>
              <a:spcAft>
                <a:spcPts val="0"/>
              </a:spcAft>
              <a:buClr>
                <a:srgbClr val="000000"/>
              </a:buClr>
              <a:buSzPts val="2500"/>
              <a:buFont typeface="Arial"/>
              <a:buNone/>
            </a:pPr>
            <a:r>
              <a:rPr lang="en" sz="1600" b="1" i="0" u="none" strike="noStrike" cap="none" dirty="0">
                <a:solidFill>
                  <a:schemeClr val="lt1"/>
                </a:solidFill>
                <a:latin typeface="Baskerville Old Face" panose="02020602080505020303" pitchFamily="18" charset="0"/>
                <a:ea typeface="Merriweather"/>
                <a:cs typeface="Merriweather"/>
                <a:sym typeface="Merriweather"/>
              </a:rPr>
              <a:t>Title: </a:t>
            </a:r>
            <a:endParaRPr sz="1600" b="1" i="0" u="none" strike="noStrike" cap="none" dirty="0">
              <a:solidFill>
                <a:schemeClr val="lt1"/>
              </a:solidFill>
              <a:latin typeface="Baskerville Old Face" panose="02020602080505020303" pitchFamily="18" charset="0"/>
              <a:ea typeface="Merriweather"/>
              <a:cs typeface="Merriweather"/>
              <a:sym typeface="Merriweather"/>
            </a:endParaRPr>
          </a:p>
          <a:p>
            <a:pPr marL="0" marR="0" lvl="0" indent="457200" algn="l" rtl="0">
              <a:lnSpc>
                <a:spcPct val="150000"/>
              </a:lnSpc>
              <a:spcBef>
                <a:spcPts val="0"/>
              </a:spcBef>
              <a:spcAft>
                <a:spcPts val="0"/>
              </a:spcAft>
              <a:buClr>
                <a:srgbClr val="000000"/>
              </a:buClr>
              <a:buSzPts val="2500"/>
              <a:buFont typeface="Arial"/>
              <a:buNone/>
            </a:pPr>
            <a:r>
              <a:rPr lang="en" sz="1600" b="1" i="0" u="none" strike="noStrike" cap="none" dirty="0">
                <a:solidFill>
                  <a:schemeClr val="lt1"/>
                </a:solidFill>
                <a:latin typeface="Baskerville Old Face" panose="02020602080505020303" pitchFamily="18" charset="0"/>
                <a:ea typeface="Merriweather"/>
                <a:cs typeface="Merriweather"/>
                <a:sym typeface="Merriweather"/>
              </a:rPr>
              <a:t>Phishing URL Detection</a:t>
            </a:r>
            <a:endParaRPr sz="1600" b="1" i="0" u="none" strike="noStrike" cap="none" dirty="0">
              <a:solidFill>
                <a:schemeClr val="lt1"/>
              </a:solidFill>
              <a:latin typeface="Baskerville Old Face" panose="02020602080505020303" pitchFamily="18" charset="0"/>
              <a:ea typeface="Merriweather"/>
              <a:cs typeface="Merriweather"/>
              <a:sym typeface="Merriweather"/>
            </a:endParaRPr>
          </a:p>
        </p:txBody>
      </p:sp>
      <p:pic>
        <p:nvPicPr>
          <p:cNvPr id="4" name="Picture 3">
            <a:extLst>
              <a:ext uri="{FF2B5EF4-FFF2-40B4-BE49-F238E27FC236}">
                <a16:creationId xmlns:a16="http://schemas.microsoft.com/office/drawing/2014/main" id="{2AECD592-423B-267A-805B-45348293A982}"/>
              </a:ext>
            </a:extLst>
          </p:cNvPr>
          <p:cNvPicPr>
            <a:picLocks noChangeAspect="1"/>
          </p:cNvPicPr>
          <p:nvPr/>
        </p:nvPicPr>
        <p:blipFill>
          <a:blip r:embed="rId3"/>
          <a:stretch>
            <a:fillRect/>
          </a:stretch>
        </p:blipFill>
        <p:spPr>
          <a:xfrm>
            <a:off x="-1" y="0"/>
            <a:ext cx="9144000" cy="92846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8D220C5-8125-1D23-4593-8582D8B61E8B}"/>
              </a:ext>
            </a:extLst>
          </p:cNvPr>
          <p:cNvPicPr>
            <a:picLocks noChangeAspect="1"/>
          </p:cNvPicPr>
          <p:nvPr/>
        </p:nvPicPr>
        <p:blipFill>
          <a:blip r:embed="rId2"/>
          <a:stretch>
            <a:fillRect/>
          </a:stretch>
        </p:blipFill>
        <p:spPr>
          <a:xfrm>
            <a:off x="3073791" y="0"/>
            <a:ext cx="6070209" cy="5143500"/>
          </a:xfrm>
          <a:prstGeom prst="rect">
            <a:avLst/>
          </a:prstGeom>
        </p:spPr>
      </p:pic>
      <p:pic>
        <p:nvPicPr>
          <p:cNvPr id="6" name="Picture 5">
            <a:extLst>
              <a:ext uri="{FF2B5EF4-FFF2-40B4-BE49-F238E27FC236}">
                <a16:creationId xmlns:a16="http://schemas.microsoft.com/office/drawing/2014/main" id="{065F8399-9D61-4164-C0EB-05F39C181BFB}"/>
              </a:ext>
            </a:extLst>
          </p:cNvPr>
          <p:cNvPicPr>
            <a:picLocks noChangeAspect="1"/>
          </p:cNvPicPr>
          <p:nvPr/>
        </p:nvPicPr>
        <p:blipFill>
          <a:blip r:embed="rId3"/>
          <a:stretch>
            <a:fillRect/>
          </a:stretch>
        </p:blipFill>
        <p:spPr>
          <a:xfrm>
            <a:off x="0" y="1692279"/>
            <a:ext cx="3148781" cy="1878430"/>
          </a:xfrm>
          <a:prstGeom prst="rect">
            <a:avLst/>
          </a:prstGeom>
        </p:spPr>
      </p:pic>
    </p:spTree>
    <p:extLst>
      <p:ext uri="{BB962C8B-B14F-4D97-AF65-F5344CB8AC3E}">
        <p14:creationId xmlns:p14="http://schemas.microsoft.com/office/powerpoint/2010/main" val="2284884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11" name="Google Shape;85;p16">
            <a:extLst>
              <a:ext uri="{FF2B5EF4-FFF2-40B4-BE49-F238E27FC236}">
                <a16:creationId xmlns:a16="http://schemas.microsoft.com/office/drawing/2014/main" id="{459A2511-A57A-8FF1-45A1-152F23813611}"/>
              </a:ext>
            </a:extLst>
          </p:cNvPr>
          <p:cNvSpPr txBox="1">
            <a:spLocks noGrp="1"/>
          </p:cNvSpPr>
          <p:nvPr>
            <p:ph type="title"/>
          </p:nvPr>
        </p:nvSpPr>
        <p:spPr>
          <a:xfrm>
            <a:off x="326675" y="339147"/>
            <a:ext cx="8520600" cy="623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IN" sz="2200" b="1" dirty="0">
                <a:latin typeface="Times New Roman" panose="02020603050405020304" pitchFamily="18" charset="0"/>
                <a:cs typeface="Times New Roman" panose="02020603050405020304" pitchFamily="18" charset="0"/>
              </a:rPr>
              <a:t>PROPOSED SOLUTION:</a:t>
            </a:r>
            <a:endParaRPr sz="2200" b="1" dirty="0">
              <a:latin typeface="Times New Roman" panose="02020603050405020304" pitchFamily="18" charset="0"/>
              <a:cs typeface="Times New Roman" panose="02020603050405020304" pitchFamily="18" charset="0"/>
            </a:endParaRPr>
          </a:p>
        </p:txBody>
      </p:sp>
      <p:sp>
        <p:nvSpPr>
          <p:cNvPr id="14" name="Google Shape;127;p22">
            <a:extLst>
              <a:ext uri="{FF2B5EF4-FFF2-40B4-BE49-F238E27FC236}">
                <a16:creationId xmlns:a16="http://schemas.microsoft.com/office/drawing/2014/main" id="{DF828D63-F2A9-F60E-F8E5-1541BF4F7E35}"/>
              </a:ext>
            </a:extLst>
          </p:cNvPr>
          <p:cNvSpPr txBox="1"/>
          <p:nvPr/>
        </p:nvSpPr>
        <p:spPr>
          <a:xfrm>
            <a:off x="29825" y="1279800"/>
            <a:ext cx="9114300" cy="3863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lang="en-IN" sz="1600" dirty="0">
              <a:solidFill>
                <a:srgbClr val="333333"/>
              </a:solidFill>
              <a:highlight>
                <a:srgbClr val="FCFCFC"/>
              </a:highlight>
              <a:latin typeface="Times New Roman" panose="02020603050405020304" pitchFamily="18" charset="0"/>
              <a:ea typeface="Merriweather"/>
              <a:cs typeface="Times New Roman" panose="02020603050405020304" pitchFamily="18" charset="0"/>
              <a:sym typeface="Merriweather"/>
            </a:endParaRPr>
          </a:p>
          <a:p>
            <a:pPr marL="457200" indent="-336550">
              <a:lnSpc>
                <a:spcPct val="115000"/>
              </a:lnSpc>
              <a:buClr>
                <a:srgbClr val="333333"/>
              </a:buClr>
              <a:buSzPts val="1700"/>
              <a:buFont typeface="Merriweather"/>
              <a:buChar char="●"/>
            </a:pPr>
            <a:r>
              <a:rPr lang="en-IN" sz="1600" dirty="0">
                <a:solidFill>
                  <a:srgbClr val="333333"/>
                </a:solidFill>
                <a:highlight>
                  <a:srgbClr val="FCFCFC"/>
                </a:highlight>
                <a:latin typeface="Times New Roman" panose="02020603050405020304" pitchFamily="18" charset="0"/>
                <a:ea typeface="Merriweather"/>
                <a:cs typeface="Times New Roman" panose="02020603050405020304" pitchFamily="18" charset="0"/>
                <a:sym typeface="Merriweather"/>
              </a:rPr>
              <a:t>The input URL is obtained and the features are extracted.</a:t>
            </a:r>
            <a:endParaRPr lang="en-IN" sz="1600" dirty="0">
              <a:latin typeface="Times New Roman" panose="02020603050405020304" pitchFamily="18" charset="0"/>
              <a:ea typeface="Merriweather"/>
              <a:cs typeface="Times New Roman" panose="02020603050405020304" pitchFamily="18" charset="0"/>
              <a:sym typeface="Merriweather"/>
            </a:endParaRPr>
          </a:p>
          <a:p>
            <a:pPr marL="457200" lvl="0" indent="-336550" algn="l" rtl="0">
              <a:lnSpc>
                <a:spcPct val="115000"/>
              </a:lnSpc>
              <a:spcBef>
                <a:spcPts val="0"/>
              </a:spcBef>
              <a:spcAft>
                <a:spcPts val="0"/>
              </a:spcAft>
              <a:buClr>
                <a:srgbClr val="333333"/>
              </a:buClr>
              <a:buSzPts val="1700"/>
              <a:buFont typeface="Merriweather"/>
              <a:buChar char="●"/>
            </a:pPr>
            <a:endParaRPr lang="en" sz="1600" dirty="0">
              <a:solidFill>
                <a:srgbClr val="333333"/>
              </a:solidFill>
              <a:highlight>
                <a:srgbClr val="FCFCFC"/>
              </a:highlight>
              <a:latin typeface="Times New Roman" panose="02020603050405020304" pitchFamily="18" charset="0"/>
              <a:ea typeface="Merriweather"/>
              <a:cs typeface="Times New Roman" panose="02020603050405020304" pitchFamily="18" charset="0"/>
              <a:sym typeface="Merriweather"/>
            </a:endParaRPr>
          </a:p>
          <a:p>
            <a:pPr marL="457200" lvl="0" indent="-336550" algn="l" rtl="0">
              <a:lnSpc>
                <a:spcPct val="115000"/>
              </a:lnSpc>
              <a:spcBef>
                <a:spcPts val="0"/>
              </a:spcBef>
              <a:spcAft>
                <a:spcPts val="0"/>
              </a:spcAft>
              <a:buClr>
                <a:srgbClr val="333333"/>
              </a:buClr>
              <a:buSzPts val="1700"/>
              <a:buFont typeface="Merriweather"/>
              <a:buChar char="●"/>
            </a:pPr>
            <a:r>
              <a:rPr lang="en-IN" sz="1600" dirty="0">
                <a:solidFill>
                  <a:srgbClr val="333333"/>
                </a:solidFill>
                <a:highlight>
                  <a:srgbClr val="FCFCFC"/>
                </a:highlight>
                <a:latin typeface="Times New Roman" panose="02020603050405020304" pitchFamily="18" charset="0"/>
                <a:ea typeface="Merriweather"/>
                <a:cs typeface="Times New Roman" panose="02020603050405020304" pitchFamily="18" charset="0"/>
                <a:sym typeface="Merriweather"/>
              </a:rPr>
              <a:t>T</a:t>
            </a:r>
            <a:r>
              <a:rPr lang="en" sz="1600" dirty="0">
                <a:solidFill>
                  <a:srgbClr val="333333"/>
                </a:solidFill>
                <a:highlight>
                  <a:srgbClr val="FCFCFC"/>
                </a:highlight>
                <a:latin typeface="Times New Roman" panose="02020603050405020304" pitchFamily="18" charset="0"/>
                <a:ea typeface="Merriweather"/>
                <a:cs typeface="Times New Roman" panose="02020603050405020304" pitchFamily="18" charset="0"/>
                <a:sym typeface="Merriweather"/>
              </a:rPr>
              <a:t>he features are t</a:t>
            </a:r>
            <a:r>
              <a:rPr lang="en-IN" sz="1600" dirty="0">
                <a:solidFill>
                  <a:srgbClr val="333333"/>
                </a:solidFill>
                <a:highlight>
                  <a:srgbClr val="FCFCFC"/>
                </a:highlight>
                <a:latin typeface="Times New Roman" panose="02020603050405020304" pitchFamily="18" charset="0"/>
                <a:ea typeface="Merriweather"/>
                <a:cs typeface="Times New Roman" panose="02020603050405020304" pitchFamily="18" charset="0"/>
                <a:sym typeface="Merriweather"/>
              </a:rPr>
              <a:t>he</a:t>
            </a:r>
            <a:r>
              <a:rPr lang="en" sz="1600" dirty="0">
                <a:solidFill>
                  <a:srgbClr val="333333"/>
                </a:solidFill>
                <a:highlight>
                  <a:srgbClr val="FCFCFC"/>
                </a:highlight>
                <a:latin typeface="Times New Roman" panose="02020603050405020304" pitchFamily="18" charset="0"/>
                <a:ea typeface="Merriweather"/>
                <a:cs typeface="Times New Roman" panose="02020603050405020304" pitchFamily="18" charset="0"/>
                <a:sym typeface="Merriweather"/>
              </a:rPr>
              <a:t> URL’s length, contains https or not, redirection, IP address, SSL state, domain registration length, page rank and many other.</a:t>
            </a:r>
          </a:p>
          <a:p>
            <a:pPr marL="457200" lvl="0" indent="-336550" algn="l" rtl="0">
              <a:lnSpc>
                <a:spcPct val="115000"/>
              </a:lnSpc>
              <a:spcBef>
                <a:spcPts val="0"/>
              </a:spcBef>
              <a:spcAft>
                <a:spcPts val="0"/>
              </a:spcAft>
              <a:buClr>
                <a:srgbClr val="333333"/>
              </a:buClr>
              <a:buSzPts val="1700"/>
              <a:buFont typeface="Merriweather"/>
              <a:buChar char="●"/>
            </a:pPr>
            <a:endParaRPr lang="en" sz="1600" dirty="0">
              <a:solidFill>
                <a:srgbClr val="333333"/>
              </a:solidFill>
              <a:highlight>
                <a:srgbClr val="FCFCFC"/>
              </a:highlight>
              <a:latin typeface="Times New Roman" panose="02020603050405020304" pitchFamily="18" charset="0"/>
              <a:ea typeface="Merriweather"/>
              <a:cs typeface="Times New Roman" panose="02020603050405020304" pitchFamily="18" charset="0"/>
              <a:sym typeface="Merriweather"/>
            </a:endParaRPr>
          </a:p>
          <a:p>
            <a:pPr marL="457200" lvl="0" indent="-336550" algn="l" rtl="0">
              <a:lnSpc>
                <a:spcPct val="115000"/>
              </a:lnSpc>
              <a:spcBef>
                <a:spcPts val="0"/>
              </a:spcBef>
              <a:spcAft>
                <a:spcPts val="0"/>
              </a:spcAft>
              <a:buClr>
                <a:srgbClr val="333333"/>
              </a:buClr>
              <a:buSzPts val="1700"/>
              <a:buFont typeface="Merriweather"/>
              <a:buChar char="●"/>
            </a:pPr>
            <a:r>
              <a:rPr lang="en" sz="1600" dirty="0">
                <a:solidFill>
                  <a:srgbClr val="333333"/>
                </a:solidFill>
                <a:highlight>
                  <a:srgbClr val="FCFCFC"/>
                </a:highlight>
                <a:latin typeface="Times New Roman" panose="02020603050405020304" pitchFamily="18" charset="0"/>
                <a:ea typeface="Merriweather"/>
                <a:cs typeface="Times New Roman" panose="02020603050405020304" pitchFamily="18" charset="0"/>
                <a:sym typeface="Merriweather"/>
              </a:rPr>
              <a:t>These features are then used to train the machine learning model.</a:t>
            </a:r>
          </a:p>
          <a:p>
            <a:pPr marL="0" lvl="0" indent="0" algn="l" rtl="0">
              <a:lnSpc>
                <a:spcPct val="115000"/>
              </a:lnSpc>
              <a:spcBef>
                <a:spcPts val="0"/>
              </a:spcBef>
              <a:spcAft>
                <a:spcPts val="0"/>
              </a:spcAft>
              <a:buNone/>
            </a:pPr>
            <a:endParaRPr sz="1600" dirty="0">
              <a:solidFill>
                <a:srgbClr val="333333"/>
              </a:solidFill>
              <a:highlight>
                <a:srgbClr val="FCFCFC"/>
              </a:highlight>
              <a:latin typeface="Times New Roman" panose="02020603050405020304" pitchFamily="18" charset="0"/>
              <a:ea typeface="Merriweather"/>
              <a:cs typeface="Times New Roman" panose="02020603050405020304" pitchFamily="18" charset="0"/>
              <a:sym typeface="Merriweather"/>
            </a:endParaRPr>
          </a:p>
          <a:p>
            <a:pPr marL="457200" lvl="0" indent="-336550" algn="l" rtl="0">
              <a:lnSpc>
                <a:spcPct val="115000"/>
              </a:lnSpc>
              <a:spcBef>
                <a:spcPts val="0"/>
              </a:spcBef>
              <a:spcAft>
                <a:spcPts val="0"/>
              </a:spcAft>
              <a:buClr>
                <a:srgbClr val="333333"/>
              </a:buClr>
              <a:buSzPts val="1700"/>
              <a:buFont typeface="Merriweather"/>
              <a:buChar char="●"/>
            </a:pPr>
            <a:r>
              <a:rPr lang="en" sz="1600" dirty="0">
                <a:solidFill>
                  <a:srgbClr val="333333"/>
                </a:solidFill>
                <a:highlight>
                  <a:srgbClr val="FCFCFC"/>
                </a:highlight>
                <a:latin typeface="Times New Roman" panose="02020603050405020304" pitchFamily="18" charset="0"/>
                <a:ea typeface="Merriweather"/>
                <a:cs typeface="Times New Roman" panose="02020603050405020304" pitchFamily="18" charset="0"/>
                <a:sym typeface="Merriweather"/>
              </a:rPr>
              <a:t>Based on the output of the model, the user will be notified with a popup saying “Phishing Detected!”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4"/>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sz="2200" b="1" dirty="0">
                <a:latin typeface="Times New Roman" panose="02020603050405020304" pitchFamily="18" charset="0"/>
                <a:cs typeface="Times New Roman" panose="02020603050405020304" pitchFamily="18" charset="0"/>
              </a:rPr>
              <a:t>CHALLENGES</a:t>
            </a:r>
            <a:endParaRPr sz="22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524AE049-93FB-9526-16B8-C489276FCE09}"/>
              </a:ext>
            </a:extLst>
          </p:cNvPr>
          <p:cNvSpPr txBox="1"/>
          <p:nvPr/>
        </p:nvSpPr>
        <p:spPr>
          <a:xfrm>
            <a:off x="512335" y="2243794"/>
            <a:ext cx="6387868" cy="1015663"/>
          </a:xfrm>
          <a:prstGeom prst="rect">
            <a:avLst/>
          </a:prstGeom>
          <a:noFill/>
        </p:spPr>
        <p:txBody>
          <a:bodyPr wrap="square" rtlCol="0">
            <a:spAutoFit/>
          </a:bodyPr>
          <a:lstStyle/>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Size of Dataset</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Execution Time</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May unable to detect the DNS spoofs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4"/>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sz="2200" b="1" dirty="0">
                <a:latin typeface="Times New Roman" panose="02020603050405020304" pitchFamily="18" charset="0"/>
                <a:cs typeface="Times New Roman" panose="02020603050405020304" pitchFamily="18" charset="0"/>
              </a:rPr>
              <a:t>TARGETTED AUDIENCE</a:t>
            </a:r>
            <a:endParaRPr sz="22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524AE049-93FB-9526-16B8-C489276FCE09}"/>
              </a:ext>
            </a:extLst>
          </p:cNvPr>
          <p:cNvSpPr txBox="1"/>
          <p:nvPr/>
        </p:nvSpPr>
        <p:spPr>
          <a:xfrm>
            <a:off x="512335" y="2243794"/>
            <a:ext cx="6387868" cy="1015663"/>
          </a:xfrm>
          <a:prstGeom prst="rect">
            <a:avLst/>
          </a:prstGeom>
          <a:noFill/>
        </p:spPr>
        <p:txBody>
          <a:bodyPr wrap="square" rtlCol="0">
            <a:spAutoFit/>
          </a:bodyPr>
          <a:lstStyle/>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Common People</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Execution Time</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May unable to detect the DNS spoofs</a:t>
            </a:r>
          </a:p>
        </p:txBody>
      </p:sp>
    </p:spTree>
    <p:extLst>
      <p:ext uri="{BB962C8B-B14F-4D97-AF65-F5344CB8AC3E}">
        <p14:creationId xmlns:p14="http://schemas.microsoft.com/office/powerpoint/2010/main" val="2010503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4"/>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sz="2200" b="1" dirty="0">
                <a:latin typeface="Times New Roman" panose="02020603050405020304" pitchFamily="18" charset="0"/>
                <a:cs typeface="Times New Roman" panose="02020603050405020304" pitchFamily="18" charset="0"/>
              </a:rPr>
              <a:t>How do we differ</a:t>
            </a:r>
            <a:endParaRPr sz="22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524AE049-93FB-9526-16B8-C489276FCE09}"/>
              </a:ext>
            </a:extLst>
          </p:cNvPr>
          <p:cNvSpPr txBox="1"/>
          <p:nvPr/>
        </p:nvSpPr>
        <p:spPr>
          <a:xfrm>
            <a:off x="512335" y="2243794"/>
            <a:ext cx="6387868" cy="1015663"/>
          </a:xfrm>
          <a:prstGeom prst="rect">
            <a:avLst/>
          </a:prstGeom>
          <a:noFill/>
        </p:spPr>
        <p:txBody>
          <a:bodyPr wrap="square" rtlCol="0">
            <a:spAutoFit/>
          </a:bodyPr>
          <a:lstStyle/>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Common People</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Execution Time</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May unable to detect the DNS spoofs</a:t>
            </a:r>
          </a:p>
        </p:txBody>
      </p:sp>
    </p:spTree>
    <p:extLst>
      <p:ext uri="{BB962C8B-B14F-4D97-AF65-F5344CB8AC3E}">
        <p14:creationId xmlns:p14="http://schemas.microsoft.com/office/powerpoint/2010/main" val="1279747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5"/>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sz="2200" b="1">
                <a:latin typeface="Times New Roman" panose="02020603050405020304" pitchFamily="18" charset="0"/>
                <a:cs typeface="Times New Roman" panose="02020603050405020304" pitchFamily="18" charset="0"/>
              </a:rPr>
              <a:t>REFERENCES:</a:t>
            </a:r>
            <a:endParaRPr sz="2200" b="1">
              <a:latin typeface="Times New Roman" panose="02020603050405020304" pitchFamily="18" charset="0"/>
              <a:cs typeface="Times New Roman" panose="02020603050405020304" pitchFamily="18" charset="0"/>
            </a:endParaRPr>
          </a:p>
        </p:txBody>
      </p:sp>
      <p:sp>
        <p:nvSpPr>
          <p:cNvPr id="146" name="Google Shape;146;p25"/>
          <p:cNvSpPr txBox="1"/>
          <p:nvPr/>
        </p:nvSpPr>
        <p:spPr>
          <a:xfrm>
            <a:off x="0" y="1266092"/>
            <a:ext cx="9144000" cy="3877408"/>
          </a:xfrm>
          <a:prstGeom prst="rect">
            <a:avLst/>
          </a:prstGeom>
          <a:noFill/>
          <a:ln>
            <a:noFill/>
          </a:ln>
        </p:spPr>
        <p:txBody>
          <a:bodyPr spcFirstLastPara="1" wrap="square" lIns="91425" tIns="91425" rIns="91425" bIns="91425" anchor="t" anchorCtr="0">
            <a:noAutofit/>
          </a:bodyPr>
          <a:lstStyle/>
          <a:p>
            <a:r>
              <a:rPr lang="en-IN" sz="1200" b="0" i="0" u="none" strike="noStrike" baseline="0" dirty="0">
                <a:solidFill>
                  <a:srgbClr val="000000"/>
                </a:solidFill>
                <a:latin typeface="Times New Roman" panose="02020603050405020304" pitchFamily="18" charset="0"/>
              </a:rPr>
              <a:t>[1] Abdallah </a:t>
            </a:r>
            <a:r>
              <a:rPr lang="en-IN" sz="1200" b="0" i="0" u="none" strike="noStrike" baseline="0" dirty="0" err="1">
                <a:solidFill>
                  <a:srgbClr val="000000"/>
                </a:solidFill>
                <a:latin typeface="Times New Roman" panose="02020603050405020304" pitchFamily="18" charset="0"/>
              </a:rPr>
              <a:t>Moubayed</a:t>
            </a:r>
            <a:r>
              <a:rPr lang="en-IN" sz="1200" b="0" i="0" u="none" strike="noStrike" baseline="0" dirty="0">
                <a:solidFill>
                  <a:srgbClr val="000000"/>
                </a:solidFill>
                <a:latin typeface="Times New Roman" panose="02020603050405020304" pitchFamily="18" charset="0"/>
              </a:rPr>
              <a:t>, Mohammad </a:t>
            </a:r>
            <a:r>
              <a:rPr lang="en-IN" sz="1200" b="0" i="0" u="none" strike="noStrike" baseline="0" dirty="0" err="1">
                <a:solidFill>
                  <a:srgbClr val="000000"/>
                </a:solidFill>
                <a:latin typeface="Times New Roman" panose="02020603050405020304" pitchFamily="18" charset="0"/>
              </a:rPr>
              <a:t>Injadat</a:t>
            </a:r>
            <a:r>
              <a:rPr lang="en-IN" sz="1200" b="0" i="0" u="none" strike="noStrike" baseline="0" dirty="0">
                <a:solidFill>
                  <a:srgbClr val="000000"/>
                </a:solidFill>
                <a:latin typeface="Times New Roman" panose="02020603050405020304" pitchFamily="18" charset="0"/>
              </a:rPr>
              <a:t>, Ali </a:t>
            </a:r>
            <a:r>
              <a:rPr lang="en-IN" sz="1200" b="0" i="0" u="none" strike="noStrike" baseline="0" dirty="0" err="1">
                <a:solidFill>
                  <a:srgbClr val="000000"/>
                </a:solidFill>
                <a:latin typeface="Times New Roman" panose="02020603050405020304" pitchFamily="18" charset="0"/>
              </a:rPr>
              <a:t>Bou</a:t>
            </a:r>
            <a:r>
              <a:rPr lang="en-IN" sz="1200" b="0" i="0" u="none" strike="noStrike" baseline="0" dirty="0">
                <a:solidFill>
                  <a:srgbClr val="000000"/>
                </a:solidFill>
                <a:latin typeface="Times New Roman" panose="02020603050405020304" pitchFamily="18" charset="0"/>
              </a:rPr>
              <a:t> Nassif (2018). “Challenges and Research Opportunities Using Machine Learning &amp; Data Analytics”, July 2018 IEEE Access PP (99):1-1. </a:t>
            </a:r>
          </a:p>
          <a:p>
            <a:r>
              <a:rPr lang="en-IN" sz="1200" b="0" i="0" u="none" strike="noStrike" baseline="0" dirty="0">
                <a:solidFill>
                  <a:srgbClr val="000000"/>
                </a:solidFill>
                <a:latin typeface="Times New Roman" panose="02020603050405020304" pitchFamily="18" charset="0"/>
              </a:rPr>
              <a:t>[2] Alwyn Roshan </a:t>
            </a:r>
            <a:r>
              <a:rPr lang="en-IN" sz="1200" b="0" i="0" u="none" strike="noStrike" baseline="0" dirty="0" err="1">
                <a:solidFill>
                  <a:srgbClr val="000000"/>
                </a:solidFill>
                <a:latin typeface="Times New Roman" panose="02020603050405020304" pitchFamily="18" charset="0"/>
              </a:rPr>
              <a:t>Pais</a:t>
            </a:r>
            <a:r>
              <a:rPr lang="en-IN" sz="1200" b="0" i="0" u="none" strike="noStrike" baseline="0" dirty="0">
                <a:solidFill>
                  <a:srgbClr val="000000"/>
                </a:solidFill>
                <a:latin typeface="Times New Roman" panose="02020603050405020304" pitchFamily="18" charset="0"/>
              </a:rPr>
              <a:t>, </a:t>
            </a:r>
            <a:r>
              <a:rPr lang="en-IN" sz="1200" b="0" i="0" u="none" strike="noStrike" baseline="0" dirty="0" err="1">
                <a:solidFill>
                  <a:srgbClr val="000000"/>
                </a:solidFill>
                <a:latin typeface="Times New Roman" panose="02020603050405020304" pitchFamily="18" charset="0"/>
              </a:rPr>
              <a:t>Routhu</a:t>
            </a:r>
            <a:r>
              <a:rPr lang="en-IN" sz="1200" b="0" i="0" u="none" strike="noStrike" baseline="0" dirty="0">
                <a:solidFill>
                  <a:srgbClr val="000000"/>
                </a:solidFill>
                <a:latin typeface="Times New Roman" panose="02020603050405020304" pitchFamily="18" charset="0"/>
              </a:rPr>
              <a:t> Srinivasa Rao “An Enhanced Blacklist Method to Detect Phishing Websites”. Information Systems Security. ICISS 2017. Lecture Notes in Computer Science, vol 10717. </a:t>
            </a:r>
          </a:p>
          <a:p>
            <a:r>
              <a:rPr lang="en-IN" sz="1200" b="0" i="0" u="none" strike="noStrike" baseline="0" dirty="0">
                <a:solidFill>
                  <a:srgbClr val="000000"/>
                </a:solidFill>
                <a:latin typeface="Times New Roman" panose="02020603050405020304" pitchFamily="18" charset="0"/>
              </a:rPr>
              <a:t>[3] Ding Y, </a:t>
            </a:r>
            <a:r>
              <a:rPr lang="en-IN" sz="1200" b="0" i="0" u="none" strike="noStrike" baseline="0" dirty="0" err="1">
                <a:solidFill>
                  <a:srgbClr val="000000"/>
                </a:solidFill>
                <a:latin typeface="Times New Roman" panose="02020603050405020304" pitchFamily="18" charset="0"/>
              </a:rPr>
              <a:t>Luktarhan</a:t>
            </a:r>
            <a:r>
              <a:rPr lang="en-IN" sz="1200" b="0" i="0" u="none" strike="noStrike" baseline="0" dirty="0">
                <a:solidFill>
                  <a:srgbClr val="000000"/>
                </a:solidFill>
                <a:latin typeface="Times New Roman" panose="02020603050405020304" pitchFamily="18" charset="0"/>
              </a:rPr>
              <a:t> N, </a:t>
            </a:r>
            <a:r>
              <a:rPr lang="en-IN" sz="1200" b="0" i="0" u="none" strike="noStrike" baseline="0" dirty="0" err="1">
                <a:solidFill>
                  <a:srgbClr val="000000"/>
                </a:solidFill>
                <a:latin typeface="Times New Roman" panose="02020603050405020304" pitchFamily="18" charset="0"/>
              </a:rPr>
              <a:t>Slamu</a:t>
            </a:r>
            <a:r>
              <a:rPr lang="en-IN" sz="1200" b="0" i="0" u="none" strike="noStrike" baseline="0" dirty="0">
                <a:solidFill>
                  <a:srgbClr val="000000"/>
                </a:solidFill>
                <a:latin typeface="Times New Roman" panose="02020603050405020304" pitchFamily="18" charset="0"/>
              </a:rPr>
              <a:t> W (2019). A keyword-based combination approach for detecting phishing webpages” Computers &amp; security, 84, 256-275. </a:t>
            </a:r>
          </a:p>
          <a:p>
            <a:r>
              <a:rPr lang="en-IN" sz="1200" b="0" i="0" u="none" strike="noStrike" baseline="0" dirty="0">
                <a:solidFill>
                  <a:srgbClr val="000000"/>
                </a:solidFill>
                <a:latin typeface="Times New Roman" panose="02020603050405020304" pitchFamily="18" charset="0"/>
              </a:rPr>
              <a:t>[4] Doyen Sahoo, </a:t>
            </a:r>
            <a:r>
              <a:rPr lang="en-IN" sz="1200" b="0" i="0" u="none" strike="noStrike" baseline="0" dirty="0" err="1">
                <a:solidFill>
                  <a:srgbClr val="000000"/>
                </a:solidFill>
                <a:latin typeface="Times New Roman" panose="02020603050405020304" pitchFamily="18" charset="0"/>
              </a:rPr>
              <a:t>Chenghao</a:t>
            </a:r>
            <a:r>
              <a:rPr lang="en-IN" sz="1200" b="0" i="0" u="none" strike="noStrike" baseline="0" dirty="0">
                <a:solidFill>
                  <a:srgbClr val="000000"/>
                </a:solidFill>
                <a:latin typeface="Times New Roman" panose="02020603050405020304" pitchFamily="18" charset="0"/>
              </a:rPr>
              <a:t> Liu, Steven (2019) – “Malicious URL Detection using Machine Learning: A Survey”. last revised 21 Aug 2019 (version, v3). </a:t>
            </a:r>
          </a:p>
          <a:p>
            <a:r>
              <a:rPr lang="en-IN" sz="1200" b="0" i="0" u="none" strike="noStrike" baseline="0" dirty="0">
                <a:solidFill>
                  <a:srgbClr val="000000"/>
                </a:solidFill>
                <a:latin typeface="Times New Roman" panose="02020603050405020304" pitchFamily="18" charset="0"/>
              </a:rPr>
              <a:t>[5] Gunter Ollmann “Securing against the ‘threat’ of instant” Published by Network Security Volume 2004, Issue 3, March 2004, Pages 8-11. </a:t>
            </a:r>
          </a:p>
          <a:p>
            <a:r>
              <a:rPr lang="en-IN" sz="1200" b="0" i="0" u="none" strike="noStrike" baseline="0" dirty="0">
                <a:solidFill>
                  <a:srgbClr val="000000"/>
                </a:solidFill>
                <a:latin typeface="Times New Roman" panose="02020603050405020304" pitchFamily="18" charset="0"/>
              </a:rPr>
              <a:t>[6] Joseph Johnson “Worldwide digital population as of April 2022” Published by, May 9, 2022. </a:t>
            </a:r>
          </a:p>
          <a:p>
            <a:r>
              <a:rPr lang="en-IN" sz="1200" b="0" i="0" u="none" strike="noStrike" baseline="0" dirty="0">
                <a:solidFill>
                  <a:srgbClr val="000000"/>
                </a:solidFill>
                <a:latin typeface="Times New Roman" panose="02020603050405020304" pitchFamily="18" charset="0"/>
              </a:rPr>
              <a:t>[7] </a:t>
            </a:r>
            <a:r>
              <a:rPr lang="en-IN" sz="1200" b="0" i="0" u="none" strike="noStrike" baseline="0" dirty="0" err="1">
                <a:solidFill>
                  <a:srgbClr val="000000"/>
                </a:solidFill>
                <a:latin typeface="Times New Roman" panose="02020603050405020304" pitchFamily="18" charset="0"/>
              </a:rPr>
              <a:t>Miramirkhani</a:t>
            </a:r>
            <a:r>
              <a:rPr lang="en-IN" sz="1200" b="0" i="0" u="none" strike="noStrike" baseline="0" dirty="0">
                <a:solidFill>
                  <a:srgbClr val="000000"/>
                </a:solidFill>
                <a:latin typeface="Times New Roman" panose="02020603050405020304" pitchFamily="18" charset="0"/>
              </a:rPr>
              <a:t> N, </a:t>
            </a:r>
            <a:r>
              <a:rPr lang="en-IN" sz="1200" b="0" i="0" u="none" strike="noStrike" baseline="0" dirty="0" err="1">
                <a:solidFill>
                  <a:srgbClr val="000000"/>
                </a:solidFill>
                <a:latin typeface="Times New Roman" panose="02020603050405020304" pitchFamily="18" charset="0"/>
              </a:rPr>
              <a:t>Antonakakis</a:t>
            </a:r>
            <a:r>
              <a:rPr lang="en-IN" sz="1200" b="0" i="0" u="none" strike="noStrike" baseline="0" dirty="0">
                <a:solidFill>
                  <a:srgbClr val="000000"/>
                </a:solidFill>
                <a:latin typeface="Times New Roman" panose="02020603050405020304" pitchFamily="18" charset="0"/>
              </a:rPr>
              <a:t> M (2017). “Hiding in Plain Sight: A Longitudinal Study of </a:t>
            </a:r>
            <a:r>
              <a:rPr lang="en-IN" sz="1200" b="0" i="0" u="none" strike="noStrike" baseline="0" dirty="0" err="1">
                <a:solidFill>
                  <a:srgbClr val="000000"/>
                </a:solidFill>
                <a:latin typeface="Times New Roman" panose="02020603050405020304" pitchFamily="18" charset="0"/>
              </a:rPr>
              <a:t>Combosquatting</a:t>
            </a:r>
            <a:r>
              <a:rPr lang="en-IN" sz="1200" b="0" i="0" u="none" strike="noStrike" baseline="0" dirty="0">
                <a:solidFill>
                  <a:srgbClr val="000000"/>
                </a:solidFill>
                <a:latin typeface="Times New Roman" panose="02020603050405020304" pitchFamily="18" charset="0"/>
              </a:rPr>
              <a:t> Abuse. Association of Computer Machinery's”, Computer and Communications Security (ACM CCS) 2017. </a:t>
            </a:r>
          </a:p>
          <a:p>
            <a:r>
              <a:rPr lang="en-IN" sz="1200" b="0" i="0" u="none" strike="noStrike" baseline="0" dirty="0">
                <a:solidFill>
                  <a:srgbClr val="000000"/>
                </a:solidFill>
                <a:latin typeface="Times New Roman" panose="02020603050405020304" pitchFamily="18" charset="0"/>
              </a:rPr>
              <a:t>[8] Rao, R. S., &amp; </a:t>
            </a:r>
            <a:r>
              <a:rPr lang="en-IN" sz="1200" b="0" i="0" u="none" strike="noStrike" baseline="0" dirty="0" err="1">
                <a:solidFill>
                  <a:srgbClr val="000000"/>
                </a:solidFill>
                <a:latin typeface="Times New Roman" panose="02020603050405020304" pitchFamily="18" charset="0"/>
              </a:rPr>
              <a:t>Pais</a:t>
            </a:r>
            <a:r>
              <a:rPr lang="en-IN" sz="1200" b="0" i="0" u="none" strike="noStrike" baseline="0" dirty="0">
                <a:solidFill>
                  <a:srgbClr val="000000"/>
                </a:solidFill>
                <a:latin typeface="Times New Roman" panose="02020603050405020304" pitchFamily="18" charset="0"/>
              </a:rPr>
              <a:t>, A. R. (2019). “Jail-Phish: An improved search engine-based phishing detection system”, Computers &amp; Security, 83, 246-267. </a:t>
            </a:r>
          </a:p>
          <a:p>
            <a:r>
              <a:rPr lang="en-IN" sz="1200" b="0" i="0" u="none" strike="noStrike" baseline="0" dirty="0">
                <a:solidFill>
                  <a:srgbClr val="000000"/>
                </a:solidFill>
                <a:latin typeface="Times New Roman" panose="02020603050405020304" pitchFamily="18" charset="0"/>
              </a:rPr>
              <a:t>[9] Sagar Patil, Yogesh </a:t>
            </a:r>
            <a:r>
              <a:rPr lang="en-IN" sz="1200" b="0" i="0" u="none" strike="noStrike" baseline="0" dirty="0" err="1">
                <a:solidFill>
                  <a:srgbClr val="000000"/>
                </a:solidFill>
                <a:latin typeface="Times New Roman" panose="02020603050405020304" pitchFamily="18" charset="0"/>
              </a:rPr>
              <a:t>Shetye</a:t>
            </a:r>
            <a:r>
              <a:rPr lang="en-IN" sz="1200" b="0" i="0" u="none" strike="noStrike" baseline="0" dirty="0">
                <a:solidFill>
                  <a:srgbClr val="000000"/>
                </a:solidFill>
                <a:latin typeface="Times New Roman" panose="02020603050405020304" pitchFamily="18" charset="0"/>
              </a:rPr>
              <a:t> (2020). “Detecting Phishing Websites Using Machine Learning”. IRJET e-ISSN: 2395-0056 Volume: 07 Issue: Feb 2020. </a:t>
            </a:r>
          </a:p>
          <a:p>
            <a:r>
              <a:rPr lang="en-IN" sz="1200" b="0" i="0" u="none" strike="noStrike" baseline="0" dirty="0">
                <a:solidFill>
                  <a:srgbClr val="000000"/>
                </a:solidFill>
                <a:latin typeface="Times New Roman" panose="02020603050405020304" pitchFamily="18" charset="0"/>
              </a:rPr>
              <a:t>[10] </a:t>
            </a:r>
            <a:r>
              <a:rPr lang="en-IN" sz="1200" b="0" i="0" u="none" strike="noStrike" baseline="0" dirty="0" err="1">
                <a:solidFill>
                  <a:srgbClr val="000000"/>
                </a:solidFill>
                <a:latin typeface="Times New Roman" panose="02020603050405020304" pitchFamily="18" charset="0"/>
              </a:rPr>
              <a:t>Sophiya</a:t>
            </a:r>
            <a:r>
              <a:rPr lang="en-IN" sz="1200" b="0" i="0" u="none" strike="noStrike" baseline="0" dirty="0">
                <a:solidFill>
                  <a:srgbClr val="000000"/>
                </a:solidFill>
                <a:latin typeface="Times New Roman" panose="02020603050405020304" pitchFamily="18" charset="0"/>
              </a:rPr>
              <a:t> </a:t>
            </a:r>
            <a:r>
              <a:rPr lang="en-IN" sz="1200" b="0" i="0" u="none" strike="noStrike" baseline="0" dirty="0" err="1">
                <a:solidFill>
                  <a:srgbClr val="000000"/>
                </a:solidFill>
                <a:latin typeface="Times New Roman" panose="02020603050405020304" pitchFamily="18" charset="0"/>
              </a:rPr>
              <a:t>Shikalgar</a:t>
            </a:r>
            <a:r>
              <a:rPr lang="en-IN" sz="1200" b="0" i="0" u="none" strike="noStrike" baseline="0" dirty="0">
                <a:solidFill>
                  <a:srgbClr val="000000"/>
                </a:solidFill>
                <a:latin typeface="Times New Roman" panose="02020603050405020304" pitchFamily="18" charset="0"/>
              </a:rPr>
              <a:t> , </a:t>
            </a:r>
            <a:r>
              <a:rPr lang="en-IN" sz="1200" b="0" i="0" u="none" strike="noStrike" baseline="0" dirty="0" err="1">
                <a:solidFill>
                  <a:srgbClr val="000000"/>
                </a:solidFill>
                <a:latin typeface="Times New Roman" panose="02020603050405020304" pitchFamily="18" charset="0"/>
              </a:rPr>
              <a:t>Dr.</a:t>
            </a:r>
            <a:r>
              <a:rPr lang="en-IN" sz="1200" b="0" i="0" u="none" strike="noStrike" baseline="0" dirty="0">
                <a:solidFill>
                  <a:srgbClr val="000000"/>
                </a:solidFill>
                <a:latin typeface="Times New Roman" panose="02020603050405020304" pitchFamily="18" charset="0"/>
              </a:rPr>
              <a:t> S. D. </a:t>
            </a:r>
            <a:r>
              <a:rPr lang="en-IN" sz="1200" b="0" i="0" u="none" strike="noStrike" baseline="0" dirty="0" err="1">
                <a:solidFill>
                  <a:srgbClr val="000000"/>
                </a:solidFill>
                <a:latin typeface="Times New Roman" panose="02020603050405020304" pitchFamily="18" charset="0"/>
              </a:rPr>
              <a:t>Sawarkar</a:t>
            </a:r>
            <a:r>
              <a:rPr lang="en-IN" sz="1200" b="0" i="0" u="none" strike="noStrike" baseline="0" dirty="0">
                <a:solidFill>
                  <a:srgbClr val="000000"/>
                </a:solidFill>
                <a:latin typeface="Times New Roman" panose="02020603050405020304" pitchFamily="18" charset="0"/>
              </a:rPr>
              <a:t>, </a:t>
            </a:r>
            <a:r>
              <a:rPr lang="en-IN" sz="1200" b="0" i="0" u="none" strike="noStrike" baseline="0" dirty="0" err="1">
                <a:solidFill>
                  <a:srgbClr val="000000"/>
                </a:solidFill>
                <a:latin typeface="Times New Roman" panose="02020603050405020304" pitchFamily="18" charset="0"/>
              </a:rPr>
              <a:t>Mrs.Swati</a:t>
            </a:r>
            <a:r>
              <a:rPr lang="en-IN" sz="1200" b="0" i="0" u="none" strike="noStrike" baseline="0" dirty="0">
                <a:solidFill>
                  <a:srgbClr val="000000"/>
                </a:solidFill>
                <a:latin typeface="Times New Roman" panose="02020603050405020304" pitchFamily="18" charset="0"/>
              </a:rPr>
              <a:t> </a:t>
            </a:r>
            <a:r>
              <a:rPr lang="en-IN" sz="1200" b="0" i="0" u="none" strike="noStrike" baseline="0" dirty="0" err="1">
                <a:solidFill>
                  <a:srgbClr val="000000"/>
                </a:solidFill>
                <a:latin typeface="Times New Roman" panose="02020603050405020304" pitchFamily="18" charset="0"/>
              </a:rPr>
              <a:t>Narwane</a:t>
            </a:r>
            <a:r>
              <a:rPr lang="en-IN" sz="1200" b="0" i="0" u="none" strike="noStrike" baseline="0" dirty="0">
                <a:solidFill>
                  <a:srgbClr val="000000"/>
                </a:solidFill>
                <a:latin typeface="Times New Roman" panose="02020603050405020304" pitchFamily="18" charset="0"/>
              </a:rPr>
              <a:t> (2019) – “Detection of URL based Phishing Attacks using Machine Learning“. IJERT ISSN: 2278-0181 Vol. 8 Issue 11, November-2019. </a:t>
            </a:r>
          </a:p>
          <a:p>
            <a:r>
              <a:rPr lang="en-IN" sz="1200" b="0" i="0" u="none" strike="noStrike" baseline="0" dirty="0">
                <a:solidFill>
                  <a:srgbClr val="000000"/>
                </a:solidFill>
                <a:latin typeface="Times New Roman" panose="02020603050405020304" pitchFamily="18" charset="0"/>
              </a:rPr>
              <a:t>[11] Suzanne </a:t>
            </a:r>
            <a:r>
              <a:rPr lang="en-IN" sz="1200" b="0" i="0" u="none" strike="noStrike" baseline="0" dirty="0" err="1">
                <a:solidFill>
                  <a:srgbClr val="000000"/>
                </a:solidFill>
                <a:latin typeface="Times New Roman" panose="02020603050405020304" pitchFamily="18" charset="0"/>
              </a:rPr>
              <a:t>Widup</a:t>
            </a:r>
            <a:r>
              <a:rPr lang="en-IN" sz="1200" b="0" i="0" u="none" strike="noStrike" baseline="0" dirty="0">
                <a:solidFill>
                  <a:srgbClr val="000000"/>
                </a:solidFill>
                <a:latin typeface="Times New Roman" panose="02020603050405020304" pitchFamily="18" charset="0"/>
              </a:rPr>
              <a:t>, Alex Pinto, Gabriel Bassett, David </a:t>
            </a:r>
            <a:r>
              <a:rPr lang="en-IN" sz="1200" b="0" i="0" u="none" strike="noStrike" baseline="0" dirty="0" err="1">
                <a:solidFill>
                  <a:srgbClr val="000000"/>
                </a:solidFill>
                <a:latin typeface="Times New Roman" panose="02020603050405020304" pitchFamily="18" charset="0"/>
              </a:rPr>
              <a:t>Hylender</a:t>
            </a:r>
            <a:r>
              <a:rPr lang="en-IN" sz="1200" b="0" i="0" u="none" strike="noStrike" baseline="0" dirty="0">
                <a:solidFill>
                  <a:srgbClr val="000000"/>
                </a:solidFill>
                <a:latin typeface="Times New Roman" panose="02020603050405020304" pitchFamily="18" charset="0"/>
              </a:rPr>
              <a:t> (2021) Verizon Data Breach Investigations Report, May 2021. </a:t>
            </a:r>
          </a:p>
          <a:p>
            <a:r>
              <a:rPr lang="en-IN" sz="1200" b="0" i="0" u="none" strike="noStrike" baseline="0" dirty="0">
                <a:solidFill>
                  <a:srgbClr val="000000"/>
                </a:solidFill>
                <a:latin typeface="Times New Roman" panose="02020603050405020304" pitchFamily="18" charset="0"/>
              </a:rPr>
              <a:t>[12] </a:t>
            </a:r>
            <a:r>
              <a:rPr lang="en-IN" sz="1200" b="0" i="0" u="none" strike="noStrike" baseline="0" dirty="0" err="1">
                <a:solidFill>
                  <a:srgbClr val="000000"/>
                </a:solidFill>
                <a:latin typeface="Times New Roman" panose="02020603050405020304" pitchFamily="18" charset="0"/>
              </a:rPr>
              <a:t>WidupSuzanne</a:t>
            </a:r>
            <a:r>
              <a:rPr lang="en-IN" sz="1200" b="0" i="0" u="none" strike="noStrike" baseline="0" dirty="0">
                <a:solidFill>
                  <a:srgbClr val="000000"/>
                </a:solidFill>
                <a:latin typeface="Times New Roman" panose="02020603050405020304" pitchFamily="18" charset="0"/>
              </a:rPr>
              <a:t>, </a:t>
            </a:r>
            <a:r>
              <a:rPr lang="en-IN" sz="1200" b="0" i="0" u="none" strike="noStrike" baseline="0" dirty="0" err="1">
                <a:solidFill>
                  <a:srgbClr val="000000"/>
                </a:solidFill>
                <a:latin typeface="Times New Roman" panose="02020603050405020304" pitchFamily="18" charset="0"/>
              </a:rPr>
              <a:t>WidupMarc</a:t>
            </a:r>
            <a:r>
              <a:rPr lang="en-IN" sz="1200" b="0" i="0" u="none" strike="noStrike" baseline="0" dirty="0">
                <a:solidFill>
                  <a:srgbClr val="000000"/>
                </a:solidFill>
                <a:latin typeface="Times New Roman" panose="02020603050405020304" pitchFamily="18" charset="0"/>
              </a:rPr>
              <a:t>, </a:t>
            </a:r>
            <a:r>
              <a:rPr lang="en-IN" sz="1200" b="0" i="0" u="none" strike="noStrike" baseline="0" dirty="0" err="1">
                <a:solidFill>
                  <a:srgbClr val="000000"/>
                </a:solidFill>
                <a:latin typeface="Times New Roman" panose="02020603050405020304" pitchFamily="18" charset="0"/>
              </a:rPr>
              <a:t>SpitlerDavid</a:t>
            </a:r>
            <a:r>
              <a:rPr lang="en-IN" sz="1200" b="0" i="0" u="none" strike="noStrike" baseline="0" dirty="0">
                <a:solidFill>
                  <a:srgbClr val="000000"/>
                </a:solidFill>
                <a:latin typeface="Times New Roman" panose="02020603050405020304" pitchFamily="18" charset="0"/>
              </a:rPr>
              <a:t> </a:t>
            </a:r>
            <a:r>
              <a:rPr lang="en-IN" sz="1200" b="0" i="0" u="none" strike="noStrike" baseline="0" dirty="0" err="1">
                <a:solidFill>
                  <a:srgbClr val="000000"/>
                </a:solidFill>
                <a:latin typeface="Times New Roman" panose="02020603050405020304" pitchFamily="18" charset="0"/>
              </a:rPr>
              <a:t>Hylender</a:t>
            </a:r>
            <a:r>
              <a:rPr lang="en-IN" sz="1200" b="0" i="0" u="none" strike="noStrike" baseline="0" dirty="0">
                <a:solidFill>
                  <a:srgbClr val="000000"/>
                </a:solidFill>
                <a:latin typeface="Times New Roman" panose="02020603050405020304" pitchFamily="18" charset="0"/>
              </a:rPr>
              <a:t> Gabriel (2018). “Verizon Data Breach Investigations Report 2018”. April 2018.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7"/>
          <p:cNvSpPr txBox="1"/>
          <p:nvPr/>
        </p:nvSpPr>
        <p:spPr>
          <a:xfrm>
            <a:off x="0" y="1285950"/>
            <a:ext cx="9144000" cy="2571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5000"/>
              <a:buFont typeface="Arial"/>
              <a:buNone/>
            </a:pPr>
            <a:r>
              <a:rPr lang="en" sz="15000" b="0" i="0" u="none" strike="noStrike" cap="none">
                <a:solidFill>
                  <a:srgbClr val="000000"/>
                </a:solidFill>
                <a:latin typeface="Caveat"/>
                <a:ea typeface="Caveat"/>
                <a:cs typeface="Caveat"/>
                <a:sym typeface="Caveat"/>
              </a:rPr>
              <a:t>Thank you</a:t>
            </a:r>
            <a:endParaRPr sz="15000" b="0" i="0" u="none" strike="noStrike" cap="none">
              <a:solidFill>
                <a:srgbClr val="000000"/>
              </a:solidFill>
              <a:latin typeface="Caveat"/>
              <a:ea typeface="Caveat"/>
              <a:cs typeface="Caveat"/>
              <a:sym typeface="Cave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p:nvPr/>
        </p:nvSpPr>
        <p:spPr>
          <a:xfrm>
            <a:off x="206200" y="1366900"/>
            <a:ext cx="8520600" cy="3508623"/>
          </a:xfrm>
          <a:prstGeom prst="rect">
            <a:avLst/>
          </a:prstGeom>
          <a:noFill/>
          <a:ln>
            <a:noFill/>
          </a:ln>
        </p:spPr>
        <p:txBody>
          <a:bodyPr spcFirstLastPara="1" wrap="square" lIns="91425" tIns="91425" rIns="91425" bIns="91425" anchor="t" anchorCtr="0">
            <a:spAutoFit/>
          </a:body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Introduction</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Literature Survey</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Problem Statement</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Modules</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Flowchart</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Proposed Technology</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Challenges</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Targeted beneficiaries</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Supports</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How we differ</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Addressed pain points</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References</a:t>
            </a:r>
          </a:p>
        </p:txBody>
      </p:sp>
      <p:sp>
        <p:nvSpPr>
          <p:cNvPr id="73" name="Google Shape;73;p14"/>
          <p:cNvSpPr txBox="1">
            <a:spLocks noGrp="1"/>
          </p:cNvSpPr>
          <p:nvPr>
            <p:ph type="title"/>
          </p:nvPr>
        </p:nvSpPr>
        <p:spPr>
          <a:xfrm>
            <a:off x="282400" y="550500"/>
            <a:ext cx="8520600" cy="577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sz="2200" b="1" dirty="0">
                <a:latin typeface="Times New Roman" panose="02020603050405020304" pitchFamily="18" charset="0"/>
                <a:cs typeface="Times New Roman" panose="02020603050405020304" pitchFamily="18" charset="0"/>
              </a:rPr>
              <a:t>AGENDA</a:t>
            </a:r>
            <a:r>
              <a:rPr lang="en" sz="2200" dirty="0">
                <a:latin typeface="Times New Roman" panose="02020603050405020304" pitchFamily="18" charset="0"/>
                <a:cs typeface="Times New Roman" panose="02020603050405020304" pitchFamily="18" charset="0"/>
              </a:rPr>
              <a:t>:</a:t>
            </a:r>
            <a:endParaRPr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p:nvPr/>
        </p:nvSpPr>
        <p:spPr>
          <a:xfrm>
            <a:off x="-22400" y="1290700"/>
            <a:ext cx="9144000" cy="3852900"/>
          </a:xfrm>
          <a:prstGeom prst="rect">
            <a:avLst/>
          </a:prstGeom>
          <a:noFill/>
          <a:ln>
            <a:noFill/>
          </a:ln>
        </p:spPr>
        <p:txBody>
          <a:bodyPr spcFirstLastPara="1" wrap="square" lIns="91425" tIns="91425" rIns="91425" bIns="91425" anchor="t" anchorCtr="0">
            <a:noAutofit/>
          </a:bodyPr>
          <a:lstStyle/>
          <a:p>
            <a:pPr marL="457200" marR="0" lvl="0" indent="-336550" algn="l" rtl="0">
              <a:lnSpc>
                <a:spcPct val="105000"/>
              </a:lnSpc>
              <a:spcBef>
                <a:spcPts val="0"/>
              </a:spcBef>
              <a:spcAft>
                <a:spcPts val="0"/>
              </a:spcAft>
              <a:buClr>
                <a:srgbClr val="000000"/>
              </a:buClr>
              <a:buSzPts val="1700"/>
              <a:buFont typeface="Merriweather"/>
              <a:buChar char="●"/>
            </a:pPr>
            <a:endParaRPr lang="en" sz="1700" b="0" i="0" u="none" strike="noStrike" cap="none" dirty="0">
              <a:solidFill>
                <a:srgbClr val="000000"/>
              </a:solidFill>
              <a:latin typeface="Times New Roman" panose="02020603050405020304" pitchFamily="18" charset="0"/>
              <a:ea typeface="Merriweather"/>
              <a:cs typeface="Times New Roman" panose="02020603050405020304" pitchFamily="18" charset="0"/>
              <a:sym typeface="Merriweather"/>
            </a:endParaRPr>
          </a:p>
          <a:p>
            <a:pPr marL="457200" marR="0" lvl="0" indent="-336550" algn="l" rtl="0">
              <a:lnSpc>
                <a:spcPct val="105000"/>
              </a:lnSpc>
              <a:spcBef>
                <a:spcPts val="0"/>
              </a:spcBef>
              <a:spcAft>
                <a:spcPts val="0"/>
              </a:spcAft>
              <a:buClr>
                <a:srgbClr val="000000"/>
              </a:buClr>
              <a:buSzPts val="1700"/>
              <a:buFont typeface="Merriweather"/>
              <a:buChar char="●"/>
            </a:pPr>
            <a:r>
              <a:rPr lang="en" sz="1700" b="0" i="0" u="none" strike="noStrike" cap="none" dirty="0">
                <a:solidFill>
                  <a:srgbClr val="000000"/>
                </a:solidFill>
                <a:latin typeface="Times New Roman" panose="02020603050405020304" pitchFamily="18" charset="0"/>
                <a:ea typeface="Merriweather"/>
                <a:cs typeface="Times New Roman" panose="02020603050405020304" pitchFamily="18" charset="0"/>
                <a:sym typeface="Merriweather"/>
              </a:rPr>
              <a:t>In this evolving </a:t>
            </a:r>
            <a:r>
              <a:rPr lang="en" sz="1700" dirty="0">
                <a:latin typeface="Times New Roman" panose="02020603050405020304" pitchFamily="18" charset="0"/>
                <a:ea typeface="Merriweather"/>
                <a:cs typeface="Times New Roman" panose="02020603050405020304" pitchFamily="18" charset="0"/>
                <a:sym typeface="Merriweather"/>
              </a:rPr>
              <a:t>world  of I</a:t>
            </a:r>
            <a:r>
              <a:rPr lang="en" sz="1700" b="0" i="0" u="none" strike="noStrike" cap="none" dirty="0">
                <a:solidFill>
                  <a:srgbClr val="000000"/>
                </a:solidFill>
                <a:latin typeface="Times New Roman" panose="02020603050405020304" pitchFamily="18" charset="0"/>
                <a:ea typeface="Merriweather"/>
                <a:cs typeface="Times New Roman" panose="02020603050405020304" pitchFamily="18" charset="0"/>
                <a:sym typeface="Merriweather"/>
              </a:rPr>
              <a:t>nternet, people are subjected to many cyber attacks.</a:t>
            </a:r>
            <a:r>
              <a:rPr lang="en" sz="1700" dirty="0">
                <a:latin typeface="Times New Roman" panose="02020603050405020304" pitchFamily="18" charset="0"/>
                <a:ea typeface="Merriweather"/>
                <a:cs typeface="Times New Roman" panose="02020603050405020304" pitchFamily="18" charset="0"/>
                <a:sym typeface="Merriweather"/>
              </a:rPr>
              <a:t> </a:t>
            </a:r>
            <a:r>
              <a:rPr lang="en" sz="1700" b="0" i="0" u="none" strike="noStrike" cap="none" dirty="0">
                <a:solidFill>
                  <a:srgbClr val="000000"/>
                </a:solidFill>
                <a:latin typeface="Times New Roman" panose="02020603050405020304" pitchFamily="18" charset="0"/>
                <a:ea typeface="Merriweather"/>
                <a:cs typeface="Times New Roman" panose="02020603050405020304" pitchFamily="18" charset="0"/>
                <a:sym typeface="Merriweather"/>
              </a:rPr>
              <a:t>Phishing is the most relentless of all the attacks.</a:t>
            </a:r>
            <a:endParaRPr sz="1700" b="0" i="0" u="none" strike="noStrike" cap="none" dirty="0">
              <a:solidFill>
                <a:srgbClr val="000000"/>
              </a:solidFill>
              <a:latin typeface="Times New Roman" panose="02020603050405020304" pitchFamily="18" charset="0"/>
              <a:ea typeface="Merriweather"/>
              <a:cs typeface="Times New Roman" panose="02020603050405020304" pitchFamily="18" charset="0"/>
              <a:sym typeface="Merriweather"/>
            </a:endParaRPr>
          </a:p>
          <a:p>
            <a:pPr marL="0" marR="0" lvl="0" indent="0" algn="l" rtl="0">
              <a:lnSpc>
                <a:spcPct val="105000"/>
              </a:lnSpc>
              <a:spcBef>
                <a:spcPts val="0"/>
              </a:spcBef>
              <a:spcAft>
                <a:spcPts val="0"/>
              </a:spcAft>
              <a:buNone/>
            </a:pPr>
            <a:endParaRPr sz="1700" dirty="0">
              <a:latin typeface="Times New Roman" panose="02020603050405020304" pitchFamily="18" charset="0"/>
              <a:ea typeface="Merriweather"/>
              <a:cs typeface="Times New Roman" panose="02020603050405020304" pitchFamily="18" charset="0"/>
              <a:sym typeface="Merriweather"/>
            </a:endParaRPr>
          </a:p>
          <a:p>
            <a:pPr marL="457200" marR="0" lvl="0" indent="-336550" algn="l" rtl="0">
              <a:lnSpc>
                <a:spcPct val="105000"/>
              </a:lnSpc>
              <a:spcBef>
                <a:spcPts val="0"/>
              </a:spcBef>
              <a:spcAft>
                <a:spcPts val="0"/>
              </a:spcAft>
              <a:buClr>
                <a:srgbClr val="000000"/>
              </a:buClr>
              <a:buSzPts val="1700"/>
              <a:buFont typeface="Merriweather"/>
              <a:buChar char="●"/>
            </a:pPr>
            <a:r>
              <a:rPr lang="en" sz="1600" b="1" dirty="0">
                <a:latin typeface="Times New Roman" panose="02020603050405020304" pitchFamily="18" charset="0"/>
                <a:ea typeface="Merriweather"/>
                <a:cs typeface="Times New Roman" panose="02020603050405020304" pitchFamily="18" charset="0"/>
                <a:sym typeface="Merriweather"/>
              </a:rPr>
              <a:t>Phishing</a:t>
            </a:r>
            <a:r>
              <a:rPr lang="en" sz="1600" dirty="0">
                <a:latin typeface="Times New Roman" panose="02020603050405020304" pitchFamily="18" charset="0"/>
                <a:ea typeface="Merriweather"/>
                <a:cs typeface="Times New Roman" panose="02020603050405020304" pitchFamily="18" charset="0"/>
                <a:sym typeface="Merriweather"/>
              </a:rPr>
              <a:t> is a fraudulent practice of sending emails purporting to be from reputable companies in order to induce individuals to reveal personal information, such as passwords and credit card numbers.</a:t>
            </a:r>
            <a:endParaRPr sz="1700" dirty="0">
              <a:latin typeface="Times New Roman" panose="02020603050405020304" pitchFamily="18" charset="0"/>
              <a:ea typeface="Merriweather"/>
              <a:cs typeface="Times New Roman" panose="02020603050405020304" pitchFamily="18" charset="0"/>
              <a:sym typeface="Merriweather"/>
            </a:endParaRPr>
          </a:p>
          <a:p>
            <a:pPr marL="0" lvl="0" indent="0" algn="l" rtl="0">
              <a:spcBef>
                <a:spcPts val="0"/>
              </a:spcBef>
              <a:spcAft>
                <a:spcPts val="0"/>
              </a:spcAft>
              <a:buNone/>
            </a:pPr>
            <a:endParaRPr sz="1600" dirty="0">
              <a:latin typeface="Times New Roman" panose="02020603050405020304" pitchFamily="18" charset="0"/>
              <a:ea typeface="Merriweather"/>
              <a:cs typeface="Times New Roman" panose="02020603050405020304" pitchFamily="18" charset="0"/>
              <a:sym typeface="Merriweather"/>
            </a:endParaRPr>
          </a:p>
          <a:p>
            <a:pPr marL="457200" lvl="0" indent="-336550" algn="l" rtl="0">
              <a:lnSpc>
                <a:spcPct val="105000"/>
              </a:lnSpc>
              <a:spcBef>
                <a:spcPts val="0"/>
              </a:spcBef>
              <a:spcAft>
                <a:spcPts val="0"/>
              </a:spcAft>
              <a:buSzPts val="1700"/>
              <a:buFont typeface="Merriweather"/>
              <a:buChar char="●"/>
            </a:pPr>
            <a:r>
              <a:rPr lang="en" sz="1700" dirty="0">
                <a:latin typeface="Times New Roman" panose="02020603050405020304" pitchFamily="18" charset="0"/>
                <a:ea typeface="Merriweather"/>
                <a:cs typeface="Times New Roman" panose="02020603050405020304" pitchFamily="18" charset="0"/>
                <a:sym typeface="Merriweather"/>
              </a:rPr>
              <a:t>Identification of phishing URLs from genuine ones is a paramount task to minimize the financial loss incurred.</a:t>
            </a:r>
            <a:endParaRPr sz="1700" dirty="0">
              <a:latin typeface="Times New Roman" panose="02020603050405020304" pitchFamily="18" charset="0"/>
              <a:ea typeface="Merriweather"/>
              <a:cs typeface="Times New Roman" panose="02020603050405020304" pitchFamily="18" charset="0"/>
              <a:sym typeface="Merriweather"/>
            </a:endParaRPr>
          </a:p>
          <a:p>
            <a:pPr marL="457200" marR="0" lvl="0" indent="-336550" algn="l" rtl="0">
              <a:lnSpc>
                <a:spcPct val="105000"/>
              </a:lnSpc>
              <a:spcBef>
                <a:spcPts val="1200"/>
              </a:spcBef>
              <a:spcAft>
                <a:spcPts val="0"/>
              </a:spcAft>
              <a:buClr>
                <a:srgbClr val="000000"/>
              </a:buClr>
              <a:buSzPts val="1700"/>
              <a:buFont typeface="Merriweather"/>
              <a:buChar char="●"/>
            </a:pPr>
            <a:r>
              <a:rPr lang="en" sz="1700" dirty="0">
                <a:latin typeface="Times New Roman" panose="02020603050405020304" pitchFamily="18" charset="0"/>
                <a:ea typeface="Merriweather"/>
                <a:cs typeface="Times New Roman" panose="02020603050405020304" pitchFamily="18" charset="0"/>
                <a:sym typeface="Merriweather"/>
              </a:rPr>
              <a:t>Lots of people have lost huge amount of money and personal identities</a:t>
            </a:r>
            <a:r>
              <a:rPr lang="en" sz="1700" b="0" i="0" u="none" strike="noStrike" cap="none" dirty="0">
                <a:solidFill>
                  <a:srgbClr val="000000"/>
                </a:solidFill>
                <a:latin typeface="Times New Roman" panose="02020603050405020304" pitchFamily="18" charset="0"/>
                <a:ea typeface="Merriweather"/>
                <a:cs typeface="Times New Roman" panose="02020603050405020304" pitchFamily="18" charset="0"/>
                <a:sym typeface="Merriweather"/>
              </a:rPr>
              <a:t>. This is the problem faced by ma</a:t>
            </a:r>
            <a:r>
              <a:rPr lang="en" sz="1700" dirty="0">
                <a:latin typeface="Times New Roman" panose="02020603050405020304" pitchFamily="18" charset="0"/>
                <a:ea typeface="Merriweather"/>
                <a:cs typeface="Times New Roman" panose="02020603050405020304" pitchFamily="18" charset="0"/>
                <a:sym typeface="Merriweather"/>
              </a:rPr>
              <a:t>ny individuals and companies today.</a:t>
            </a:r>
            <a:endParaRPr sz="1700" b="1" i="0" u="none" strike="noStrike" cap="none" dirty="0">
              <a:solidFill>
                <a:srgbClr val="333333"/>
              </a:solidFill>
              <a:highlight>
                <a:srgbClr val="FCFCFC"/>
              </a:highlight>
              <a:latin typeface="Times New Roman" panose="02020603050405020304" pitchFamily="18" charset="0"/>
              <a:ea typeface="Merriweather"/>
              <a:cs typeface="Times New Roman" panose="02020603050405020304" pitchFamily="18" charset="0"/>
              <a:sym typeface="Merriweather"/>
            </a:endParaRPr>
          </a:p>
        </p:txBody>
      </p:sp>
      <p:sp>
        <p:nvSpPr>
          <p:cNvPr id="79" name="Google Shape;79;p15"/>
          <p:cNvSpPr txBox="1">
            <a:spLocks noGrp="1"/>
          </p:cNvSpPr>
          <p:nvPr>
            <p:ph type="title"/>
          </p:nvPr>
        </p:nvSpPr>
        <p:spPr>
          <a:xfrm>
            <a:off x="289300" y="325844"/>
            <a:ext cx="8520600" cy="523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sz="2200" b="1" dirty="0">
                <a:latin typeface="Times New Roman" panose="02020603050405020304" pitchFamily="18" charset="0"/>
                <a:cs typeface="Times New Roman" panose="02020603050405020304" pitchFamily="18" charset="0"/>
              </a:rPr>
              <a:t>INTRODUCTION: </a:t>
            </a:r>
            <a:endParaRPr sz="2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p:nvPr/>
        </p:nvSpPr>
        <p:spPr>
          <a:xfrm>
            <a:off x="11200" y="1481830"/>
            <a:ext cx="9132800" cy="3385512"/>
          </a:xfrm>
          <a:prstGeom prst="rect">
            <a:avLst/>
          </a:prstGeom>
          <a:noFill/>
          <a:ln>
            <a:noFill/>
          </a:ln>
        </p:spPr>
        <p:txBody>
          <a:bodyPr spcFirstLastPara="1" wrap="square" lIns="91425" tIns="91425" rIns="91425" bIns="91425" anchor="t" anchorCtr="0">
            <a:spAutoFit/>
          </a:bodyPr>
          <a:lstStyle/>
          <a:p>
            <a:pPr algn="l"/>
            <a:r>
              <a:rPr lang="en-IN" sz="1600" b="0" i="0" u="none" strike="noStrike" baseline="0" dirty="0">
                <a:latin typeface="Times New Roman" panose="02020603050405020304" pitchFamily="18" charset="0"/>
                <a:cs typeface="Times New Roman" panose="02020603050405020304" pitchFamily="18" charset="0"/>
              </a:rPr>
              <a:t>	There are various types of phishing attacks such as Spear phishing, Clone phishing, etc. Phishing can easily access the email id of any person it is very easy to find the email id now a day and you can send an email to anyone is freely available across the world.</a:t>
            </a:r>
          </a:p>
          <a:p>
            <a:pPr algn="l"/>
            <a:endParaRPr lang="en-IN" sz="1600" b="0" i="0" u="none" strike="noStrike" baseline="0" dirty="0">
              <a:latin typeface="Times New Roman" panose="02020603050405020304" pitchFamily="18" charset="0"/>
              <a:cs typeface="Times New Roman" panose="02020603050405020304" pitchFamily="18" charset="0"/>
            </a:endParaRPr>
          </a:p>
          <a:p>
            <a:pPr algn="l"/>
            <a:r>
              <a:rPr lang="en-IN" sz="1600" b="0" i="0" u="none" strike="noStrike" baseline="0" dirty="0">
                <a:latin typeface="Times New Roman" panose="02020603050405020304" pitchFamily="18" charset="0"/>
                <a:cs typeface="Times New Roman" panose="02020603050405020304" pitchFamily="18" charset="0"/>
              </a:rPr>
              <a:t>	Email phishing detection is the most famous kind of phishing detection and many organizations use where many tools are available.</a:t>
            </a:r>
            <a:endParaRPr lang="en-IN" sz="1600" dirty="0">
              <a:latin typeface="Times New Roman" panose="02020603050405020304" pitchFamily="18" charset="0"/>
              <a:cs typeface="Times New Roman" panose="02020603050405020304" pitchFamily="18" charset="0"/>
            </a:endParaRPr>
          </a:p>
          <a:p>
            <a:pPr algn="l"/>
            <a:r>
              <a:rPr lang="en-IN" sz="1600" b="0" i="0" u="none" strike="noStrike" baseline="0" dirty="0">
                <a:latin typeface="Times New Roman" panose="02020603050405020304" pitchFamily="18" charset="0"/>
                <a:cs typeface="Times New Roman" panose="02020603050405020304" pitchFamily="18" charset="0"/>
              </a:rPr>
              <a:t>	There are tools such as:</a:t>
            </a:r>
          </a:p>
          <a:p>
            <a:pPr marL="285750" lvl="1" indent="-285750">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a:p>
            <a:pPr marL="285750" lvl="1" indent="-285750">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a:p>
            <a:pPr marL="285750" lvl="1" indent="-285750">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a:p>
            <a:pPr marL="285750" lvl="1" indent="-285750">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a:p>
            <a:pPr lvl="1"/>
            <a:r>
              <a:rPr lang="en-IN" sz="1600" b="0" i="0" u="none" strike="noStrike" baseline="0" dirty="0">
                <a:latin typeface="Times New Roman" panose="02020603050405020304" pitchFamily="18" charset="0"/>
                <a:cs typeface="Times New Roman" panose="02020603050405020304" pitchFamily="18" charset="0"/>
              </a:rPr>
              <a:t>These tools collect the URL from the user and diagnose the references with the repository of phishing URLs updated by organizations such as </a:t>
            </a:r>
            <a:r>
              <a:rPr lang="en-IN" sz="1600" b="1" i="0" u="none" strike="noStrike" baseline="0" dirty="0" err="1">
                <a:latin typeface="Times New Roman" panose="02020603050405020304" pitchFamily="18" charset="0"/>
                <a:cs typeface="Times New Roman" panose="02020603050405020304" pitchFamily="18" charset="0"/>
              </a:rPr>
              <a:t>PhishTank</a:t>
            </a:r>
            <a:r>
              <a:rPr lang="en-IN" sz="1600" i="0" u="none" strike="noStrike" baseline="0" dirty="0">
                <a:latin typeface="Times New Roman" panose="02020603050405020304" pitchFamily="18" charset="0"/>
                <a:cs typeface="Times New Roman" panose="02020603050405020304" pitchFamily="18" charset="0"/>
              </a:rPr>
              <a:t>,</a:t>
            </a:r>
            <a:r>
              <a:rPr lang="en-IN" sz="1600" b="1" i="0" u="none" strike="noStrike" baseline="0" dirty="0">
                <a:latin typeface="Times New Roman" panose="02020603050405020304" pitchFamily="18" charset="0"/>
                <a:cs typeface="Times New Roman" panose="02020603050405020304" pitchFamily="18" charset="0"/>
              </a:rPr>
              <a:t> </a:t>
            </a:r>
            <a:r>
              <a:rPr lang="en-IN" sz="1600" b="1" i="0" u="none" strike="noStrike" baseline="0" dirty="0" err="1">
                <a:latin typeface="Times New Roman" panose="02020603050405020304" pitchFamily="18" charset="0"/>
                <a:cs typeface="Times New Roman" panose="02020603050405020304" pitchFamily="18" charset="0"/>
              </a:rPr>
              <a:t>OpenPhish</a:t>
            </a:r>
            <a:r>
              <a:rPr lang="en-IN" sz="1600" b="1" i="0" u="none" strike="noStrike" baseline="0" dirty="0">
                <a:latin typeface="Times New Roman" panose="02020603050405020304" pitchFamily="18" charset="0"/>
                <a:cs typeface="Times New Roman" panose="02020603050405020304" pitchFamily="18" charset="0"/>
              </a:rPr>
              <a:t> </a:t>
            </a:r>
            <a:r>
              <a:rPr lang="en-IN" sz="1600" b="0" i="0" u="none" strike="noStrike" baseline="0" dirty="0">
                <a:latin typeface="Times New Roman" panose="02020603050405020304" pitchFamily="18" charset="0"/>
                <a:cs typeface="Times New Roman" panose="02020603050405020304" pitchFamily="18" charset="0"/>
              </a:rPr>
              <a:t>etc.</a:t>
            </a:r>
          </a:p>
        </p:txBody>
      </p:sp>
      <p:sp>
        <p:nvSpPr>
          <p:cNvPr id="85" name="Google Shape;85;p16"/>
          <p:cNvSpPr txBox="1">
            <a:spLocks noGrp="1"/>
          </p:cNvSpPr>
          <p:nvPr>
            <p:ph type="title"/>
          </p:nvPr>
        </p:nvSpPr>
        <p:spPr>
          <a:xfrm>
            <a:off x="311700" y="360248"/>
            <a:ext cx="8520600" cy="623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sz="2200" b="1" dirty="0">
                <a:latin typeface="Times New Roman" panose="02020603050405020304" pitchFamily="18" charset="0"/>
                <a:cs typeface="Times New Roman" panose="02020603050405020304" pitchFamily="18" charset="0"/>
              </a:rPr>
              <a:t>LITERATURE SURVEY:</a:t>
            </a:r>
            <a:endParaRPr sz="22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A68BB0B2-74D4-D404-303E-405EEDA4D50C}"/>
              </a:ext>
            </a:extLst>
          </p:cNvPr>
          <p:cNvSpPr txBox="1"/>
          <p:nvPr/>
        </p:nvSpPr>
        <p:spPr>
          <a:xfrm>
            <a:off x="1329397" y="3348111"/>
            <a:ext cx="2754280" cy="584775"/>
          </a:xfrm>
          <a:prstGeom prst="rect">
            <a:avLst/>
          </a:prstGeom>
          <a:noFill/>
        </p:spPr>
        <p:txBody>
          <a:bodyPr wrap="none" rtlCol="0">
            <a:spAutoFit/>
          </a:bodyPr>
          <a:lstStyle/>
          <a:p>
            <a:pPr marL="285750" lvl="4" indent="-285750">
              <a:buFont typeface="Wingdings" panose="05000000000000000000" pitchFamily="2" charset="2"/>
              <a:buChar char="§"/>
            </a:pPr>
            <a:r>
              <a:rPr lang="en-IN" sz="1600" b="0" i="0" strike="noStrike" baseline="0" dirty="0">
                <a:latin typeface="Times New Roman" panose="02020603050405020304" pitchFamily="18" charset="0"/>
                <a:cs typeface="Times New Roman" panose="02020603050405020304" pitchFamily="18" charset="0"/>
                <a:hlinkClick r:id="rId3"/>
              </a:rPr>
              <a:t>https://isitphishing.org/</a:t>
            </a:r>
            <a:endParaRPr lang="en-IN" sz="1600"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
            </a:pPr>
            <a:r>
              <a:rPr lang="en-IN" sz="1600" b="0" i="0" u="none" strike="noStrike" baseline="0" dirty="0">
                <a:latin typeface="Times New Roman" panose="02020603050405020304" pitchFamily="18" charset="0"/>
                <a:cs typeface="Times New Roman" panose="02020603050405020304" pitchFamily="18" charset="0"/>
                <a:hlinkClick r:id="rId4"/>
              </a:rPr>
              <a:t>https://www.isitphish.com/</a:t>
            </a:r>
            <a:r>
              <a:rPr lang="en-IN" sz="1600" b="0" i="0" u="none" strike="noStrike" baseline="0"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p:nvPr/>
        </p:nvSpPr>
        <p:spPr>
          <a:xfrm>
            <a:off x="130775" y="1918318"/>
            <a:ext cx="9013225" cy="2400627"/>
          </a:xfrm>
          <a:prstGeom prst="rect">
            <a:avLst/>
          </a:prstGeom>
          <a:noFill/>
          <a:ln>
            <a:noFill/>
          </a:ln>
        </p:spPr>
        <p:txBody>
          <a:bodyPr spcFirstLastPara="1" wrap="square" lIns="91425" tIns="91425" rIns="91425" bIns="91425" anchor="t" anchorCtr="0">
            <a:spAutoFit/>
          </a:bodyPr>
          <a:lstStyle/>
          <a:p>
            <a:pPr marL="285750" indent="-285750" algn="l">
              <a:buFont typeface="Arial" panose="020B0604020202020204" pitchFamily="34" charset="0"/>
              <a:buChar char="•"/>
            </a:pPr>
            <a:r>
              <a:rPr lang="en-IN" sz="1600" b="0" i="0" u="none" strike="noStrike" baseline="0" dirty="0">
                <a:latin typeface="Times New Roman" panose="02020603050405020304" pitchFamily="18" charset="0"/>
                <a:cs typeface="Times New Roman" panose="02020603050405020304" pitchFamily="18" charset="0"/>
              </a:rPr>
              <a:t>There are tools which use Machine Learning models to predict whether the URL is a legitimate or Phishing URL.</a:t>
            </a:r>
          </a:p>
          <a:p>
            <a:pPr marL="285750" indent="-285750" algn="l">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IN" sz="1600" b="0" i="0" u="none" strike="noStrike" baseline="0" dirty="0">
                <a:latin typeface="Times New Roman" panose="02020603050405020304" pitchFamily="18" charset="0"/>
                <a:cs typeface="Times New Roman" panose="02020603050405020304" pitchFamily="18" charset="0"/>
              </a:rPr>
              <a:t>In the journal </a:t>
            </a:r>
            <a:r>
              <a:rPr lang="en-IN" sz="1600" dirty="0">
                <a:latin typeface="Times New Roman" panose="02020603050405020304" pitchFamily="18" charset="0"/>
                <a:cs typeface="Times New Roman" panose="02020603050405020304" pitchFamily="18" charset="0"/>
              </a:rPr>
              <a:t>“</a:t>
            </a:r>
            <a:r>
              <a:rPr lang="en-IN" sz="1600" b="1" i="0" u="none" strike="noStrike" baseline="0" dirty="0">
                <a:solidFill>
                  <a:srgbClr val="000009"/>
                </a:solidFill>
                <a:latin typeface="Times New Roman" panose="02020603050405020304" pitchFamily="18" charset="0"/>
                <a:cs typeface="Times New Roman" panose="02020603050405020304" pitchFamily="18" charset="0"/>
              </a:rPr>
              <a:t>Detection of URL based Phishing Attacks using Machine Learning” </a:t>
            </a:r>
            <a:r>
              <a:rPr lang="en-IN" sz="1600" i="0" u="none" strike="noStrike" baseline="0" dirty="0">
                <a:solidFill>
                  <a:srgbClr val="000009"/>
                </a:solidFill>
                <a:latin typeface="Times New Roman" panose="02020603050405020304" pitchFamily="18" charset="0"/>
                <a:cs typeface="Times New Roman" panose="02020603050405020304" pitchFamily="18" charset="0"/>
              </a:rPr>
              <a:t>which was published </a:t>
            </a:r>
            <a:r>
              <a:rPr lang="en-IN" sz="1600" dirty="0">
                <a:solidFill>
                  <a:srgbClr val="000009"/>
                </a:solidFill>
                <a:latin typeface="Times New Roman" panose="02020603050405020304" pitchFamily="18" charset="0"/>
                <a:cs typeface="Times New Roman" panose="02020603050405020304" pitchFamily="18" charset="0"/>
              </a:rPr>
              <a:t>in the year 2019, the researches extracted 9 features from the URL and achieved accuracy of 85.5%.</a:t>
            </a:r>
            <a:endParaRPr lang="en-IN" sz="1600" i="0" u="none" strike="noStrike" baseline="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IN" sz="1600" b="0" i="0" u="none" strike="noStrike" baseline="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IN" sz="1600" b="0" i="0" u="none" strike="noStrike" baseline="0" dirty="0">
                <a:latin typeface="Times New Roman" panose="02020603050405020304" pitchFamily="18" charset="0"/>
                <a:cs typeface="Times New Roman" panose="02020603050405020304" pitchFamily="18" charset="0"/>
              </a:rPr>
              <a:t>The user need to enter the URL is a specific application and the model will specify whether the input URL is a legitimate or Phishing and the user can surf the web safely.</a:t>
            </a:r>
          </a:p>
        </p:txBody>
      </p:sp>
      <p:sp>
        <p:nvSpPr>
          <p:cNvPr id="6" name="Google Shape;85;p16">
            <a:extLst>
              <a:ext uri="{FF2B5EF4-FFF2-40B4-BE49-F238E27FC236}">
                <a16:creationId xmlns:a16="http://schemas.microsoft.com/office/drawing/2014/main" id="{D018F07B-5B11-706D-1500-75E21219AABC}"/>
              </a:ext>
            </a:extLst>
          </p:cNvPr>
          <p:cNvSpPr txBox="1">
            <a:spLocks/>
          </p:cNvSpPr>
          <p:nvPr/>
        </p:nvSpPr>
        <p:spPr>
          <a:xfrm>
            <a:off x="311700" y="357903"/>
            <a:ext cx="8520600" cy="6237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1pPr>
            <a:lvl2pPr marR="0" lvl="1"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2pPr>
            <a:lvl3pPr marR="0" lvl="2"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3pPr>
            <a:lvl4pPr marR="0" lvl="3"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4pPr>
            <a:lvl5pPr marR="0" lvl="4"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5pPr>
            <a:lvl6pPr marR="0" lvl="5"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6pPr>
            <a:lvl7pPr marR="0" lvl="6"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7pPr>
            <a:lvl8pPr marR="0" lvl="7"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8pPr>
            <a:lvl9pPr marR="0" lvl="8"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9pPr>
          </a:lstStyle>
          <a:p>
            <a:r>
              <a:rPr lang="en-IN" sz="2200" b="1" dirty="0">
                <a:latin typeface="Times New Roman" panose="02020603050405020304" pitchFamily="18" charset="0"/>
                <a:cs typeface="Times New Roman" panose="02020603050405020304" pitchFamily="18" charset="0"/>
              </a:rPr>
              <a:t>LITERATURE SURVEY:</a:t>
            </a:r>
          </a:p>
        </p:txBody>
      </p:sp>
    </p:spTree>
    <p:extLst>
      <p:ext uri="{BB962C8B-B14F-4D97-AF65-F5344CB8AC3E}">
        <p14:creationId xmlns:p14="http://schemas.microsoft.com/office/powerpoint/2010/main" val="596252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121" name="Google Shape;121;p21"/>
          <p:cNvPicPr preferRelativeResize="0"/>
          <p:nvPr/>
        </p:nvPicPr>
        <p:blipFill rotWithShape="1">
          <a:blip r:embed="rId3">
            <a:alphaModFix/>
          </a:blip>
          <a:srcRect/>
          <a:stretch/>
        </p:blipFill>
        <p:spPr>
          <a:xfrm>
            <a:off x="2848700" y="0"/>
            <a:ext cx="6295301" cy="5143499"/>
          </a:xfrm>
          <a:prstGeom prst="rect">
            <a:avLst/>
          </a:prstGeom>
          <a:noFill/>
          <a:ln>
            <a:noFill/>
          </a:ln>
        </p:spPr>
      </p:pic>
      <p:pic>
        <p:nvPicPr>
          <p:cNvPr id="122" name="Google Shape;122;p21"/>
          <p:cNvPicPr preferRelativeResize="0"/>
          <p:nvPr/>
        </p:nvPicPr>
        <p:blipFill rotWithShape="1">
          <a:blip r:embed="rId4">
            <a:alphaModFix/>
          </a:blip>
          <a:srcRect/>
          <a:stretch/>
        </p:blipFill>
        <p:spPr>
          <a:xfrm>
            <a:off x="-4" y="0"/>
            <a:ext cx="2848708" cy="5143501"/>
          </a:xfrm>
          <a:prstGeom prst="rect">
            <a:avLst/>
          </a:prstGeom>
          <a:noFill/>
          <a:ln>
            <a:noFill/>
          </a:ln>
        </p:spPr>
      </p:pic>
      <p:pic>
        <p:nvPicPr>
          <p:cNvPr id="4" name="Google Shape;108;p19">
            <a:extLst>
              <a:ext uri="{FF2B5EF4-FFF2-40B4-BE49-F238E27FC236}">
                <a16:creationId xmlns:a16="http://schemas.microsoft.com/office/drawing/2014/main" id="{52928C9A-3E4D-805B-3CDE-02AD04F43E94}"/>
              </a:ext>
            </a:extLst>
          </p:cNvPr>
          <p:cNvPicPr preferRelativeResize="0"/>
          <p:nvPr/>
        </p:nvPicPr>
        <p:blipFill rotWithShape="1">
          <a:blip r:embed="rId5">
            <a:alphaModFix/>
          </a:blip>
          <a:srcRect b="12310"/>
          <a:stretch/>
        </p:blipFill>
        <p:spPr>
          <a:xfrm>
            <a:off x="3552091" y="597879"/>
            <a:ext cx="4283614" cy="297531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5" name="Google Shape;85;p16"/>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sz="2200" b="1" dirty="0"/>
              <a:t>LITERATURE SURVEY:</a:t>
            </a:r>
            <a:endParaRPr sz="2200" b="1" dirty="0"/>
          </a:p>
        </p:txBody>
      </p:sp>
      <p:sp>
        <p:nvSpPr>
          <p:cNvPr id="4" name="Google Shape;103;p18">
            <a:extLst>
              <a:ext uri="{FF2B5EF4-FFF2-40B4-BE49-F238E27FC236}">
                <a16:creationId xmlns:a16="http://schemas.microsoft.com/office/drawing/2014/main" id="{A050E7FF-5F16-1ABF-F38B-4A242E06926E}"/>
              </a:ext>
            </a:extLst>
          </p:cNvPr>
          <p:cNvSpPr txBox="1"/>
          <p:nvPr/>
        </p:nvSpPr>
        <p:spPr>
          <a:xfrm>
            <a:off x="311700" y="1503284"/>
            <a:ext cx="8520600" cy="3139291"/>
          </a:xfrm>
          <a:prstGeom prst="rect">
            <a:avLst/>
          </a:prstGeom>
          <a:noFill/>
          <a:ln>
            <a:noFill/>
          </a:ln>
        </p:spPr>
        <p:txBody>
          <a:bodyPr spcFirstLastPara="1" wrap="square" lIns="91425" tIns="91425" rIns="91425" bIns="91425" anchor="t" anchorCtr="0">
            <a:spAutoFit/>
          </a:bodyPr>
          <a:lstStyle/>
          <a:p>
            <a:pPr marL="457200" marR="0" lvl="0" indent="-330200" algn="l" rtl="0">
              <a:lnSpc>
                <a:spcPct val="150000"/>
              </a:lnSpc>
              <a:spcBef>
                <a:spcPts val="0"/>
              </a:spcBef>
              <a:spcAft>
                <a:spcPts val="0"/>
              </a:spcAft>
              <a:buClr>
                <a:srgbClr val="333333"/>
              </a:buClr>
              <a:buSzPts val="1600"/>
              <a:buFont typeface="Arial"/>
              <a:buChar char="●"/>
            </a:pPr>
            <a:r>
              <a:rPr lang="en" sz="1600" dirty="0">
                <a:latin typeface="Times New Roman" panose="02020603050405020304" pitchFamily="18" charset="0"/>
                <a:cs typeface="Times New Roman" panose="02020603050405020304" pitchFamily="18" charset="0"/>
                <a:sym typeface="Merriweather"/>
              </a:rPr>
              <a:t>According to Verizon’s 2021 Data Breach Investigations Report (DBIR), phishing is the top “action variety” seen in breaches in the last year and 43% of breaches involved phishing and/or pretexting.</a:t>
            </a:r>
            <a:endParaRPr sz="1600" dirty="0">
              <a:latin typeface="Times New Roman" panose="02020603050405020304" pitchFamily="18" charset="0"/>
              <a:cs typeface="Times New Roman" panose="02020603050405020304" pitchFamily="18" charset="0"/>
              <a:sym typeface="Merriweather"/>
            </a:endParaRPr>
          </a:p>
          <a:p>
            <a:pPr marL="457200" marR="0" lvl="0" indent="-330200" algn="l" rtl="0">
              <a:lnSpc>
                <a:spcPct val="150000"/>
              </a:lnSpc>
              <a:spcBef>
                <a:spcPts val="0"/>
              </a:spcBef>
              <a:spcAft>
                <a:spcPts val="0"/>
              </a:spcAft>
              <a:buClr>
                <a:srgbClr val="333333"/>
              </a:buClr>
              <a:buSzPts val="1600"/>
              <a:buFont typeface="Arial"/>
              <a:buChar char="●"/>
            </a:pPr>
            <a:r>
              <a:rPr lang="en" sz="1600" dirty="0">
                <a:latin typeface="Times New Roman" panose="02020603050405020304" pitchFamily="18" charset="0"/>
                <a:cs typeface="Times New Roman" panose="02020603050405020304" pitchFamily="18" charset="0"/>
                <a:sym typeface="Merriweather"/>
              </a:rPr>
              <a:t>India among top 3 Asian nations affected by phishing cyber attacks (TIMES OF INDIA): Asia recorded an increase of 15 per cent in average cost of a phishing attack, incurring a cost of $908,140, up from $792,840 the previous year. </a:t>
            </a:r>
            <a:endParaRPr sz="1600" dirty="0">
              <a:latin typeface="Times New Roman" panose="02020603050405020304" pitchFamily="18" charset="0"/>
              <a:cs typeface="Times New Roman" panose="02020603050405020304" pitchFamily="18" charset="0"/>
              <a:sym typeface="Merriweather"/>
            </a:endParaRPr>
          </a:p>
          <a:p>
            <a:pPr marL="457200" marR="0" lvl="0" indent="-330200" algn="l" rtl="0">
              <a:lnSpc>
                <a:spcPct val="150000"/>
              </a:lnSpc>
              <a:spcBef>
                <a:spcPts val="0"/>
              </a:spcBef>
              <a:spcAft>
                <a:spcPts val="0"/>
              </a:spcAft>
              <a:buClr>
                <a:srgbClr val="333333"/>
              </a:buClr>
              <a:buSzPts val="1600"/>
              <a:buFont typeface="Merriweather"/>
              <a:buChar char="●"/>
            </a:pPr>
            <a:r>
              <a:rPr lang="en" sz="1600" dirty="0">
                <a:latin typeface="Times New Roman" panose="02020603050405020304" pitchFamily="18" charset="0"/>
                <a:cs typeface="Times New Roman" panose="02020603050405020304" pitchFamily="18" charset="0"/>
                <a:sym typeface="Merriweather"/>
              </a:rPr>
              <a:t>According to the Ministry of Home Affairs, 2,00,000+ cybercrime cases have been reported in one year with more than 90% of them being financial frauds. </a:t>
            </a:r>
            <a:endParaRPr sz="1600" dirty="0">
              <a:latin typeface="Times New Roman" panose="02020603050405020304" pitchFamily="18" charset="0"/>
              <a:cs typeface="Times New Roman" panose="02020603050405020304" pitchFamily="18" charset="0"/>
              <a:sym typeface="Merriweather"/>
            </a:endParaRPr>
          </a:p>
        </p:txBody>
      </p:sp>
    </p:spTree>
    <p:extLst>
      <p:ext uri="{BB962C8B-B14F-4D97-AF65-F5344CB8AC3E}">
        <p14:creationId xmlns:p14="http://schemas.microsoft.com/office/powerpoint/2010/main" val="1127573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p:nvPr/>
        </p:nvSpPr>
        <p:spPr>
          <a:xfrm>
            <a:off x="1" y="1279800"/>
            <a:ext cx="9080694" cy="38637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endParaRPr sz="1600" dirty="0">
              <a:solidFill>
                <a:srgbClr val="333333"/>
              </a:solidFill>
              <a:highlight>
                <a:srgbClr val="FCFCFC"/>
              </a:highlight>
              <a:latin typeface="Times New Roman" panose="02020603050405020304" pitchFamily="18" charset="0"/>
              <a:ea typeface="Merriweather"/>
              <a:cs typeface="Times New Roman" panose="02020603050405020304" pitchFamily="18" charset="0"/>
              <a:sym typeface="Merriweather"/>
            </a:endParaRPr>
          </a:p>
          <a:p>
            <a:pPr marL="457200" lvl="0" indent="-336550" algn="just" rtl="0">
              <a:lnSpc>
                <a:spcPct val="115000"/>
              </a:lnSpc>
              <a:spcBef>
                <a:spcPts val="0"/>
              </a:spcBef>
              <a:spcAft>
                <a:spcPts val="0"/>
              </a:spcAft>
              <a:buClr>
                <a:srgbClr val="333333"/>
              </a:buClr>
              <a:buSzPts val="1700"/>
              <a:buFont typeface="Merriweather"/>
              <a:buChar char="●"/>
            </a:pPr>
            <a:r>
              <a:rPr lang="en-IN" sz="1600" i="0" dirty="0">
                <a:solidFill>
                  <a:srgbClr val="000000"/>
                </a:solidFill>
                <a:effectLst/>
                <a:latin typeface="Times New Roman" panose="02020603050405020304" pitchFamily="18" charset="0"/>
                <a:cs typeface="Times New Roman" panose="02020603050405020304" pitchFamily="18" charset="0"/>
              </a:rPr>
              <a:t>Phishing messages that spoof, or mimic </a:t>
            </a:r>
            <a:r>
              <a:rPr lang="en-IN" sz="1600" i="0" dirty="0">
                <a:effectLst/>
                <a:latin typeface="Times New Roman" panose="02020603050405020304" pitchFamily="18" charset="0"/>
                <a:cs typeface="Times New Roman" panose="02020603050405020304" pitchFamily="18" charset="0"/>
              </a:rPr>
              <a:t>banks</a:t>
            </a:r>
            <a:r>
              <a:rPr lang="en-IN" sz="1600" i="0" dirty="0">
                <a:solidFill>
                  <a:srgbClr val="000000"/>
                </a:solidFill>
                <a:effectLst/>
                <a:latin typeface="Times New Roman" panose="02020603050405020304" pitchFamily="18" charset="0"/>
                <a:cs typeface="Times New Roman" panose="02020603050405020304" pitchFamily="18" charset="0"/>
              </a:rPr>
              <a:t>, </a:t>
            </a:r>
            <a:r>
              <a:rPr lang="en-IN" sz="1600" i="0" dirty="0">
                <a:effectLst/>
                <a:latin typeface="Times New Roman" panose="02020603050405020304" pitchFamily="18" charset="0"/>
                <a:cs typeface="Times New Roman" panose="02020603050405020304" pitchFamily="18" charset="0"/>
              </a:rPr>
              <a:t>credit card</a:t>
            </a:r>
            <a:r>
              <a:rPr lang="en-IN" sz="1600" i="0" dirty="0">
                <a:solidFill>
                  <a:srgbClr val="000000"/>
                </a:solidFill>
                <a:effectLst/>
                <a:latin typeface="Times New Roman" panose="02020603050405020304" pitchFamily="18" charset="0"/>
                <a:cs typeface="Times New Roman" panose="02020603050405020304" pitchFamily="18" charset="0"/>
              </a:rPr>
              <a:t> companies or other business like </a:t>
            </a:r>
            <a:r>
              <a:rPr lang="en-IN" sz="1600" i="0" dirty="0">
                <a:effectLst/>
                <a:latin typeface="Times New Roman" panose="02020603050405020304" pitchFamily="18" charset="0"/>
                <a:cs typeface="Times New Roman" panose="02020603050405020304" pitchFamily="18" charset="0"/>
              </a:rPr>
              <a:t>Amazon</a:t>
            </a:r>
            <a:r>
              <a:rPr lang="en-IN" sz="1600" i="0" dirty="0">
                <a:solidFill>
                  <a:srgbClr val="000000"/>
                </a:solidFill>
                <a:effectLst/>
                <a:latin typeface="Times New Roman" panose="02020603050405020304" pitchFamily="18" charset="0"/>
                <a:cs typeface="Times New Roman" panose="02020603050405020304" pitchFamily="18" charset="0"/>
              </a:rPr>
              <a:t> and </a:t>
            </a:r>
            <a:r>
              <a:rPr lang="en-IN" sz="1600" i="0" dirty="0">
                <a:effectLst/>
                <a:latin typeface="Times New Roman" panose="02020603050405020304" pitchFamily="18" charset="0"/>
                <a:cs typeface="Times New Roman" panose="02020603050405020304" pitchFamily="18" charset="0"/>
              </a:rPr>
              <a:t>eBay that </a:t>
            </a:r>
            <a:r>
              <a:rPr lang="en-IN" sz="1600" i="0" dirty="0">
                <a:solidFill>
                  <a:srgbClr val="000000"/>
                </a:solidFill>
                <a:effectLst/>
                <a:latin typeface="Times New Roman" panose="02020603050405020304" pitchFamily="18" charset="0"/>
                <a:cs typeface="Times New Roman" panose="02020603050405020304" pitchFamily="18" charset="0"/>
              </a:rPr>
              <a:t>look authentic and attempt to get victims to reveal their personal information.</a:t>
            </a:r>
            <a:endParaRPr lang="en-IN" sz="1600" i="0" dirty="0">
              <a:solidFill>
                <a:srgbClr val="333333"/>
              </a:solidFill>
              <a:effectLst/>
              <a:highlight>
                <a:srgbClr val="FCFCFC"/>
              </a:highlight>
              <a:latin typeface="Times New Roman" panose="02020603050405020304" pitchFamily="18" charset="0"/>
              <a:cs typeface="Times New Roman" panose="02020603050405020304" pitchFamily="18" charset="0"/>
              <a:sym typeface="Merriweather"/>
            </a:endParaRPr>
          </a:p>
          <a:p>
            <a:pPr marL="457200" lvl="0" indent="-336550" algn="just" rtl="0">
              <a:lnSpc>
                <a:spcPct val="115000"/>
              </a:lnSpc>
              <a:spcBef>
                <a:spcPts val="0"/>
              </a:spcBef>
              <a:spcAft>
                <a:spcPts val="0"/>
              </a:spcAft>
              <a:buClr>
                <a:srgbClr val="333333"/>
              </a:buClr>
              <a:buSzPts val="1700"/>
              <a:buFont typeface="Merriweather"/>
              <a:buChar char="●"/>
            </a:pPr>
            <a:endParaRPr lang="en-IN" sz="1600" dirty="0">
              <a:solidFill>
                <a:srgbClr val="333333"/>
              </a:solidFill>
              <a:highlight>
                <a:srgbClr val="FCFCFC"/>
              </a:highlight>
              <a:latin typeface="Times New Roman" panose="02020603050405020304" pitchFamily="18" charset="0"/>
              <a:cs typeface="Times New Roman" panose="02020603050405020304" pitchFamily="18" charset="0"/>
              <a:sym typeface="Merriweather"/>
            </a:endParaRPr>
          </a:p>
          <a:p>
            <a:pPr marL="457200" lvl="0" indent="-336550" algn="just" rtl="0">
              <a:lnSpc>
                <a:spcPct val="115000"/>
              </a:lnSpc>
              <a:spcBef>
                <a:spcPts val="0"/>
              </a:spcBef>
              <a:spcAft>
                <a:spcPts val="0"/>
              </a:spcAft>
              <a:buClr>
                <a:srgbClr val="333333"/>
              </a:buClr>
              <a:buSzPts val="1700"/>
              <a:buFont typeface="Merriweather"/>
              <a:buChar char="●"/>
            </a:pPr>
            <a:r>
              <a:rPr lang="en-IN" sz="1600" i="0" dirty="0">
                <a:solidFill>
                  <a:srgbClr val="000000"/>
                </a:solidFill>
                <a:effectLst/>
                <a:latin typeface="Times New Roman" panose="02020603050405020304" pitchFamily="18" charset="0"/>
                <a:cs typeface="Times New Roman" panose="02020603050405020304" pitchFamily="18" charset="0"/>
              </a:rPr>
              <a:t>The moto of the attackers is to gain information from the victims. They collect the information such as IP address, bank details, personal details and use them in wrong way.</a:t>
            </a:r>
          </a:p>
          <a:p>
            <a:pPr marL="457200" lvl="0" indent="-336550" algn="just" rtl="0">
              <a:lnSpc>
                <a:spcPct val="115000"/>
              </a:lnSpc>
              <a:spcBef>
                <a:spcPts val="0"/>
              </a:spcBef>
              <a:spcAft>
                <a:spcPts val="0"/>
              </a:spcAft>
              <a:buClr>
                <a:srgbClr val="333333"/>
              </a:buClr>
              <a:buSzPts val="1700"/>
              <a:buFont typeface="Merriweather"/>
              <a:buChar char="●"/>
            </a:pPr>
            <a:endParaRPr lang="en-IN" sz="1600" dirty="0">
              <a:latin typeface="Times New Roman" panose="02020603050405020304" pitchFamily="18" charset="0"/>
              <a:cs typeface="Times New Roman" panose="02020603050405020304" pitchFamily="18" charset="0"/>
            </a:endParaRPr>
          </a:p>
          <a:p>
            <a:pPr marL="457200" lvl="0" indent="-336550" algn="just" rtl="0">
              <a:lnSpc>
                <a:spcPct val="115000"/>
              </a:lnSpc>
              <a:spcBef>
                <a:spcPts val="0"/>
              </a:spcBef>
              <a:spcAft>
                <a:spcPts val="0"/>
              </a:spcAft>
              <a:buClr>
                <a:srgbClr val="333333"/>
              </a:buClr>
              <a:buSzPts val="1700"/>
              <a:buFont typeface="Merriweather"/>
              <a:buChar char="●"/>
            </a:pPr>
            <a:r>
              <a:rPr lang="en-IN" sz="1600" dirty="0">
                <a:latin typeface="Times New Roman" panose="02020603050405020304" pitchFamily="18" charset="0"/>
                <a:cs typeface="Times New Roman" panose="02020603050405020304" pitchFamily="18" charset="0"/>
              </a:rPr>
              <a:t>This may lead to dangerous situations for an individual and also for the organization.</a:t>
            </a:r>
            <a:endParaRPr lang="en-IN" sz="1600" i="0" dirty="0">
              <a:solidFill>
                <a:srgbClr val="000000"/>
              </a:solidFill>
              <a:effectLst/>
              <a:latin typeface="Times New Roman" panose="02020603050405020304" pitchFamily="18" charset="0"/>
              <a:cs typeface="Times New Roman" panose="02020603050405020304" pitchFamily="18" charset="0"/>
            </a:endParaRPr>
          </a:p>
        </p:txBody>
      </p:sp>
      <p:sp>
        <p:nvSpPr>
          <p:cNvPr id="128" name="Google Shape;128;p22"/>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sz="2200" b="1" dirty="0">
                <a:latin typeface="Times New Roman" panose="02020603050405020304" pitchFamily="18" charset="0"/>
                <a:cs typeface="Times New Roman" panose="02020603050405020304" pitchFamily="18" charset="0"/>
              </a:rPr>
              <a:t>PROBLEM DEFINITION:</a:t>
            </a:r>
            <a:endParaRPr sz="2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sz="2200"/>
              <a:t>MODULES:</a:t>
            </a:r>
            <a:endParaRPr sz="2200"/>
          </a:p>
        </p:txBody>
      </p:sp>
      <p:sp>
        <p:nvSpPr>
          <p:cNvPr id="134" name="Google Shape;134;p23"/>
          <p:cNvSpPr txBox="1"/>
          <p:nvPr/>
        </p:nvSpPr>
        <p:spPr>
          <a:xfrm>
            <a:off x="276893" y="1836964"/>
            <a:ext cx="6651446" cy="2277516"/>
          </a:xfrm>
          <a:prstGeom prst="rect">
            <a:avLst/>
          </a:prstGeom>
          <a:noFill/>
          <a:ln>
            <a:noFill/>
          </a:ln>
        </p:spPr>
        <p:txBody>
          <a:bodyPr spcFirstLastPara="1" wrap="square" lIns="91425" tIns="91425" rIns="91425" bIns="91425" anchor="t" anchorCtr="0">
            <a:spAutoFit/>
          </a:bodyPr>
          <a:lstStyle/>
          <a:p>
            <a:pPr marL="457200" lvl="0" indent="-336550" algn="l" rtl="0">
              <a:lnSpc>
                <a:spcPct val="200000"/>
              </a:lnSpc>
              <a:spcBef>
                <a:spcPts val="0"/>
              </a:spcBef>
              <a:spcAft>
                <a:spcPts val="0"/>
              </a:spcAft>
              <a:buSzPts val="1700"/>
              <a:buFont typeface="Merriweather"/>
              <a:buChar char="●"/>
            </a:pPr>
            <a:r>
              <a:rPr lang="en" sz="1700" dirty="0">
                <a:latin typeface="Merriweather"/>
                <a:ea typeface="Merriweather"/>
                <a:cs typeface="Merriweather"/>
                <a:sym typeface="Merriweather"/>
              </a:rPr>
              <a:t>Gathering dataset</a:t>
            </a:r>
            <a:endParaRPr sz="1700" dirty="0">
              <a:latin typeface="Merriweather"/>
              <a:ea typeface="Merriweather"/>
              <a:cs typeface="Merriweather"/>
              <a:sym typeface="Merriweather"/>
            </a:endParaRPr>
          </a:p>
          <a:p>
            <a:pPr marL="457200" lvl="0" indent="-336550" algn="l" rtl="0">
              <a:lnSpc>
                <a:spcPct val="200000"/>
              </a:lnSpc>
              <a:spcBef>
                <a:spcPts val="0"/>
              </a:spcBef>
              <a:spcAft>
                <a:spcPts val="0"/>
              </a:spcAft>
              <a:buSzPts val="1700"/>
              <a:buFont typeface="Merriweather"/>
              <a:buChar char="●"/>
            </a:pPr>
            <a:r>
              <a:rPr lang="en" sz="1700" dirty="0">
                <a:latin typeface="Merriweather"/>
                <a:ea typeface="Merriweather"/>
                <a:cs typeface="Merriweather"/>
                <a:sym typeface="Merriweather"/>
              </a:rPr>
              <a:t>Feature Extraction</a:t>
            </a:r>
            <a:endParaRPr sz="1700" dirty="0">
              <a:latin typeface="Merriweather"/>
              <a:ea typeface="Merriweather"/>
              <a:cs typeface="Merriweather"/>
              <a:sym typeface="Merriweather"/>
            </a:endParaRPr>
          </a:p>
          <a:p>
            <a:pPr marL="457200" lvl="0" indent="-336550" algn="l" rtl="0">
              <a:lnSpc>
                <a:spcPct val="200000"/>
              </a:lnSpc>
              <a:spcBef>
                <a:spcPts val="0"/>
              </a:spcBef>
              <a:spcAft>
                <a:spcPts val="0"/>
              </a:spcAft>
              <a:buSzPts val="1700"/>
              <a:buFont typeface="Merriweather"/>
              <a:buChar char="●"/>
            </a:pPr>
            <a:r>
              <a:rPr lang="en" sz="1700" dirty="0">
                <a:latin typeface="Merriweather"/>
                <a:ea typeface="Merriweather"/>
                <a:cs typeface="Merriweather"/>
                <a:sym typeface="Merriweather"/>
              </a:rPr>
              <a:t>ML Model Training</a:t>
            </a:r>
            <a:endParaRPr sz="1700" dirty="0">
              <a:latin typeface="Merriweather"/>
              <a:ea typeface="Merriweather"/>
              <a:cs typeface="Merriweather"/>
              <a:sym typeface="Merriweather"/>
            </a:endParaRPr>
          </a:p>
          <a:p>
            <a:pPr marL="457200" lvl="0" indent="-336550" algn="l" rtl="0">
              <a:lnSpc>
                <a:spcPct val="200000"/>
              </a:lnSpc>
              <a:spcBef>
                <a:spcPts val="0"/>
              </a:spcBef>
              <a:spcAft>
                <a:spcPts val="0"/>
              </a:spcAft>
              <a:buSzPts val="1700"/>
              <a:buFont typeface="Merriweather"/>
              <a:buChar char="●"/>
            </a:pPr>
            <a:r>
              <a:rPr lang="en" sz="1700" dirty="0">
                <a:latin typeface="Merriweather"/>
                <a:ea typeface="Merriweather"/>
                <a:cs typeface="Merriweather"/>
                <a:sym typeface="Merriweather"/>
              </a:rPr>
              <a:t>Model Testing</a:t>
            </a:r>
            <a:endParaRPr sz="1700" dirty="0">
              <a:latin typeface="Merriweather"/>
              <a:ea typeface="Merriweather"/>
              <a:cs typeface="Merriweather"/>
              <a:sym typeface="Merriweather"/>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381</TotalTime>
  <Words>1129</Words>
  <Application>Microsoft Office PowerPoint</Application>
  <PresentationFormat>On-screen Show (16:9)</PresentationFormat>
  <Paragraphs>102</Paragraphs>
  <Slides>16</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Caveat</vt:lpstr>
      <vt:lpstr>Roboto</vt:lpstr>
      <vt:lpstr>Merriweather</vt:lpstr>
      <vt:lpstr>Times New Roman</vt:lpstr>
      <vt:lpstr>Bookman Old Style</vt:lpstr>
      <vt:lpstr>Wingdings</vt:lpstr>
      <vt:lpstr>Arial</vt:lpstr>
      <vt:lpstr>Baskerville Old Face</vt:lpstr>
      <vt:lpstr>Paradigm</vt:lpstr>
      <vt:lpstr>MINI PROJECT  - II</vt:lpstr>
      <vt:lpstr>AGENDA:</vt:lpstr>
      <vt:lpstr>INTRODUCTION: </vt:lpstr>
      <vt:lpstr>LITERATURE SURVEY:</vt:lpstr>
      <vt:lpstr>PowerPoint Presentation</vt:lpstr>
      <vt:lpstr>PowerPoint Presentation</vt:lpstr>
      <vt:lpstr>LITERATURE SURVEY:</vt:lpstr>
      <vt:lpstr>PROBLEM DEFINITION:</vt:lpstr>
      <vt:lpstr>MODULES:</vt:lpstr>
      <vt:lpstr>PowerPoint Presentation</vt:lpstr>
      <vt:lpstr>PROPOSED SOLUTION:</vt:lpstr>
      <vt:lpstr>CHALLENGES</vt:lpstr>
      <vt:lpstr>TARGETTED AUDIENCE</vt:lpstr>
      <vt:lpstr>How do we differ</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 II</dc:title>
  <cp:lastModifiedBy>Abishek PS</cp:lastModifiedBy>
  <cp:revision>90</cp:revision>
  <dcterms:modified xsi:type="dcterms:W3CDTF">2022-06-08T18:07:36Z</dcterms:modified>
</cp:coreProperties>
</file>