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Survived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8E-43C5-AC2F-4DC8F8AB92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8E-43C5-AC2F-4DC8F8AB92A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549</c:v>
                </c:pt>
                <c:pt idx="1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9-4018-B154-ACE302D2954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468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2-4688-8272-53D6552D51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109</c:v>
                </c:pt>
                <c:pt idx="1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2-4688-8272-53D6552D51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7469328"/>
        <c:axId val="417469656"/>
      </c:barChart>
      <c:catAx>
        <c:axId val="41746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69656"/>
        <c:crosses val="autoZero"/>
        <c:auto val="1"/>
        <c:lblAlgn val="ctr"/>
        <c:lblOffset val="100"/>
        <c:noMultiLvlLbl val="0"/>
      </c:catAx>
      <c:valAx>
        <c:axId val="41746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6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Embarked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67-43C6-8A0B-A4A11D61D7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67-43C6-8A0B-A4A11D61D7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C67-43C6-8A0B-A4A11D61D7E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</c:v>
                </c:pt>
                <c:pt idx="1">
                  <c:v>Q</c:v>
                </c:pt>
                <c:pt idx="2">
                  <c:v>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168</c:v>
                </c:pt>
                <c:pt idx="1">
                  <c:v>77</c:v>
                </c:pt>
                <c:pt idx="2">
                  <c:v>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B-4677-A5FB-C37983AB206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Embarked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507085174506143E-2"/>
          <c:y val="0.10256334344964645"/>
          <c:w val="0.91565666470735319"/>
          <c:h val="0.710372864121605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</c:v>
                </c:pt>
                <c:pt idx="1">
                  <c:v>Q</c:v>
                </c:pt>
                <c:pt idx="2">
                  <c:v>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47</c:v>
                </c:pt>
                <c:pt idx="2">
                  <c:v>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7F-44B2-83D0-334EF2FC0C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</c:v>
                </c:pt>
                <c:pt idx="1">
                  <c:v>Q</c:v>
                </c:pt>
                <c:pt idx="2">
                  <c:v>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93</c:v>
                </c:pt>
                <c:pt idx="1">
                  <c:v>30</c:v>
                </c:pt>
                <c:pt idx="2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7F-44B2-83D0-334EF2FC0C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294240"/>
        <c:axId val="471294896"/>
      </c:barChart>
      <c:catAx>
        <c:axId val="47129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94896"/>
        <c:crosses val="autoZero"/>
        <c:auto val="1"/>
        <c:lblAlgn val="ctr"/>
        <c:lblOffset val="100"/>
        <c:noMultiLvlLbl val="0"/>
      </c:catAx>
      <c:valAx>
        <c:axId val="47129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9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Accuracy</a:t>
            </a:r>
            <a:r>
              <a:rPr lang="en-US" baseline="0" smtClean="0"/>
              <a:t> when MinSize =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on valid set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0.70833299999999999</c:v>
                </c:pt>
                <c:pt idx="1">
                  <c:v>0.70833299999999999</c:v>
                </c:pt>
                <c:pt idx="2">
                  <c:v>0.77777799999999997</c:v>
                </c:pt>
                <c:pt idx="3">
                  <c:v>0.77083299999999999</c:v>
                </c:pt>
                <c:pt idx="4">
                  <c:v>0.77083299999999999</c:v>
                </c:pt>
                <c:pt idx="5">
                  <c:v>0.77083299999999999</c:v>
                </c:pt>
                <c:pt idx="6">
                  <c:v>0.77083299999999999</c:v>
                </c:pt>
                <c:pt idx="7">
                  <c:v>0.77083299999999999</c:v>
                </c:pt>
                <c:pt idx="8">
                  <c:v>0.77083299999999999</c:v>
                </c:pt>
                <c:pt idx="9">
                  <c:v>0.77083299999999999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EA-45C0-8600-FF61512448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 on test set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0.73224</c:v>
                </c:pt>
                <c:pt idx="1">
                  <c:v>0.74316899999999997</c:v>
                </c:pt>
                <c:pt idx="2">
                  <c:v>0.74316899999999997</c:v>
                </c:pt>
                <c:pt idx="3">
                  <c:v>0.76502700000000001</c:v>
                </c:pt>
                <c:pt idx="4">
                  <c:v>0.78142100000000003</c:v>
                </c:pt>
                <c:pt idx="5">
                  <c:v>0.77595599999999998</c:v>
                </c:pt>
                <c:pt idx="6">
                  <c:v>0.78142100000000003</c:v>
                </c:pt>
                <c:pt idx="7">
                  <c:v>0.78142100000000003</c:v>
                </c:pt>
                <c:pt idx="8">
                  <c:v>0.78142100000000003</c:v>
                </c:pt>
                <c:pt idx="9">
                  <c:v>0.78142100000000003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EA-45C0-8600-FF6151244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349312"/>
        <c:axId val="428344392"/>
      </c:lineChart>
      <c:catAx>
        <c:axId val="428349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MaxDepth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344392"/>
        <c:crosses val="autoZero"/>
        <c:auto val="1"/>
        <c:lblAlgn val="ctr"/>
        <c:lblOffset val="100"/>
        <c:noMultiLvlLbl val="0"/>
      </c:catAx>
      <c:valAx>
        <c:axId val="42834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34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8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8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EE71-9815-42B0-944B-10333D178FC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A2C5-FA43-47A8-9EDA-D77CC22B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321347"/>
            <a:ext cx="10894423" cy="65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300" y="272533"/>
            <a:ext cx="3652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Hyperparameter Search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31141181"/>
              </p:ext>
            </p:extLst>
          </p:nvPr>
        </p:nvGraphicFramePr>
        <p:xfrm>
          <a:off x="2091697" y="8730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860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1" y="339635"/>
            <a:ext cx="2459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Random forrest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1005840" y="1097280"/>
            <a:ext cx="9165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Rừng sẽ gồm 80 cây, mỗi cây được tạo ra bằng cách:</a:t>
            </a:r>
          </a:p>
          <a:p>
            <a:r>
              <a:rPr lang="en-US" smtClean="0"/>
              <a:t>         - Random các Data sử dụng</a:t>
            </a:r>
          </a:p>
          <a:p>
            <a:r>
              <a:rPr lang="en-US"/>
              <a:t> </a:t>
            </a:r>
            <a:r>
              <a:rPr lang="en-US" smtClean="0"/>
              <a:t>        - Random các thuộc tính sử dụng</a:t>
            </a:r>
          </a:p>
          <a:p>
            <a:r>
              <a:rPr lang="en-US"/>
              <a:t> </a:t>
            </a:r>
            <a:r>
              <a:rPr lang="en-US" smtClean="0"/>
              <a:t>        - Lấy cây tốt nhất tạo được qua Hyperparameter Search trên tập dữ liệu tạo từ 2 bước trên</a:t>
            </a:r>
          </a:p>
          <a:p>
            <a:endParaRPr lang="en-US" smtClean="0"/>
          </a:p>
          <a:p>
            <a:r>
              <a:rPr lang="en-US" smtClean="0"/>
              <a:t>Nhãn dự đoán cho mỗi dữ liệu là nhãn được dự đoán nhiều nhất bởi 80 cây trên.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3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6651" y="522514"/>
            <a:ext cx="9888583" cy="568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solidFill>
                  <a:sysClr val="windowText" lastClr="000000"/>
                </a:solidFill>
              </a:rPr>
              <a:t>Xử lý missing data:</a:t>
            </a:r>
          </a:p>
          <a:p>
            <a:endParaRPr lang="en-US" sz="2000">
              <a:solidFill>
                <a:sysClr val="windowText" lastClr="000000"/>
              </a:solidFill>
            </a:endParaRPr>
          </a:p>
          <a:p>
            <a:endParaRPr lang="en-US" sz="2000" smtClean="0">
              <a:solidFill>
                <a:sysClr val="windowText" lastClr="000000"/>
              </a:solidFill>
            </a:endParaRPr>
          </a:p>
          <a:p>
            <a:endParaRPr lang="en-US" sz="2000" smtClean="0">
              <a:solidFill>
                <a:sysClr val="windowText" lastClr="000000"/>
              </a:solidFill>
            </a:endParaRPr>
          </a:p>
          <a:p>
            <a:r>
              <a:rPr lang="en-US" smtClean="0">
                <a:solidFill>
                  <a:sysClr val="windowText" lastClr="000000"/>
                </a:solidFill>
              </a:rPr>
              <a:t>    - Đối với thuộc tính Age: Qua kiểm tra, nhận thấy phần lớn những người bị mất thuộc tính này có danh xưng trong tên là Mr, Mrs và Master =&gt; Dự đoán tuổi của những người này sẽ thuộc nhóm trưởng thành hoặc già =&gt; Random một trong 2 nhóm.</a:t>
            </a:r>
          </a:p>
          <a:p>
            <a:endParaRPr lang="en-US" smtClean="0">
              <a:solidFill>
                <a:sysClr val="windowText" lastClr="000000"/>
              </a:solidFill>
            </a:endParaRPr>
          </a:p>
          <a:p>
            <a:r>
              <a:rPr lang="en-US">
                <a:solidFill>
                  <a:sysClr val="windowText" lastClr="000000"/>
                </a:solidFill>
              </a:rPr>
              <a:t> </a:t>
            </a:r>
            <a:r>
              <a:rPr lang="en-US" smtClean="0">
                <a:solidFill>
                  <a:sysClr val="windowText" lastClr="000000"/>
                </a:solidFill>
              </a:rPr>
              <a:t>   - Đối với thuộc tính Embarked: Random thuộc tính cho 2 người thị thiếu.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76" y="0"/>
            <a:ext cx="11765824" cy="66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7738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23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7866831"/>
              </p:ext>
            </p:extLst>
          </p:nvPr>
        </p:nvGraphicFramePr>
        <p:xfrm>
          <a:off x="2097314" y="365759"/>
          <a:ext cx="7660640" cy="4702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25634" y="5812971"/>
            <a:ext cx="624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Tỉ lệ sống sót của nữ giới cao hơn hẳn nam giới (74% so với 18%)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29805" y="5351306"/>
            <a:ext cx="503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 giới chiếm nhiều hơn nữ giới (64% so với 36%)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kaggleusercontent.com/kf/81473546/eyJhbGciOiJkaXIiLCJlbmMiOiJBMTI4Q0JDLUhTMjU2In0..aOLxBblJceMH-i6e_dqRUg.OjkpeZd7msjbldycj2PcGAv67hEnsiTKhl6Ad1CPxP7hEVs1HSCSvtapnGFGCkN3q30gFf0UK0h_yFKUqQlSb9yVc2lBnRWJMx2qZiQipzrrK0Abtme-UOH2obAGLrWS6lfL4IyMl-vy_4XO3agcz3hajjonjUY4-b4x0FB-HNWHc0PrBhr4IZnR1oY604BF3FXTB_pu2BwB0_FQfp-B6Rs4Ig-q6xv8AZWCvoeKgDtIJ4TyoU4RgKPPfuZu0DJp5SrT_3dWz9kIifKG4r8tx-N4iyjbL7uOq2SjCIzFk3DF88SAq9BgBCTiOTbtMrsQt_4BmvXSlt9xACGm5ev2_QWAYMU-rSmIG6vW5__GTwZ3B5TX-s4I44tKU7evSsYL-JAzp6SEOLZy3IrKNx-y0nWEUfcfyAUmGtNz7wXrJEOqAfyALz8YNu0eZt7oPcO-kYJJU0p6LXyCnNSm82MCezWPEf0NQipIR5Y66leG2Kkoq36f3WsIjnqgl1iy7MdThs2vSPg06mMy3dOesVPWzzUVCrI9O_hDqRQ0oNvKUrT5VeEEld9sWgFZIEt6EYOpOBuBNq8aGdEbqX4ikF2c094PLO3Gqx1oOBJYejDwVSjY7bSViFLHAT4IPpyzqmwFEaiTkL3hnnOzWN1rh9xzMD7Q0la6jhP5-bRAyn_qD6DleGErdfUGy3F4QK7U53YW.8eenutNJvXo5u9F9qTOHsA/__results___files/__results___10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2" y="362357"/>
            <a:ext cx="11365864" cy="493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1393" y="5878285"/>
            <a:ext cx="69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Thứ tự được ưu tiên là 1&gt;2&gt;3. Tỉ lệ sống sót giảm dần theo độ ưu tiên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kaggleusercontent.com/kf/81473546/eyJhbGciOiJkaXIiLCJlbmMiOiJBMTI4Q0JDLUhTMjU2In0..aOLxBblJceMH-i6e_dqRUg.OjkpeZd7msjbldycj2PcGAv67hEnsiTKhl6Ad1CPxP7hEVs1HSCSvtapnGFGCkN3q30gFf0UK0h_yFKUqQlSb9yVc2lBnRWJMx2qZiQipzrrK0Abtme-UOH2obAGLrWS6lfL4IyMl-vy_4XO3agcz3hajjonjUY4-b4x0FB-HNWHc0PrBhr4IZnR1oY604BF3FXTB_pu2BwB0_FQfp-B6Rs4Ig-q6xv8AZWCvoeKgDtIJ4TyoU4RgKPPfuZu0DJp5SrT_3dWz9kIifKG4r8tx-N4iyjbL7uOq2SjCIzFk3DF88SAq9BgBCTiOTbtMrsQt_4BmvXSlt9xACGm5ev2_QWAYMU-rSmIG6vW5__GTwZ3B5TX-s4I44tKU7evSsYL-JAzp6SEOLZy3IrKNx-y0nWEUfcfyAUmGtNz7wXrJEOqAfyALz8YNu0eZt7oPcO-kYJJU0p6LXyCnNSm82MCezWPEf0NQipIR5Y66leG2Kkoq36f3WsIjnqgl1iy7MdThs2vSPg06mMy3dOesVPWzzUVCrI9O_hDqRQ0oNvKUrT5VeEEld9sWgFZIEt6EYOpOBuBNq8aGdEbqX4ikF2c094PLO3Gqx1oOBJYejDwVSjY7bSViFLHAT4IPpyzqmwFEaiTkL3hnnOzWN1rh9xzMD7Q0la6jhP5-bRAyn_qD6DleGErdfUGy3F4QK7U53YW.8eenutNJvXo5u9F9qTOHsA/__results___files/__results___1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2" y="417558"/>
            <a:ext cx="11761143" cy="374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8549" y="4349930"/>
            <a:ext cx="876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Tỷ lệ sống sót của lứa tuổi trẻ em cao. Nhóm người trưởng thành có tỉ lệ sống sót thấp hơn.</a:t>
            </a:r>
          </a:p>
          <a:p>
            <a:pPr algn="ctr"/>
            <a:r>
              <a:rPr lang="en-US" smtClean="0"/>
              <a:t> Nhóm người gia có tỉ lệ sống sót thấp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5140" y="5179140"/>
            <a:ext cx="931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Khi xảy ra thảm họa, phụ nữ, trẻ em và người già sẽ được ưu tiên thoát hiểm.</a:t>
            </a:r>
            <a:br>
              <a:rPr lang="en-US" smtClean="0"/>
            </a:br>
            <a:r>
              <a:rPr lang="en-US" smtClean="0"/>
              <a:t>Điều này đúng cho tỉ lệ sống sót của phụ nữ và trẻ em, nhưng lại không đúng cho nhóm người già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1313" y="6008350"/>
            <a:ext cx="800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Phỏng đoán nguyên nhân sau khi tra cứu trên mạng: Đa số người già chết do không</a:t>
            </a:r>
          </a:p>
          <a:p>
            <a:pPr algn="ctr"/>
            <a:r>
              <a:rPr lang="en-US"/>
              <a:t>c</a:t>
            </a:r>
            <a:r>
              <a:rPr lang="en-US" smtClean="0"/>
              <a:t>hịu được sự giảm thân nhiệt trong nước ở -2 độ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3017" y="378823"/>
            <a:ext cx="632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Thuộc tính Embarked có ảnh hưởng đến tỉ lệ sống sót hay không?</a:t>
            </a:r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888968086"/>
              </p:ext>
            </p:extLst>
          </p:nvPr>
        </p:nvGraphicFramePr>
        <p:xfrm>
          <a:off x="124823" y="891847"/>
          <a:ext cx="5348513" cy="35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449203106"/>
              </p:ext>
            </p:extLst>
          </p:nvPr>
        </p:nvGraphicFramePr>
        <p:xfrm>
          <a:off x="5709802" y="738664"/>
          <a:ext cx="7046686" cy="4492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96138" y="5374770"/>
            <a:ext cx="715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Tỉ lệ sống sót của người đi từ cảng C cao hơn rất nhiều so với 2 cảng còn lại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112" y="5753610"/>
            <a:ext cx="9317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Có một số tương tác giữa thuộc tính Embarked và thuộc tính Sex, Pclass. Có thể tham khảo ở đây:</a:t>
            </a:r>
          </a:p>
          <a:p>
            <a:pPr algn="ctr"/>
            <a:r>
              <a:rPr lang="en-US" smtClean="0"/>
              <a:t> https://hadrien-lcrx.github.io/notebooks/Titanic_Survival_Analysis.html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39" y="735873"/>
            <a:ext cx="9362667" cy="47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7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66" y="0"/>
            <a:ext cx="8181022" cy="3272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66" y="3272409"/>
            <a:ext cx="8181022" cy="34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29" y="0"/>
            <a:ext cx="6932431" cy="2957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29" y="2935301"/>
            <a:ext cx="6932431" cy="39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4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a2dalek</dc:creator>
  <cp:lastModifiedBy>a2dalek</cp:lastModifiedBy>
  <cp:revision>41</cp:revision>
  <dcterms:created xsi:type="dcterms:W3CDTF">2021-12-11T12:49:33Z</dcterms:created>
  <dcterms:modified xsi:type="dcterms:W3CDTF">2021-12-11T16:21:49Z</dcterms:modified>
</cp:coreProperties>
</file>