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74" r:id="rId3"/>
    <p:sldId id="275" r:id="rId4"/>
    <p:sldId id="270" r:id="rId5"/>
    <p:sldId id="271" r:id="rId6"/>
    <p:sldId id="273" r:id="rId7"/>
    <p:sldId id="272" r:id="rId8"/>
  </p:sldIdLst>
  <p:sldSz cx="9906000" cy="6858000" type="A4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460" autoAdjust="0"/>
    <p:restoredTop sz="94660"/>
  </p:normalViewPr>
  <p:slideViewPr>
    <p:cSldViewPr>
      <p:cViewPr>
        <p:scale>
          <a:sx n="100" d="100"/>
          <a:sy n="100" d="100"/>
        </p:scale>
        <p:origin x="-684" y="4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4870" cy="501015"/>
          </a:xfrm>
          <a:prstGeom prst="rect">
            <a:avLst/>
          </a:prstGeom>
        </p:spPr>
        <p:txBody>
          <a:bodyPr vert="horz" lIns="94239" tIns="47120" rIns="94239" bIns="47120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700" y="1"/>
            <a:ext cx="2984870" cy="501015"/>
          </a:xfrm>
          <a:prstGeom prst="rect">
            <a:avLst/>
          </a:prstGeom>
        </p:spPr>
        <p:txBody>
          <a:bodyPr vert="horz" lIns="94239" tIns="47120" rIns="94239" bIns="47120" rtlCol="0"/>
          <a:lstStyle>
            <a:lvl1pPr algn="r">
              <a:defRPr sz="1300"/>
            </a:lvl1pPr>
          </a:lstStyle>
          <a:p>
            <a:fld id="{657E4CBE-1926-404C-9124-CDD6045D752E}" type="datetimeFigureOut">
              <a:rPr lang="pt-BR" smtClean="0"/>
              <a:pPr/>
              <a:t>16/08/2010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276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9" tIns="47120" rIns="94239" bIns="471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4239" tIns="47120" rIns="94239" bIns="471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9517547"/>
            <a:ext cx="2984870" cy="501015"/>
          </a:xfrm>
          <a:prstGeom prst="rect">
            <a:avLst/>
          </a:prstGeom>
        </p:spPr>
        <p:txBody>
          <a:bodyPr vert="horz" lIns="94239" tIns="47120" rIns="94239" bIns="47120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700" y="9517547"/>
            <a:ext cx="2984870" cy="501015"/>
          </a:xfrm>
          <a:prstGeom prst="rect">
            <a:avLst/>
          </a:prstGeom>
        </p:spPr>
        <p:txBody>
          <a:bodyPr vert="horz" lIns="94239" tIns="47120" rIns="94239" bIns="47120" rtlCol="0" anchor="b"/>
          <a:lstStyle>
            <a:lvl1pPr algn="r">
              <a:defRPr sz="1300"/>
            </a:lvl1pPr>
          </a:lstStyle>
          <a:p>
            <a:fld id="{2F35F2A3-03E3-4E99-8E76-02F1D02821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5F2A3-03E3-4E99-8E76-02F1D02821C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5F2A3-03E3-4E99-8E76-02F1D02821C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5F2A3-03E3-4E99-8E76-02F1D02821C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5F2A3-03E3-4E99-8E76-02F1D02821CB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5F2A3-03E3-4E99-8E76-02F1D02821C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5F2A3-03E3-4E99-8E76-02F1D02821C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5F2A3-03E3-4E99-8E76-02F1D02821C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A63-EB40-4F8B-9EE6-077A92542E56}" type="datetime1">
              <a:rPr lang="pt-BR" smtClean="0"/>
              <a:pPr/>
              <a:t>16/08/2010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B84D-48C8-415C-9F35-F873E81BA3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>
          <a:xfrm>
            <a:off x="238092" y="6500834"/>
            <a:ext cx="678661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© 2010 A2 Comunicação. Todos os direitos reservados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0560-41B2-4995-ADCE-BFBBEB950A96}" type="datetime1">
              <a:rPr lang="pt-BR" smtClean="0"/>
              <a:pPr/>
              <a:t>16/08/2010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B84D-48C8-415C-9F35-F873E81BA32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8092" y="785794"/>
            <a:ext cx="9429816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95282" y="500042"/>
            <a:ext cx="928694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9BC8041D-19F3-4C44-BDD1-8B734B816561}" type="datetime1">
              <a:rPr lang="pt-BR" smtClean="0"/>
              <a:pPr/>
              <a:t>16/08/2010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8092" y="6500834"/>
            <a:ext cx="678661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500834"/>
            <a:ext cx="256860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fld id="{E580B84D-48C8-415C-9F35-F873E81BA32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238092" y="498454"/>
            <a:ext cx="8429684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logoA2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0652" y="214290"/>
            <a:ext cx="857256" cy="5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aixaDeTexto 17"/>
          <p:cNvSpPr txBox="1"/>
          <p:nvPr/>
        </p:nvSpPr>
        <p:spPr>
          <a:xfrm>
            <a:off x="166654" y="214290"/>
            <a:ext cx="842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Exemplo de </a:t>
            </a:r>
            <a:r>
              <a:rPr kumimoji="0" lang="pt-B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Sitemap</a:t>
            </a: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- Prefeitura SP</a:t>
            </a:r>
            <a:endParaRPr lang="pt-BR" b="1" dirty="0"/>
          </a:p>
        </p:txBody>
      </p:sp>
      <p:sp>
        <p:nvSpPr>
          <p:cNvPr id="19" name="Espaço Reservado para Data 3"/>
          <p:cNvSpPr txBox="1">
            <a:spLocks/>
          </p:cNvSpPr>
          <p:nvPr/>
        </p:nvSpPr>
        <p:spPr>
          <a:xfrm>
            <a:off x="166654" y="500042"/>
            <a:ext cx="809596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Versão: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1600" kern="1200" baseline="0">
          <a:solidFill>
            <a:schemeClr val="accent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95282" y="500042"/>
            <a:ext cx="928694" cy="214314"/>
          </a:xfrm>
        </p:spPr>
        <p:txBody>
          <a:bodyPr/>
          <a:lstStyle/>
          <a:p>
            <a:fld id="{EFBA4CCB-369A-44F4-BE56-79EAB6973122}" type="datetime1">
              <a:rPr lang="pt-BR" smtClean="0"/>
              <a:pPr/>
              <a:t>16/08/2010</a:t>
            </a:fld>
            <a:endParaRPr lang="pt-BR"/>
          </a:p>
        </p:txBody>
      </p:sp>
      <p:sp>
        <p:nvSpPr>
          <p:cNvPr id="199" name="Retângulo 198"/>
          <p:cNvSpPr/>
          <p:nvPr/>
        </p:nvSpPr>
        <p:spPr>
          <a:xfrm>
            <a:off x="166654" y="857232"/>
            <a:ext cx="1214445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Homepage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166654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Morador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66654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13" name="Espaço Reservado para Número de Slide 240"/>
          <p:cNvSpPr>
            <a:spLocks noGrp="1"/>
          </p:cNvSpPr>
          <p:nvPr>
            <p:ph type="sldNum" sz="quarter" idx="12"/>
          </p:nvPr>
        </p:nvSpPr>
        <p:spPr>
          <a:xfrm>
            <a:off x="7099300" y="6500834"/>
            <a:ext cx="2568608" cy="285752"/>
          </a:xfrm>
        </p:spPr>
        <p:txBody>
          <a:bodyPr/>
          <a:lstStyle/>
          <a:p>
            <a:fld id="{E580B84D-48C8-415C-9F35-F873E81BA32C}" type="slidenum">
              <a:rPr lang="pt-BR" smtClean="0"/>
              <a:pPr/>
              <a:t>1</a:t>
            </a:fld>
            <a:endParaRPr lang="pt-BR" dirty="0"/>
          </a:p>
        </p:txBody>
      </p:sp>
      <p:cxnSp>
        <p:nvCxnSpPr>
          <p:cNvPr id="124" name="Conector angulado 235"/>
          <p:cNvCxnSpPr>
            <a:stCxn id="199" idx="2"/>
            <a:endCxn id="58" idx="0"/>
          </p:cNvCxnSpPr>
          <p:nvPr/>
        </p:nvCxnSpPr>
        <p:spPr>
          <a:xfrm rot="5400000">
            <a:off x="525671" y="1609158"/>
            <a:ext cx="357190" cy="13922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1245530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Negócios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245530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309794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Turismo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309794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381364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Governo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381364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1238224" y="26431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Cidade Global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1238224" y="250030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2.1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69" name="Conector angulado 235"/>
          <p:cNvCxnSpPr>
            <a:stCxn id="199" idx="2"/>
            <a:endCxn id="24" idx="0"/>
          </p:cNvCxnSpPr>
          <p:nvPr/>
        </p:nvCxnSpPr>
        <p:spPr>
          <a:xfrm rot="16200000" flipH="1">
            <a:off x="1065108" y="1208942"/>
            <a:ext cx="357190" cy="9396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235"/>
          <p:cNvCxnSpPr>
            <a:stCxn id="199" idx="2"/>
            <a:endCxn id="26" idx="0"/>
          </p:cNvCxnSpPr>
          <p:nvPr/>
        </p:nvCxnSpPr>
        <p:spPr>
          <a:xfrm rot="16200000" flipH="1">
            <a:off x="1597240" y="676810"/>
            <a:ext cx="357190" cy="200391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235"/>
          <p:cNvCxnSpPr>
            <a:stCxn id="199" idx="2"/>
            <a:endCxn id="28" idx="0"/>
          </p:cNvCxnSpPr>
          <p:nvPr/>
        </p:nvCxnSpPr>
        <p:spPr>
          <a:xfrm rot="16200000" flipH="1">
            <a:off x="2133025" y="141025"/>
            <a:ext cx="357190" cy="307548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4452934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Servidor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452934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524504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524504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596074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Transporte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596074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667644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Notícias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7667644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8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739214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Fale Conosco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8739214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9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66654" y="26431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Perto de Você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166654" y="250030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2309794" y="378619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Pontos turísticos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309794" y="3643314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3.3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309794" y="321468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Informações para turistas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09794" y="307181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3.2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2309794" y="26431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Sobre a cidade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309794" y="250030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3.1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1238224" y="321468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Agenda de eventos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1238224" y="307181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2.2.1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3381364" y="378619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Orçamento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3381364" y="3643314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3381364" y="321468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Órgãos e entidades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3381364" y="307181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3381364" y="26431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Cada Vez Melhor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3381364" y="250030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381364" y="435769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Agenda 2012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3381364" y="4214818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4452934" y="26431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Portal do Servidor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4452934" y="250030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5524504" y="26431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Linha do Tempo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5524504" y="250030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3381364" y="607220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Notícias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3381364" y="6286520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6596074" y="26431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Ônibus, Trens e Metrô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6596074" y="250030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6596074" y="321468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Automóveis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6596074" y="307181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6596074" y="378619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Caminhões e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motofrete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6596074" y="3643314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6596074" y="435769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Táxis, fretamento e Escolar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6596074" y="4214818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7667644" y="26431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Tags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7667644" y="250030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8.1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739214" y="26431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Entre em contato</a:t>
            </a:r>
          </a:p>
        </p:txBody>
      </p:sp>
      <p:sp>
        <p:nvSpPr>
          <p:cNvPr id="126" name="Retângulo 125"/>
          <p:cNvSpPr/>
          <p:nvPr/>
        </p:nvSpPr>
        <p:spPr>
          <a:xfrm>
            <a:off x="8739214" y="250030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9.1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8739214" y="321468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SAC</a:t>
            </a:r>
          </a:p>
        </p:txBody>
      </p:sp>
      <p:sp>
        <p:nvSpPr>
          <p:cNvPr id="128" name="Retângulo 127"/>
          <p:cNvSpPr/>
          <p:nvPr/>
        </p:nvSpPr>
        <p:spPr>
          <a:xfrm>
            <a:off x="8739214" y="307181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9.2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8739214" y="378619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156</a:t>
            </a:r>
          </a:p>
        </p:txBody>
      </p:sp>
      <p:sp>
        <p:nvSpPr>
          <p:cNvPr id="130" name="Retângulo 129"/>
          <p:cNvSpPr/>
          <p:nvPr/>
        </p:nvSpPr>
        <p:spPr>
          <a:xfrm>
            <a:off x="8739214" y="3643314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9.3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8739214" y="435769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Subprefeituras</a:t>
            </a:r>
          </a:p>
        </p:txBody>
      </p:sp>
      <p:sp>
        <p:nvSpPr>
          <p:cNvPr id="132" name="Retângulo 131"/>
          <p:cNvSpPr/>
          <p:nvPr/>
        </p:nvSpPr>
        <p:spPr>
          <a:xfrm>
            <a:off x="8739214" y="4214818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9.4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8739214" y="492919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Redes sociais</a:t>
            </a:r>
          </a:p>
        </p:txBody>
      </p:sp>
      <p:sp>
        <p:nvSpPr>
          <p:cNvPr id="134" name="Retângulo 133"/>
          <p:cNvSpPr/>
          <p:nvPr/>
        </p:nvSpPr>
        <p:spPr>
          <a:xfrm>
            <a:off x="8739214" y="4786322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9.5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36" name="Conector reto 135"/>
          <p:cNvCxnSpPr/>
          <p:nvPr/>
        </p:nvCxnSpPr>
        <p:spPr>
          <a:xfrm rot="5400000">
            <a:off x="-1118436" y="4143380"/>
            <a:ext cx="45720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rot="5400000">
            <a:off x="-48455" y="4142586"/>
            <a:ext cx="45720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/>
          <p:nvPr/>
        </p:nvCxnSpPr>
        <p:spPr>
          <a:xfrm rot="5400000">
            <a:off x="1023115" y="4142587"/>
            <a:ext cx="45720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/>
          <p:nvPr/>
        </p:nvCxnSpPr>
        <p:spPr>
          <a:xfrm rot="5400000">
            <a:off x="2094686" y="4142587"/>
            <a:ext cx="45720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/>
          <p:nvPr/>
        </p:nvCxnSpPr>
        <p:spPr>
          <a:xfrm rot="5400000">
            <a:off x="3166256" y="4142586"/>
            <a:ext cx="45720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 rot="5400000">
            <a:off x="4237826" y="4142586"/>
            <a:ext cx="45720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/>
          <p:nvPr/>
        </p:nvCxnSpPr>
        <p:spPr>
          <a:xfrm rot="5400000">
            <a:off x="5310984" y="4142586"/>
            <a:ext cx="45720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rot="5400000">
            <a:off x="6380966" y="4142586"/>
            <a:ext cx="45720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do 235"/>
          <p:cNvCxnSpPr>
            <a:stCxn id="199" idx="2"/>
            <a:endCxn id="30" idx="0"/>
          </p:cNvCxnSpPr>
          <p:nvPr/>
        </p:nvCxnSpPr>
        <p:spPr>
          <a:xfrm rot="16200000" flipH="1">
            <a:off x="2668810" y="-394760"/>
            <a:ext cx="357190" cy="41470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do 235"/>
          <p:cNvCxnSpPr>
            <a:stCxn id="199" idx="2"/>
            <a:endCxn id="32" idx="0"/>
          </p:cNvCxnSpPr>
          <p:nvPr/>
        </p:nvCxnSpPr>
        <p:spPr>
          <a:xfrm rot="16200000" flipH="1">
            <a:off x="3204595" y="-930545"/>
            <a:ext cx="357190" cy="52186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do 235"/>
          <p:cNvCxnSpPr>
            <a:stCxn id="199" idx="2"/>
            <a:endCxn id="34" idx="0"/>
          </p:cNvCxnSpPr>
          <p:nvPr/>
        </p:nvCxnSpPr>
        <p:spPr>
          <a:xfrm rot="16200000" flipH="1">
            <a:off x="3740380" y="-1466330"/>
            <a:ext cx="357190" cy="629019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do 235"/>
          <p:cNvCxnSpPr>
            <a:stCxn id="199" idx="2"/>
            <a:endCxn id="36" idx="0"/>
          </p:cNvCxnSpPr>
          <p:nvPr/>
        </p:nvCxnSpPr>
        <p:spPr>
          <a:xfrm rot="16200000" flipH="1">
            <a:off x="4276165" y="-2002115"/>
            <a:ext cx="357190" cy="736176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do 235"/>
          <p:cNvCxnSpPr>
            <a:stCxn id="199" idx="3"/>
            <a:endCxn id="164" idx="0"/>
          </p:cNvCxnSpPr>
          <p:nvPr/>
        </p:nvCxnSpPr>
        <p:spPr>
          <a:xfrm>
            <a:off x="1381099" y="1178703"/>
            <a:ext cx="801413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tângulo 158"/>
          <p:cNvSpPr/>
          <p:nvPr/>
        </p:nvSpPr>
        <p:spPr>
          <a:xfrm>
            <a:off x="5524504" y="321468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Por Assunto</a:t>
            </a:r>
          </a:p>
        </p:txBody>
      </p:sp>
      <p:sp>
        <p:nvSpPr>
          <p:cNvPr id="160" name="Retângulo 159"/>
          <p:cNvSpPr/>
          <p:nvPr/>
        </p:nvSpPr>
        <p:spPr>
          <a:xfrm>
            <a:off x="5524504" y="307181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61" name="Retângulo 160"/>
          <p:cNvSpPr/>
          <p:nvPr/>
        </p:nvSpPr>
        <p:spPr>
          <a:xfrm>
            <a:off x="5524504" y="378619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Por Órgão de Governo</a:t>
            </a:r>
          </a:p>
        </p:txBody>
      </p:sp>
      <p:sp>
        <p:nvSpPr>
          <p:cNvPr id="162" name="Retângulo 161"/>
          <p:cNvSpPr/>
          <p:nvPr/>
        </p:nvSpPr>
        <p:spPr>
          <a:xfrm>
            <a:off x="5524504" y="3643314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63" name="Retângulo 162"/>
          <p:cNvSpPr/>
          <p:nvPr/>
        </p:nvSpPr>
        <p:spPr>
          <a:xfrm>
            <a:off x="1714512" y="142873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Busca</a:t>
            </a:r>
          </a:p>
        </p:txBody>
      </p:sp>
      <p:sp>
        <p:nvSpPr>
          <p:cNvPr id="164" name="Retângulo 163"/>
          <p:cNvSpPr/>
          <p:nvPr/>
        </p:nvSpPr>
        <p:spPr>
          <a:xfrm>
            <a:off x="1714512" y="128586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10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65" name="Conector angulado 235"/>
          <p:cNvCxnSpPr>
            <a:stCxn id="199" idx="2"/>
            <a:endCxn id="38" idx="0"/>
          </p:cNvCxnSpPr>
          <p:nvPr/>
        </p:nvCxnSpPr>
        <p:spPr>
          <a:xfrm rot="16200000" flipH="1">
            <a:off x="4811950" y="-2537900"/>
            <a:ext cx="357190" cy="843333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ângulo 168"/>
          <p:cNvSpPr/>
          <p:nvPr/>
        </p:nvSpPr>
        <p:spPr>
          <a:xfrm>
            <a:off x="2714644" y="142873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English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70" name="Retângulo 169"/>
          <p:cNvSpPr/>
          <p:nvPr/>
        </p:nvSpPr>
        <p:spPr>
          <a:xfrm>
            <a:off x="2714644" y="128586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71" name="Conector angulado 235"/>
          <p:cNvCxnSpPr>
            <a:stCxn id="199" idx="3"/>
            <a:endCxn id="170" idx="0"/>
          </p:cNvCxnSpPr>
          <p:nvPr/>
        </p:nvCxnSpPr>
        <p:spPr>
          <a:xfrm>
            <a:off x="1381099" y="1178703"/>
            <a:ext cx="1801545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tângulo 173"/>
          <p:cNvSpPr/>
          <p:nvPr/>
        </p:nvSpPr>
        <p:spPr>
          <a:xfrm>
            <a:off x="3714776" y="142873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Español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75" name="Retângulo 174"/>
          <p:cNvSpPr/>
          <p:nvPr/>
        </p:nvSpPr>
        <p:spPr>
          <a:xfrm>
            <a:off x="3714776" y="128586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76" name="Retângulo 175"/>
          <p:cNvSpPr/>
          <p:nvPr/>
        </p:nvSpPr>
        <p:spPr>
          <a:xfrm>
            <a:off x="4714908" y="142873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Mapa do site</a:t>
            </a:r>
          </a:p>
        </p:txBody>
      </p:sp>
      <p:sp>
        <p:nvSpPr>
          <p:cNvPr id="177" name="Retângulo 176"/>
          <p:cNvSpPr/>
          <p:nvPr/>
        </p:nvSpPr>
        <p:spPr>
          <a:xfrm>
            <a:off x="4714908" y="128586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78" name="Retângulo 177"/>
          <p:cNvSpPr/>
          <p:nvPr/>
        </p:nvSpPr>
        <p:spPr>
          <a:xfrm>
            <a:off x="5715040" y="142873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Sobre o site</a:t>
            </a:r>
          </a:p>
        </p:txBody>
      </p:sp>
      <p:sp>
        <p:nvSpPr>
          <p:cNvPr id="179" name="Retângulo 178"/>
          <p:cNvSpPr/>
          <p:nvPr/>
        </p:nvSpPr>
        <p:spPr>
          <a:xfrm>
            <a:off x="5715040" y="128586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80" name="Retângulo 179"/>
          <p:cNvSpPr/>
          <p:nvPr/>
        </p:nvSpPr>
        <p:spPr>
          <a:xfrm>
            <a:off x="5524504" y="435769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SAC</a:t>
            </a:r>
          </a:p>
        </p:txBody>
      </p:sp>
      <p:sp>
        <p:nvSpPr>
          <p:cNvPr id="181" name="Retângulo 180"/>
          <p:cNvSpPr/>
          <p:nvPr/>
        </p:nvSpPr>
        <p:spPr>
          <a:xfrm>
            <a:off x="5524504" y="4214818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85" name="Retângulo 184"/>
          <p:cNvSpPr/>
          <p:nvPr/>
        </p:nvSpPr>
        <p:spPr>
          <a:xfrm>
            <a:off x="6715172" y="142873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Acessibilidade</a:t>
            </a:r>
          </a:p>
        </p:txBody>
      </p:sp>
      <p:sp>
        <p:nvSpPr>
          <p:cNvPr id="186" name="Retângulo 185"/>
          <p:cNvSpPr/>
          <p:nvPr/>
        </p:nvSpPr>
        <p:spPr>
          <a:xfrm>
            <a:off x="6715172" y="128586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15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87" name="Retângulo 186"/>
          <p:cNvSpPr/>
          <p:nvPr/>
        </p:nvSpPr>
        <p:spPr>
          <a:xfrm>
            <a:off x="7667644" y="321468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Áudios</a:t>
            </a:r>
          </a:p>
        </p:txBody>
      </p:sp>
      <p:sp>
        <p:nvSpPr>
          <p:cNvPr id="188" name="Retângulo 187"/>
          <p:cNvSpPr/>
          <p:nvPr/>
        </p:nvSpPr>
        <p:spPr>
          <a:xfrm>
            <a:off x="7667644" y="307181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8.2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89" name="Retângulo 188"/>
          <p:cNvSpPr/>
          <p:nvPr/>
        </p:nvSpPr>
        <p:spPr>
          <a:xfrm>
            <a:off x="7667644" y="378619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Vídeos</a:t>
            </a:r>
          </a:p>
        </p:txBody>
      </p:sp>
      <p:sp>
        <p:nvSpPr>
          <p:cNvPr id="190" name="Retângulo 189"/>
          <p:cNvSpPr/>
          <p:nvPr/>
        </p:nvSpPr>
        <p:spPr>
          <a:xfrm>
            <a:off x="7667644" y="3643314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8.3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1" name="Retângulo 190"/>
          <p:cNvSpPr/>
          <p:nvPr/>
        </p:nvSpPr>
        <p:spPr>
          <a:xfrm>
            <a:off x="7667644" y="435769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Fotos</a:t>
            </a:r>
          </a:p>
        </p:txBody>
      </p:sp>
      <p:sp>
        <p:nvSpPr>
          <p:cNvPr id="192" name="Retângulo 191"/>
          <p:cNvSpPr/>
          <p:nvPr/>
        </p:nvSpPr>
        <p:spPr>
          <a:xfrm>
            <a:off x="7667644" y="4214818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8.4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3" name="Retângulo 192"/>
          <p:cNvSpPr/>
          <p:nvPr/>
        </p:nvSpPr>
        <p:spPr>
          <a:xfrm>
            <a:off x="7667644" y="492919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Entrevistas</a:t>
            </a:r>
          </a:p>
        </p:txBody>
      </p:sp>
      <p:sp>
        <p:nvSpPr>
          <p:cNvPr id="194" name="Retângulo 193"/>
          <p:cNvSpPr/>
          <p:nvPr/>
        </p:nvSpPr>
        <p:spPr>
          <a:xfrm>
            <a:off x="7667644" y="4786322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8.5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5" name="Retângulo 194"/>
          <p:cNvSpPr/>
          <p:nvPr/>
        </p:nvSpPr>
        <p:spPr>
          <a:xfrm>
            <a:off x="7731776" y="142873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Versão Móvel</a:t>
            </a:r>
          </a:p>
        </p:txBody>
      </p:sp>
      <p:sp>
        <p:nvSpPr>
          <p:cNvPr id="196" name="Retângulo 195"/>
          <p:cNvSpPr/>
          <p:nvPr/>
        </p:nvSpPr>
        <p:spPr>
          <a:xfrm>
            <a:off x="7731776" y="128586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16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7" name="Retângulo 196"/>
          <p:cNvSpPr/>
          <p:nvPr/>
        </p:nvSpPr>
        <p:spPr>
          <a:xfrm>
            <a:off x="8739214" y="142873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FAQ</a:t>
            </a:r>
          </a:p>
        </p:txBody>
      </p:sp>
      <p:sp>
        <p:nvSpPr>
          <p:cNvPr id="198" name="Retângulo 197"/>
          <p:cNvSpPr/>
          <p:nvPr/>
        </p:nvSpPr>
        <p:spPr>
          <a:xfrm>
            <a:off x="8739214" y="1285860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17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00" name="Conector angulado 235"/>
          <p:cNvCxnSpPr>
            <a:stCxn id="199" idx="3"/>
            <a:endCxn id="175" idx="0"/>
          </p:cNvCxnSpPr>
          <p:nvPr/>
        </p:nvCxnSpPr>
        <p:spPr>
          <a:xfrm>
            <a:off x="1381099" y="1178703"/>
            <a:ext cx="2801677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do 235"/>
          <p:cNvCxnSpPr>
            <a:stCxn id="199" idx="3"/>
            <a:endCxn id="177" idx="0"/>
          </p:cNvCxnSpPr>
          <p:nvPr/>
        </p:nvCxnSpPr>
        <p:spPr>
          <a:xfrm>
            <a:off x="1381099" y="1178703"/>
            <a:ext cx="3801809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do 235"/>
          <p:cNvCxnSpPr>
            <a:stCxn id="199" idx="3"/>
            <a:endCxn id="179" idx="0"/>
          </p:cNvCxnSpPr>
          <p:nvPr/>
        </p:nvCxnSpPr>
        <p:spPr>
          <a:xfrm>
            <a:off x="1381099" y="1178703"/>
            <a:ext cx="4801941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do 235"/>
          <p:cNvCxnSpPr>
            <a:stCxn id="199" idx="3"/>
            <a:endCxn id="186" idx="0"/>
          </p:cNvCxnSpPr>
          <p:nvPr/>
        </p:nvCxnSpPr>
        <p:spPr>
          <a:xfrm>
            <a:off x="1381099" y="1178703"/>
            <a:ext cx="5802073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do 235"/>
          <p:cNvCxnSpPr>
            <a:stCxn id="199" idx="3"/>
            <a:endCxn id="196" idx="0"/>
          </p:cNvCxnSpPr>
          <p:nvPr/>
        </p:nvCxnSpPr>
        <p:spPr>
          <a:xfrm>
            <a:off x="1381099" y="1178703"/>
            <a:ext cx="6818677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do 235"/>
          <p:cNvCxnSpPr>
            <a:stCxn id="199" idx="3"/>
            <a:endCxn id="198" idx="0"/>
          </p:cNvCxnSpPr>
          <p:nvPr/>
        </p:nvCxnSpPr>
        <p:spPr>
          <a:xfrm>
            <a:off x="1381099" y="1178703"/>
            <a:ext cx="7826115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tângulo 217"/>
          <p:cNvSpPr/>
          <p:nvPr/>
        </p:nvSpPr>
        <p:spPr>
          <a:xfrm>
            <a:off x="3381364" y="492919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Legislação municipal</a:t>
            </a:r>
          </a:p>
        </p:txBody>
      </p:sp>
      <p:sp>
        <p:nvSpPr>
          <p:cNvPr id="219" name="Retângulo 218"/>
          <p:cNvSpPr/>
          <p:nvPr/>
        </p:nvSpPr>
        <p:spPr>
          <a:xfrm>
            <a:off x="3381364" y="4786322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20" name="Retângulo 219"/>
          <p:cNvSpPr/>
          <p:nvPr/>
        </p:nvSpPr>
        <p:spPr>
          <a:xfrm>
            <a:off x="3381364" y="550070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Diário Oficial</a:t>
            </a:r>
          </a:p>
        </p:txBody>
      </p:sp>
      <p:sp>
        <p:nvSpPr>
          <p:cNvPr id="221" name="Retângulo 220"/>
          <p:cNvSpPr/>
          <p:nvPr/>
        </p:nvSpPr>
        <p:spPr>
          <a:xfrm>
            <a:off x="3381364" y="5357826"/>
            <a:ext cx="936000" cy="1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22" name="Retângulo 221"/>
          <p:cNvSpPr/>
          <p:nvPr/>
        </p:nvSpPr>
        <p:spPr>
          <a:xfrm>
            <a:off x="2309794" y="607220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Notícias</a:t>
            </a:r>
          </a:p>
        </p:txBody>
      </p:sp>
      <p:sp>
        <p:nvSpPr>
          <p:cNvPr id="223" name="Retângulo 222"/>
          <p:cNvSpPr/>
          <p:nvPr/>
        </p:nvSpPr>
        <p:spPr>
          <a:xfrm>
            <a:off x="2309794" y="6286520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  <p:sp>
        <p:nvSpPr>
          <p:cNvPr id="224" name="Retângulo 223"/>
          <p:cNvSpPr/>
          <p:nvPr/>
        </p:nvSpPr>
        <p:spPr>
          <a:xfrm>
            <a:off x="1230918" y="607220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Notícias</a:t>
            </a:r>
          </a:p>
        </p:txBody>
      </p:sp>
      <p:sp>
        <p:nvSpPr>
          <p:cNvPr id="225" name="Retângulo 224"/>
          <p:cNvSpPr/>
          <p:nvPr/>
        </p:nvSpPr>
        <p:spPr>
          <a:xfrm>
            <a:off x="1230918" y="6286520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  <p:sp>
        <p:nvSpPr>
          <p:cNvPr id="226" name="Retângulo 225"/>
          <p:cNvSpPr/>
          <p:nvPr/>
        </p:nvSpPr>
        <p:spPr>
          <a:xfrm>
            <a:off x="159348" y="607220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Notícias</a:t>
            </a:r>
          </a:p>
        </p:txBody>
      </p:sp>
      <p:sp>
        <p:nvSpPr>
          <p:cNvPr id="227" name="Retângulo 226"/>
          <p:cNvSpPr/>
          <p:nvPr/>
        </p:nvSpPr>
        <p:spPr>
          <a:xfrm>
            <a:off x="159348" y="6286520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  <p:sp>
        <p:nvSpPr>
          <p:cNvPr id="228" name="Retângulo 227"/>
          <p:cNvSpPr/>
          <p:nvPr/>
        </p:nvSpPr>
        <p:spPr>
          <a:xfrm>
            <a:off x="4445628" y="607220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Notícias</a:t>
            </a:r>
          </a:p>
        </p:txBody>
      </p:sp>
      <p:sp>
        <p:nvSpPr>
          <p:cNvPr id="229" name="Retângulo 228"/>
          <p:cNvSpPr/>
          <p:nvPr/>
        </p:nvSpPr>
        <p:spPr>
          <a:xfrm>
            <a:off x="4445628" y="6286520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  <p:sp>
        <p:nvSpPr>
          <p:cNvPr id="230" name="Retângulo 229"/>
          <p:cNvSpPr/>
          <p:nvPr/>
        </p:nvSpPr>
        <p:spPr>
          <a:xfrm>
            <a:off x="5517198" y="607220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Notícias</a:t>
            </a:r>
          </a:p>
        </p:txBody>
      </p:sp>
      <p:sp>
        <p:nvSpPr>
          <p:cNvPr id="231" name="Retângulo 230"/>
          <p:cNvSpPr/>
          <p:nvPr/>
        </p:nvSpPr>
        <p:spPr>
          <a:xfrm>
            <a:off x="5517198" y="6286520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  <p:sp>
        <p:nvSpPr>
          <p:cNvPr id="232" name="Retângulo 231"/>
          <p:cNvSpPr/>
          <p:nvPr/>
        </p:nvSpPr>
        <p:spPr>
          <a:xfrm>
            <a:off x="6588768" y="6072206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Notícias</a:t>
            </a:r>
          </a:p>
        </p:txBody>
      </p:sp>
      <p:sp>
        <p:nvSpPr>
          <p:cNvPr id="233" name="Retângulo 232"/>
          <p:cNvSpPr/>
          <p:nvPr/>
        </p:nvSpPr>
        <p:spPr>
          <a:xfrm>
            <a:off x="6588768" y="6286520"/>
            <a:ext cx="936000" cy="14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95282" y="500042"/>
            <a:ext cx="928694" cy="214314"/>
          </a:xfrm>
        </p:spPr>
        <p:txBody>
          <a:bodyPr/>
          <a:lstStyle/>
          <a:p>
            <a:fld id="{EFBA4CCB-369A-44F4-BE56-79EAB6973122}" type="datetime1">
              <a:rPr lang="pt-BR" smtClean="0"/>
              <a:pPr/>
              <a:t>16/08/2010</a:t>
            </a:fld>
            <a:endParaRPr lang="pt-BR"/>
          </a:p>
        </p:txBody>
      </p:sp>
      <p:sp>
        <p:nvSpPr>
          <p:cNvPr id="199" name="Retângulo 198"/>
          <p:cNvSpPr/>
          <p:nvPr/>
        </p:nvSpPr>
        <p:spPr>
          <a:xfrm>
            <a:off x="1445233" y="857232"/>
            <a:ext cx="1214445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Homepage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36" name="Conector angulado 235"/>
          <p:cNvCxnSpPr>
            <a:stCxn id="199" idx="2"/>
            <a:endCxn id="60" idx="1"/>
          </p:cNvCxnSpPr>
          <p:nvPr/>
        </p:nvCxnSpPr>
        <p:spPr>
          <a:xfrm rot="16200000" flipH="1">
            <a:off x="5483587" y="-1930957"/>
            <a:ext cx="177752" cy="70400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Espaço Reservado para Número de Slide 240"/>
          <p:cNvSpPr>
            <a:spLocks noGrp="1"/>
          </p:cNvSpPr>
          <p:nvPr>
            <p:ph type="sldNum" sz="quarter" idx="12"/>
          </p:nvPr>
        </p:nvSpPr>
        <p:spPr>
          <a:xfrm>
            <a:off x="7099300" y="6500834"/>
            <a:ext cx="2568608" cy="285752"/>
          </a:xfrm>
        </p:spPr>
        <p:txBody>
          <a:bodyPr/>
          <a:lstStyle/>
          <a:p>
            <a:fld id="{E580B84D-48C8-415C-9F35-F873E81BA32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9092470" y="1569926"/>
            <a:ext cx="504000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Pág. 2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38092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238092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78" name="Conector angulado 235"/>
          <p:cNvCxnSpPr>
            <a:stCxn id="199" idx="2"/>
            <a:endCxn id="30" idx="0"/>
          </p:cNvCxnSpPr>
          <p:nvPr/>
        </p:nvCxnSpPr>
        <p:spPr>
          <a:xfrm rot="5400000">
            <a:off x="1200679" y="1005587"/>
            <a:ext cx="357190" cy="13463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tângulo 137"/>
          <p:cNvSpPr/>
          <p:nvPr/>
        </p:nvSpPr>
        <p:spPr>
          <a:xfrm>
            <a:off x="1309662" y="2643182"/>
            <a:ext cx="8358246" cy="37667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64" name="Conector angulado 235"/>
          <p:cNvCxnSpPr>
            <a:stCxn id="30" idx="3"/>
            <a:endCxn id="108" idx="0"/>
          </p:cNvCxnSpPr>
          <p:nvPr/>
        </p:nvCxnSpPr>
        <p:spPr>
          <a:xfrm>
            <a:off x="1174092" y="1928802"/>
            <a:ext cx="739140" cy="14287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tângulo 170"/>
          <p:cNvSpPr/>
          <p:nvPr/>
        </p:nvSpPr>
        <p:spPr>
          <a:xfrm>
            <a:off x="1381100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Alistamento Militar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445232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Moradores e Residentes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1445232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2524108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Empresários, Profissionais Liberais e Autônomos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2524108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3595678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Investidores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3595678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4667248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Servidores Públicos</a:t>
            </a:r>
          </a:p>
        </p:txBody>
      </p:sp>
      <p:sp>
        <p:nvSpPr>
          <p:cNvPr id="135" name="Retângulo 134"/>
          <p:cNvSpPr/>
          <p:nvPr/>
        </p:nvSpPr>
        <p:spPr>
          <a:xfrm>
            <a:off x="4667248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5738818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Governo</a:t>
            </a:r>
          </a:p>
        </p:txBody>
      </p:sp>
      <p:sp>
        <p:nvSpPr>
          <p:cNvPr id="137" name="Retângulo 136"/>
          <p:cNvSpPr/>
          <p:nvPr/>
        </p:nvSpPr>
        <p:spPr>
          <a:xfrm>
            <a:off x="5738818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47" name="Retângulo 146"/>
          <p:cNvSpPr/>
          <p:nvPr/>
        </p:nvSpPr>
        <p:spPr>
          <a:xfrm>
            <a:off x="1381100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Conselho Municipal da Criança e do Adolescente</a:t>
            </a:r>
          </a:p>
        </p:txBody>
      </p:sp>
      <p:sp>
        <p:nvSpPr>
          <p:cNvPr id="156" name="Retângulo 155"/>
          <p:cNvSpPr/>
          <p:nvPr/>
        </p:nvSpPr>
        <p:spPr>
          <a:xfrm>
            <a:off x="1381100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Conselhos Tutelares</a:t>
            </a:r>
          </a:p>
        </p:txBody>
      </p:sp>
      <p:sp>
        <p:nvSpPr>
          <p:cNvPr id="165" name="Retângulo 164"/>
          <p:cNvSpPr/>
          <p:nvPr/>
        </p:nvSpPr>
        <p:spPr>
          <a:xfrm>
            <a:off x="1381100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Coordenadoria da Juventude</a:t>
            </a:r>
          </a:p>
        </p:txBody>
      </p:sp>
      <p:sp>
        <p:nvSpPr>
          <p:cNvPr id="166" name="Retângulo 165"/>
          <p:cNvSpPr/>
          <p:nvPr/>
        </p:nvSpPr>
        <p:spPr>
          <a:xfrm>
            <a:off x="1381100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Fumcad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- Fundo Pró-Infância</a:t>
            </a:r>
          </a:p>
        </p:txBody>
      </p:sp>
      <p:sp>
        <p:nvSpPr>
          <p:cNvPr id="172" name="Retângulo 171"/>
          <p:cNvSpPr/>
          <p:nvPr/>
        </p:nvSpPr>
        <p:spPr>
          <a:xfrm>
            <a:off x="1381100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Legislação dos Direitos da Criança e do Adolescente.</a:t>
            </a:r>
          </a:p>
        </p:txBody>
      </p:sp>
      <p:sp>
        <p:nvSpPr>
          <p:cNvPr id="176" name="Retângulo 175"/>
          <p:cNvSpPr/>
          <p:nvPr/>
        </p:nvSpPr>
        <p:spPr>
          <a:xfrm>
            <a:off x="2381232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Bibliotecas</a:t>
            </a:r>
          </a:p>
        </p:txBody>
      </p:sp>
      <p:sp>
        <p:nvSpPr>
          <p:cNvPr id="177" name="Retângulo 176"/>
          <p:cNvSpPr/>
          <p:nvPr/>
        </p:nvSpPr>
        <p:spPr>
          <a:xfrm>
            <a:off x="2381232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Centro Cultural São Paulo </a:t>
            </a:r>
          </a:p>
        </p:txBody>
      </p:sp>
      <p:sp>
        <p:nvSpPr>
          <p:cNvPr id="178" name="Retângulo 177"/>
          <p:cNvSpPr/>
          <p:nvPr/>
        </p:nvSpPr>
        <p:spPr>
          <a:xfrm>
            <a:off x="2381232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Pontos culturais </a:t>
            </a:r>
          </a:p>
        </p:txBody>
      </p:sp>
      <p:sp>
        <p:nvSpPr>
          <p:cNvPr id="179" name="Retângulo 178"/>
          <p:cNvSpPr/>
          <p:nvPr/>
        </p:nvSpPr>
        <p:spPr>
          <a:xfrm>
            <a:off x="2381232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Acervo das bibliotecas municipais </a:t>
            </a:r>
          </a:p>
        </p:txBody>
      </p:sp>
      <p:sp>
        <p:nvSpPr>
          <p:cNvPr id="180" name="Retângulo 179"/>
          <p:cNvSpPr/>
          <p:nvPr/>
        </p:nvSpPr>
        <p:spPr>
          <a:xfrm>
            <a:off x="2381232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Programação cultural</a:t>
            </a:r>
          </a:p>
        </p:txBody>
      </p:sp>
      <p:sp>
        <p:nvSpPr>
          <p:cNvPr id="181" name="Retângulo 180"/>
          <p:cNvSpPr/>
          <p:nvPr/>
        </p:nvSpPr>
        <p:spPr>
          <a:xfrm>
            <a:off x="2381232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Teatro Municipal </a:t>
            </a:r>
          </a:p>
        </p:txBody>
      </p:sp>
      <p:sp>
        <p:nvSpPr>
          <p:cNvPr id="182" name="Retângulo 181"/>
          <p:cNvSpPr/>
          <p:nvPr/>
        </p:nvSpPr>
        <p:spPr>
          <a:xfrm>
            <a:off x="2381232" y="542926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Cemitério da Consolação – Visita monitorada</a:t>
            </a:r>
          </a:p>
        </p:txBody>
      </p:sp>
      <p:sp>
        <p:nvSpPr>
          <p:cNvPr id="193" name="Retângulo 192"/>
          <p:cNvSpPr/>
          <p:nvPr/>
        </p:nvSpPr>
        <p:spPr>
          <a:xfrm>
            <a:off x="3381364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Escolas e Creches</a:t>
            </a:r>
          </a:p>
        </p:txBody>
      </p:sp>
      <p:sp>
        <p:nvSpPr>
          <p:cNvPr id="195" name="Retângulo 194"/>
          <p:cNvSpPr/>
          <p:nvPr/>
        </p:nvSpPr>
        <p:spPr>
          <a:xfrm>
            <a:off x="3381364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Ensino Fundamental </a:t>
            </a:r>
          </a:p>
        </p:txBody>
      </p:sp>
      <p:sp>
        <p:nvSpPr>
          <p:cNvPr id="196" name="Retângulo 195"/>
          <p:cNvSpPr/>
          <p:nvPr/>
        </p:nvSpPr>
        <p:spPr>
          <a:xfrm>
            <a:off x="3381364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Ensino Médio </a:t>
            </a:r>
          </a:p>
        </p:txBody>
      </p:sp>
      <p:sp>
        <p:nvSpPr>
          <p:cNvPr id="197" name="Retângulo 196"/>
          <p:cNvSpPr/>
          <p:nvPr/>
        </p:nvSpPr>
        <p:spPr>
          <a:xfrm>
            <a:off x="3381364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Ensino Profissionalizante Básico </a:t>
            </a:r>
          </a:p>
        </p:txBody>
      </p:sp>
      <p:sp>
        <p:nvSpPr>
          <p:cNvPr id="198" name="Retângulo 197"/>
          <p:cNvSpPr/>
          <p:nvPr/>
        </p:nvSpPr>
        <p:spPr>
          <a:xfrm>
            <a:off x="3381364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Ensino Profissionalizante Técnico </a:t>
            </a:r>
          </a:p>
        </p:txBody>
      </p:sp>
      <p:sp>
        <p:nvSpPr>
          <p:cNvPr id="200" name="Retângulo 199"/>
          <p:cNvSpPr/>
          <p:nvPr/>
        </p:nvSpPr>
        <p:spPr>
          <a:xfrm>
            <a:off x="3381364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Escola de jardinagem </a:t>
            </a:r>
          </a:p>
        </p:txBody>
      </p:sp>
      <p:sp>
        <p:nvSpPr>
          <p:cNvPr id="201" name="Retângulo 200"/>
          <p:cNvSpPr/>
          <p:nvPr/>
        </p:nvSpPr>
        <p:spPr>
          <a:xfrm>
            <a:off x="5374322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Agenda de Eventos Esportivos </a:t>
            </a:r>
          </a:p>
        </p:txBody>
      </p:sp>
      <p:sp>
        <p:nvSpPr>
          <p:cNvPr id="202" name="Retângulo 201"/>
          <p:cNvSpPr/>
          <p:nvPr/>
        </p:nvSpPr>
        <p:spPr>
          <a:xfrm>
            <a:off x="5374322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Autódromo de Interlagos</a:t>
            </a:r>
          </a:p>
        </p:txBody>
      </p:sp>
      <p:sp>
        <p:nvSpPr>
          <p:cNvPr id="203" name="Retângulo 202"/>
          <p:cNvSpPr/>
          <p:nvPr/>
        </p:nvSpPr>
        <p:spPr>
          <a:xfrm>
            <a:off x="5374322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Jogos da Cidade</a:t>
            </a:r>
          </a:p>
        </p:txBody>
      </p:sp>
      <p:sp>
        <p:nvSpPr>
          <p:cNvPr id="204" name="Retângulo 203"/>
          <p:cNvSpPr/>
          <p:nvPr/>
        </p:nvSpPr>
        <p:spPr>
          <a:xfrm>
            <a:off x="5374322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Campeonatos esportivos </a:t>
            </a:r>
          </a:p>
        </p:txBody>
      </p:sp>
      <p:sp>
        <p:nvSpPr>
          <p:cNvPr id="205" name="Retângulo 204"/>
          <p:cNvSpPr/>
          <p:nvPr/>
        </p:nvSpPr>
        <p:spPr>
          <a:xfrm>
            <a:off x="5374322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Agenda de Eventos Esportivos </a:t>
            </a:r>
          </a:p>
        </p:txBody>
      </p:sp>
      <p:sp>
        <p:nvSpPr>
          <p:cNvPr id="206" name="Retângulo 205"/>
          <p:cNvSpPr/>
          <p:nvPr/>
        </p:nvSpPr>
        <p:spPr>
          <a:xfrm>
            <a:off x="5374322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Centro Olímpico de Treinamento e Pesquisa - COTP</a:t>
            </a:r>
          </a:p>
        </p:txBody>
      </p:sp>
      <p:sp>
        <p:nvSpPr>
          <p:cNvPr id="208" name="Retângulo 207"/>
          <p:cNvSpPr/>
          <p:nvPr/>
        </p:nvSpPr>
        <p:spPr>
          <a:xfrm>
            <a:off x="5374322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Clubes Desportivos Municipais </a:t>
            </a:r>
          </a:p>
        </p:txBody>
      </p:sp>
      <p:sp>
        <p:nvSpPr>
          <p:cNvPr id="209" name="Retângulo 208"/>
          <p:cNvSpPr/>
          <p:nvPr/>
        </p:nvSpPr>
        <p:spPr>
          <a:xfrm>
            <a:off x="3381364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550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UMAPAZ - Universidade Aberta do Meio Ambiente e Cultura de Paz</a:t>
            </a:r>
          </a:p>
        </p:txBody>
      </p:sp>
      <p:sp>
        <p:nvSpPr>
          <p:cNvPr id="210" name="Retângulo 209"/>
          <p:cNvSpPr/>
          <p:nvPr/>
        </p:nvSpPr>
        <p:spPr>
          <a:xfrm>
            <a:off x="4381496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Merenda Escolar</a:t>
            </a:r>
          </a:p>
        </p:txBody>
      </p:sp>
      <p:sp>
        <p:nvSpPr>
          <p:cNvPr id="211" name="Retângulo 210"/>
          <p:cNvSpPr/>
          <p:nvPr/>
        </p:nvSpPr>
        <p:spPr>
          <a:xfrm>
            <a:off x="3381364" y="5429264"/>
            <a:ext cx="2928958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Centros Educacionais Unificados -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CEUs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212" name="Retângulo 211"/>
          <p:cNvSpPr/>
          <p:nvPr/>
        </p:nvSpPr>
        <p:spPr>
          <a:xfrm>
            <a:off x="6381760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00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Departamento de Promoções Esportivas, Lazer e Recreação</a:t>
            </a:r>
          </a:p>
        </p:txBody>
      </p:sp>
      <p:sp>
        <p:nvSpPr>
          <p:cNvPr id="213" name="Retângulo 212"/>
          <p:cNvSpPr/>
          <p:nvPr/>
        </p:nvSpPr>
        <p:spPr>
          <a:xfrm>
            <a:off x="6381760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Departamento de Unidades Esportivas Autônomas</a:t>
            </a:r>
          </a:p>
        </p:txBody>
      </p:sp>
      <p:sp>
        <p:nvSpPr>
          <p:cNvPr id="214" name="Retângulo 213"/>
          <p:cNvSpPr/>
          <p:nvPr/>
        </p:nvSpPr>
        <p:spPr>
          <a:xfrm>
            <a:off x="6374454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Equipamentos Esportivos - Sistema de rodízio</a:t>
            </a:r>
          </a:p>
        </p:txBody>
      </p:sp>
      <p:sp>
        <p:nvSpPr>
          <p:cNvPr id="215" name="Retângulo 214"/>
          <p:cNvSpPr/>
          <p:nvPr/>
        </p:nvSpPr>
        <p:spPr>
          <a:xfrm>
            <a:off x="6381760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Estádio da Aclimação Jack Marin</a:t>
            </a:r>
          </a:p>
        </p:txBody>
      </p:sp>
      <p:sp>
        <p:nvSpPr>
          <p:cNvPr id="216" name="Retângulo 215"/>
          <p:cNvSpPr/>
          <p:nvPr/>
        </p:nvSpPr>
        <p:spPr>
          <a:xfrm>
            <a:off x="6381760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Estádio de Beisebol Mie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Nishi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17" name="Retângulo 216"/>
          <p:cNvSpPr/>
          <p:nvPr/>
        </p:nvSpPr>
        <p:spPr>
          <a:xfrm>
            <a:off x="6381760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Estádio do Pacaembu</a:t>
            </a:r>
          </a:p>
        </p:txBody>
      </p:sp>
      <p:sp>
        <p:nvSpPr>
          <p:cNvPr id="218" name="Retângulo 217"/>
          <p:cNvSpPr/>
          <p:nvPr/>
        </p:nvSpPr>
        <p:spPr>
          <a:xfrm>
            <a:off x="6381760" y="542926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Piscinas municipais</a:t>
            </a:r>
          </a:p>
        </p:txBody>
      </p:sp>
      <p:sp>
        <p:nvSpPr>
          <p:cNvPr id="219" name="Retângulo 218"/>
          <p:cNvSpPr/>
          <p:nvPr/>
        </p:nvSpPr>
        <p:spPr>
          <a:xfrm>
            <a:off x="6381760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Clubes e Equipamentos Especiais</a:t>
            </a:r>
          </a:p>
        </p:txBody>
      </p:sp>
      <p:sp>
        <p:nvSpPr>
          <p:cNvPr id="221" name="Retângulo 220"/>
          <p:cNvSpPr/>
          <p:nvPr/>
        </p:nvSpPr>
        <p:spPr>
          <a:xfrm>
            <a:off x="1381100" y="2714620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Crianças e Adolescentes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22" name="Retângulo 221"/>
          <p:cNvSpPr/>
          <p:nvPr/>
        </p:nvSpPr>
        <p:spPr>
          <a:xfrm>
            <a:off x="2381232" y="2714620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Cultura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23" name="Retângulo 222"/>
          <p:cNvSpPr/>
          <p:nvPr/>
        </p:nvSpPr>
        <p:spPr>
          <a:xfrm>
            <a:off x="3381364" y="2714620"/>
            <a:ext cx="1928826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Educação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25" name="CaixaDeTexto 224"/>
          <p:cNvSpPr txBox="1"/>
          <p:nvPr/>
        </p:nvSpPr>
        <p:spPr>
          <a:xfrm>
            <a:off x="2381232" y="5857892"/>
            <a:ext cx="91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Museus e teatros?</a:t>
            </a:r>
            <a:endParaRPr lang="pt-BR" sz="1000" dirty="0"/>
          </a:p>
        </p:txBody>
      </p:sp>
      <p:sp>
        <p:nvSpPr>
          <p:cNvPr id="226" name="Retângulo 225"/>
          <p:cNvSpPr/>
          <p:nvPr/>
        </p:nvSpPr>
        <p:spPr>
          <a:xfrm>
            <a:off x="5381628" y="2714620"/>
            <a:ext cx="1928826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Esportes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381892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Feiras de arte e artesanato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7374586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Parques municipais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7381892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Patrimônio Histórico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381892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Planetários e Escola de Astrofísica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7381892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Viveiro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Manequinho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Lopes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7381892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Ruas de Lazer 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8382024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Feiras Livres e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Sacolões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8382024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Vigilância Sanitária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8374718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Banco de Leite Humano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8382024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Mercados Municipais - Informações e denúncias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7381892" y="2714620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Lazer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8382024" y="2714620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Saneamento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95282" y="500042"/>
            <a:ext cx="928694" cy="214314"/>
          </a:xfrm>
        </p:spPr>
        <p:txBody>
          <a:bodyPr/>
          <a:lstStyle/>
          <a:p>
            <a:fld id="{EFBA4CCB-369A-44F4-BE56-79EAB6973122}" type="datetime1">
              <a:rPr lang="pt-BR" smtClean="0"/>
              <a:pPr/>
              <a:t>16/08/2010</a:t>
            </a:fld>
            <a:endParaRPr lang="pt-BR"/>
          </a:p>
        </p:txBody>
      </p:sp>
      <p:sp>
        <p:nvSpPr>
          <p:cNvPr id="199" name="Retângulo 198"/>
          <p:cNvSpPr/>
          <p:nvPr/>
        </p:nvSpPr>
        <p:spPr>
          <a:xfrm>
            <a:off x="1445233" y="857232"/>
            <a:ext cx="1214445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Homepage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36" name="Conector angulado 235"/>
          <p:cNvCxnSpPr>
            <a:stCxn id="199" idx="2"/>
            <a:endCxn id="60" idx="1"/>
          </p:cNvCxnSpPr>
          <p:nvPr/>
        </p:nvCxnSpPr>
        <p:spPr>
          <a:xfrm rot="16200000" flipH="1">
            <a:off x="5483587" y="-1930957"/>
            <a:ext cx="177752" cy="70400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Espaço Reservado para Número de Slide 240"/>
          <p:cNvSpPr>
            <a:spLocks noGrp="1"/>
          </p:cNvSpPr>
          <p:nvPr>
            <p:ph type="sldNum" sz="quarter" idx="12"/>
          </p:nvPr>
        </p:nvSpPr>
        <p:spPr>
          <a:xfrm>
            <a:off x="7099300" y="6500834"/>
            <a:ext cx="2568608" cy="285752"/>
          </a:xfrm>
        </p:spPr>
        <p:txBody>
          <a:bodyPr/>
          <a:lstStyle/>
          <a:p>
            <a:fld id="{E580B84D-48C8-415C-9F35-F873E81BA32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9092470" y="1569926"/>
            <a:ext cx="504000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Pág. 2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38092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Serviços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238092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78" name="Conector angulado 235"/>
          <p:cNvCxnSpPr>
            <a:stCxn id="199" idx="2"/>
            <a:endCxn id="30" idx="0"/>
          </p:cNvCxnSpPr>
          <p:nvPr/>
        </p:nvCxnSpPr>
        <p:spPr>
          <a:xfrm rot="5400000">
            <a:off x="1200679" y="1005587"/>
            <a:ext cx="357190" cy="13463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tângulo 137"/>
          <p:cNvSpPr/>
          <p:nvPr/>
        </p:nvSpPr>
        <p:spPr>
          <a:xfrm>
            <a:off x="1309662" y="2643182"/>
            <a:ext cx="8358246" cy="37667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64" name="Conector angulado 235"/>
          <p:cNvCxnSpPr>
            <a:stCxn id="30" idx="3"/>
            <a:endCxn id="108" idx="0"/>
          </p:cNvCxnSpPr>
          <p:nvPr/>
        </p:nvCxnSpPr>
        <p:spPr>
          <a:xfrm>
            <a:off x="1174092" y="1928802"/>
            <a:ext cx="739140" cy="14287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 93"/>
          <p:cNvSpPr/>
          <p:nvPr/>
        </p:nvSpPr>
        <p:spPr>
          <a:xfrm>
            <a:off x="8667776" y="307181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Ônibus, Trens e Metrô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8667776" y="364331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Automóveis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8667776" y="421481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Caminhões e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motofrete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8667776" y="478632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Táxis, fretamento e transporte escolar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8667776" y="292893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8667776" y="350043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8667776" y="4071942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8667776" y="464344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1445232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Moradores e Residentes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1445232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4.1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2" name="Retângulo 191"/>
          <p:cNvSpPr/>
          <p:nvPr/>
        </p:nvSpPr>
        <p:spPr>
          <a:xfrm>
            <a:off x="4381496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Pessoas desaparecidas 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5381628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5381628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-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5381628" y="542926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-</a:t>
            </a:r>
          </a:p>
        </p:txBody>
      </p:sp>
      <p:sp>
        <p:nvSpPr>
          <p:cNvPr id="90" name="Retângulo 89"/>
          <p:cNvSpPr/>
          <p:nvPr/>
        </p:nvSpPr>
        <p:spPr>
          <a:xfrm>
            <a:off x="5381628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-</a:t>
            </a:r>
          </a:p>
        </p:txBody>
      </p:sp>
      <p:sp>
        <p:nvSpPr>
          <p:cNvPr id="91" name="Retângulo 90"/>
          <p:cNvSpPr/>
          <p:nvPr/>
        </p:nvSpPr>
        <p:spPr>
          <a:xfrm>
            <a:off x="1373794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Censo GLBTT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1388406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Coordenadoria de Assuntos de Diversidade Sexual 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1381100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Denúncia Contra Discriminação sexual 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1388406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-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1388406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-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1388406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-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1388406" y="542926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-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1388406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-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2373926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Cibernarium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(?)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2388538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Coordenadoria do Idoso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2381232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-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2388538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Telecentros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- Internet Gratuita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2388538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Direitos Humanos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2388538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Aborto Legal em Hospitais Habilitados 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2388538" y="542926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Atendimento às Mulheres Vítimas de Violência 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2388538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Coordenadoria da Mulher </a:t>
            </a:r>
          </a:p>
        </p:txBody>
      </p:sp>
      <p:sp>
        <p:nvSpPr>
          <p:cNvPr id="124" name="Retângulo 123"/>
          <p:cNvSpPr/>
          <p:nvPr/>
        </p:nvSpPr>
        <p:spPr>
          <a:xfrm>
            <a:off x="3381364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Delegacias de Defesa da Mulher </a:t>
            </a:r>
          </a:p>
        </p:txBody>
      </p:sp>
      <p:sp>
        <p:nvSpPr>
          <p:cNvPr id="125" name="Retângulo 124"/>
          <p:cNvSpPr/>
          <p:nvPr/>
        </p:nvSpPr>
        <p:spPr>
          <a:xfrm>
            <a:off x="3381364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Coordenadoria Especial dos Assuntos da População Negra </a:t>
            </a:r>
          </a:p>
        </p:txBody>
      </p:sp>
      <p:sp>
        <p:nvSpPr>
          <p:cNvPr id="126" name="Retângulo 125"/>
          <p:cNvSpPr/>
          <p:nvPr/>
        </p:nvSpPr>
        <p:spPr>
          <a:xfrm>
            <a:off x="3381364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VAI - Programa para a Valorização de Iniciativas Culturais </a:t>
            </a:r>
          </a:p>
        </p:txBody>
      </p:sp>
      <p:sp>
        <p:nvSpPr>
          <p:cNvPr id="127" name="Retângulo 126"/>
          <p:cNvSpPr/>
          <p:nvPr/>
        </p:nvSpPr>
        <p:spPr>
          <a:xfrm>
            <a:off x="3381364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Lei de Incentivos Fiscais </a:t>
            </a:r>
          </a:p>
        </p:txBody>
      </p:sp>
      <p:sp>
        <p:nvSpPr>
          <p:cNvPr id="128" name="Retângulo 127"/>
          <p:cNvSpPr/>
          <p:nvPr/>
        </p:nvSpPr>
        <p:spPr>
          <a:xfrm>
            <a:off x="3381364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Centro de Estudos Jurídicos -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Cejur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130" name="Retângulo 129"/>
          <p:cNvSpPr/>
          <p:nvPr/>
        </p:nvSpPr>
        <p:spPr>
          <a:xfrm>
            <a:off x="3381364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Consulta de contratos com a prefeitura</a:t>
            </a:r>
          </a:p>
        </p:txBody>
      </p:sp>
      <p:sp>
        <p:nvSpPr>
          <p:cNvPr id="131" name="Retângulo 130"/>
          <p:cNvSpPr/>
          <p:nvPr/>
        </p:nvSpPr>
        <p:spPr>
          <a:xfrm>
            <a:off x="3381364" y="542926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Corregedoria Geral </a:t>
            </a:r>
          </a:p>
        </p:txBody>
      </p:sp>
      <p:sp>
        <p:nvSpPr>
          <p:cNvPr id="132" name="Retângulo 131"/>
          <p:cNvSpPr/>
          <p:nvPr/>
        </p:nvSpPr>
        <p:spPr>
          <a:xfrm>
            <a:off x="3381364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Fale com a Ouvidoria</a:t>
            </a:r>
          </a:p>
        </p:txBody>
      </p:sp>
      <p:sp>
        <p:nvSpPr>
          <p:cNvPr id="133" name="Retângulo 132"/>
          <p:cNvSpPr/>
          <p:nvPr/>
        </p:nvSpPr>
        <p:spPr>
          <a:xfrm>
            <a:off x="4381496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Licitações</a:t>
            </a:r>
          </a:p>
        </p:txBody>
      </p:sp>
      <p:sp>
        <p:nvSpPr>
          <p:cNvPr id="134" name="Retângulo 133"/>
          <p:cNvSpPr/>
          <p:nvPr/>
        </p:nvSpPr>
        <p:spPr>
          <a:xfrm>
            <a:off x="4381496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Consulta de processos</a:t>
            </a:r>
          </a:p>
        </p:txBody>
      </p:sp>
      <p:sp>
        <p:nvSpPr>
          <p:cNvPr id="139" name="Retângulo 138"/>
          <p:cNvSpPr/>
          <p:nvPr/>
        </p:nvSpPr>
        <p:spPr>
          <a:xfrm>
            <a:off x="4381496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Conselho Municipal de Políticas Públicas de Drogas e Álcool </a:t>
            </a:r>
          </a:p>
        </p:txBody>
      </p:sp>
      <p:sp>
        <p:nvSpPr>
          <p:cNvPr id="140" name="Retângulo 139"/>
          <p:cNvSpPr/>
          <p:nvPr/>
        </p:nvSpPr>
        <p:spPr>
          <a:xfrm>
            <a:off x="4381496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Acesso para Deficientes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Fisicos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- SAC</a:t>
            </a:r>
          </a:p>
        </p:txBody>
      </p:sp>
      <p:sp>
        <p:nvSpPr>
          <p:cNvPr id="141" name="Retângulo 140"/>
          <p:cNvSpPr/>
          <p:nvPr/>
        </p:nvSpPr>
        <p:spPr>
          <a:xfrm>
            <a:off x="4381496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Disque Drogas</a:t>
            </a:r>
          </a:p>
        </p:txBody>
      </p:sp>
      <p:sp>
        <p:nvSpPr>
          <p:cNvPr id="142" name="Retângulo 141"/>
          <p:cNvSpPr/>
          <p:nvPr/>
        </p:nvSpPr>
        <p:spPr>
          <a:xfrm>
            <a:off x="4381496" y="542926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Coordenadoria de Participação Social</a:t>
            </a:r>
          </a:p>
        </p:txBody>
      </p:sp>
      <p:sp>
        <p:nvSpPr>
          <p:cNvPr id="143" name="Retângulo 142"/>
          <p:cNvSpPr/>
          <p:nvPr/>
        </p:nvSpPr>
        <p:spPr>
          <a:xfrm>
            <a:off x="4381496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Voluntariado na rede municipal da saúde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1373794" y="2714620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Cultura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2373926" y="2714620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Cultura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95282" y="500042"/>
            <a:ext cx="928694" cy="214314"/>
          </a:xfrm>
        </p:spPr>
        <p:txBody>
          <a:bodyPr/>
          <a:lstStyle/>
          <a:p>
            <a:fld id="{EFBA4CCB-369A-44F4-BE56-79EAB6973122}" type="datetime1">
              <a:rPr lang="pt-BR" smtClean="0"/>
              <a:pPr/>
              <a:t>16/08/2010</a:t>
            </a:fld>
            <a:endParaRPr lang="pt-BR"/>
          </a:p>
        </p:txBody>
      </p:sp>
      <p:sp>
        <p:nvSpPr>
          <p:cNvPr id="199" name="Retângulo 198"/>
          <p:cNvSpPr/>
          <p:nvPr/>
        </p:nvSpPr>
        <p:spPr>
          <a:xfrm>
            <a:off x="1445233" y="857232"/>
            <a:ext cx="1214445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Homepage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36" name="Conector angulado 235"/>
          <p:cNvCxnSpPr>
            <a:stCxn id="199" idx="2"/>
            <a:endCxn id="60" idx="1"/>
          </p:cNvCxnSpPr>
          <p:nvPr/>
        </p:nvCxnSpPr>
        <p:spPr>
          <a:xfrm rot="16200000" flipH="1">
            <a:off x="5483587" y="-1930957"/>
            <a:ext cx="177752" cy="70400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Espaço Reservado para Número de Slide 240"/>
          <p:cNvSpPr>
            <a:spLocks noGrp="1"/>
          </p:cNvSpPr>
          <p:nvPr>
            <p:ph type="sldNum" sz="quarter" idx="12"/>
          </p:nvPr>
        </p:nvSpPr>
        <p:spPr>
          <a:xfrm>
            <a:off x="7099300" y="6500834"/>
            <a:ext cx="2568608" cy="285752"/>
          </a:xfrm>
        </p:spPr>
        <p:txBody>
          <a:bodyPr/>
          <a:lstStyle/>
          <a:p>
            <a:fld id="{E580B84D-48C8-415C-9F35-F873E81BA32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9092470" y="1569926"/>
            <a:ext cx="504000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Pág. 2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66654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Transportes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66654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78" name="Conector angulado 235"/>
          <p:cNvCxnSpPr>
            <a:stCxn id="199" idx="2"/>
            <a:endCxn id="30" idx="0"/>
          </p:cNvCxnSpPr>
          <p:nvPr/>
        </p:nvCxnSpPr>
        <p:spPr>
          <a:xfrm rot="5400000">
            <a:off x="1164960" y="969868"/>
            <a:ext cx="357190" cy="141780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1238224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Ônibus, Trens e Metrô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2381232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Automóveis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4595810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Caminhões e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motofrete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1166786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Atende</a:t>
            </a:r>
          </a:p>
        </p:txBody>
      </p:sp>
      <p:sp>
        <p:nvSpPr>
          <p:cNvPr id="138" name="Retângulo 137"/>
          <p:cNvSpPr/>
          <p:nvPr/>
        </p:nvSpPr>
        <p:spPr>
          <a:xfrm>
            <a:off x="1095348" y="2786057"/>
            <a:ext cx="1071570" cy="371477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2238356" y="2786057"/>
            <a:ext cx="2071702" cy="371477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4381496" y="2786057"/>
            <a:ext cx="2071702" cy="371477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65" name="Conector angulado 235"/>
          <p:cNvCxnSpPr>
            <a:stCxn id="30" idx="3"/>
            <a:endCxn id="193" idx="0"/>
          </p:cNvCxnSpPr>
          <p:nvPr/>
        </p:nvCxnSpPr>
        <p:spPr>
          <a:xfrm>
            <a:off x="1102654" y="1928802"/>
            <a:ext cx="603570" cy="14287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235"/>
          <p:cNvCxnSpPr>
            <a:stCxn id="30" idx="3"/>
            <a:endCxn id="194" idx="0"/>
          </p:cNvCxnSpPr>
          <p:nvPr/>
        </p:nvCxnSpPr>
        <p:spPr>
          <a:xfrm>
            <a:off x="1102654" y="1928802"/>
            <a:ext cx="1746578" cy="14287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235"/>
          <p:cNvCxnSpPr>
            <a:stCxn id="30" idx="3"/>
            <a:endCxn id="76" idx="0"/>
          </p:cNvCxnSpPr>
          <p:nvPr/>
        </p:nvCxnSpPr>
        <p:spPr>
          <a:xfrm>
            <a:off x="1102654" y="1928802"/>
            <a:ext cx="3961156" cy="28575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/>
          <p:cNvSpPr/>
          <p:nvPr/>
        </p:nvSpPr>
        <p:spPr>
          <a:xfrm>
            <a:off x="1166786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Bilhete Único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1166786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Itinerários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4445628" y="392906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Exceções de restrições para caminhões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4445628" y="307181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Cartão Caminhão – Cadastro para circulação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4445628" y="350043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Locais restritos para caminhões</a:t>
            </a:r>
          </a:p>
        </p:txBody>
      </p:sp>
      <p:sp>
        <p:nvSpPr>
          <p:cNvPr id="93" name="Retângulo 92"/>
          <p:cNvSpPr/>
          <p:nvPr/>
        </p:nvSpPr>
        <p:spPr>
          <a:xfrm>
            <a:off x="4445628" y="435769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Transporte de produtos perigosos</a:t>
            </a:r>
          </a:p>
        </p:txBody>
      </p:sp>
      <p:sp>
        <p:nvSpPr>
          <p:cNvPr id="94" name="Retângulo 93"/>
          <p:cNvSpPr/>
          <p:nvPr/>
        </p:nvSpPr>
        <p:spPr>
          <a:xfrm>
            <a:off x="4452934" y="607220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Carga a frete (carreto)</a:t>
            </a:r>
          </a:p>
        </p:txBody>
      </p:sp>
      <p:sp>
        <p:nvSpPr>
          <p:cNvPr id="95" name="Retângulo 94"/>
          <p:cNvSpPr/>
          <p:nvPr/>
        </p:nvSpPr>
        <p:spPr>
          <a:xfrm>
            <a:off x="6596074" y="307181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Cadastro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6596074" y="350043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Perguntas e respostas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6731644" y="221455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Táxis, fretamento e transporte escolar</a:t>
            </a:r>
          </a:p>
        </p:txBody>
      </p:sp>
      <p:cxnSp>
        <p:nvCxnSpPr>
          <p:cNvPr id="98" name="Conector angulado 235"/>
          <p:cNvCxnSpPr>
            <a:stCxn id="30" idx="3"/>
            <a:endCxn id="196" idx="0"/>
          </p:cNvCxnSpPr>
          <p:nvPr/>
        </p:nvCxnSpPr>
        <p:spPr>
          <a:xfrm>
            <a:off x="1102654" y="1928802"/>
            <a:ext cx="6096990" cy="14287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524636" y="2786057"/>
            <a:ext cx="3064528" cy="371477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5453066" y="3500438"/>
            <a:ext cx="92869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Credenciamento para pessoa jurídica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5453066" y="307181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Cadastro do condutor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5453066" y="4357694"/>
            <a:ext cx="92869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Curso para instrutores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5453066" y="392906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Curso de pilotagem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5453066" y="5214950"/>
            <a:ext cx="92869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Requisitos para a motocicleta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5453066" y="478632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Consulta de cadastrados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4452934" y="285749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Caminhões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5453066" y="285749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 smtClean="0">
                <a:solidFill>
                  <a:schemeClr val="tx1"/>
                </a:solidFill>
                <a:latin typeface="Trebuchet MS" pitchFamily="34" charset="0"/>
              </a:rPr>
              <a:t>Motofrete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8589032" y="307181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Curso para condutores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8589032" y="350043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Impressão de Protocolos</a:t>
            </a:r>
          </a:p>
        </p:txBody>
      </p:sp>
      <p:sp>
        <p:nvSpPr>
          <p:cNvPr id="135" name="Retângulo 134"/>
          <p:cNvSpPr/>
          <p:nvPr/>
        </p:nvSpPr>
        <p:spPr>
          <a:xfrm>
            <a:off x="8589032" y="392906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Inscrição para sorteio de vagas</a:t>
            </a:r>
          </a:p>
        </p:txBody>
      </p:sp>
      <p:sp>
        <p:nvSpPr>
          <p:cNvPr id="136" name="Retângulo 135"/>
          <p:cNvSpPr/>
          <p:nvPr/>
        </p:nvSpPr>
        <p:spPr>
          <a:xfrm>
            <a:off x="8589032" y="435769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Procedimentos p/ ser um condutor</a:t>
            </a:r>
          </a:p>
        </p:txBody>
      </p:sp>
      <p:sp>
        <p:nvSpPr>
          <p:cNvPr id="137" name="Retângulo 136"/>
          <p:cNvSpPr/>
          <p:nvPr/>
        </p:nvSpPr>
        <p:spPr>
          <a:xfrm>
            <a:off x="7596206" y="307181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Transporte Escolar Gratuito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7596206" y="350043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Consulta de cadastrados</a:t>
            </a:r>
          </a:p>
        </p:txBody>
      </p:sp>
      <p:sp>
        <p:nvSpPr>
          <p:cNvPr id="156" name="Retângulo 155"/>
          <p:cNvSpPr/>
          <p:nvPr/>
        </p:nvSpPr>
        <p:spPr>
          <a:xfrm>
            <a:off x="7596206" y="392906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Perguntas e respostas</a:t>
            </a:r>
          </a:p>
        </p:txBody>
      </p:sp>
      <p:sp>
        <p:nvSpPr>
          <p:cNvPr id="163" name="Retângulo 162"/>
          <p:cNvSpPr/>
          <p:nvPr/>
        </p:nvSpPr>
        <p:spPr>
          <a:xfrm>
            <a:off x="8589032" y="285749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Táxi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64" name="Retângulo 163"/>
          <p:cNvSpPr/>
          <p:nvPr/>
        </p:nvSpPr>
        <p:spPr>
          <a:xfrm>
            <a:off x="6596074" y="285749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Fretamento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65" name="Retângulo 164"/>
          <p:cNvSpPr/>
          <p:nvPr/>
        </p:nvSpPr>
        <p:spPr>
          <a:xfrm>
            <a:off x="7596206" y="285749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Transp. Escolar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66" name="Retângulo 165"/>
          <p:cNvSpPr/>
          <p:nvPr/>
        </p:nvSpPr>
        <p:spPr>
          <a:xfrm>
            <a:off x="2309794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Pontos de Alagamento</a:t>
            </a:r>
          </a:p>
        </p:txBody>
      </p:sp>
      <p:sp>
        <p:nvSpPr>
          <p:cNvPr id="167" name="Retângulo 166"/>
          <p:cNvSpPr/>
          <p:nvPr/>
        </p:nvSpPr>
        <p:spPr>
          <a:xfrm>
            <a:off x="2309794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Biblioteca do Trânsito e Transp.</a:t>
            </a:r>
          </a:p>
        </p:txBody>
      </p:sp>
      <p:sp>
        <p:nvSpPr>
          <p:cNvPr id="168" name="Retângulo 167"/>
          <p:cNvSpPr/>
          <p:nvPr/>
        </p:nvSpPr>
        <p:spPr>
          <a:xfrm>
            <a:off x="2309794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Educação de Trânsito</a:t>
            </a:r>
          </a:p>
        </p:txBody>
      </p:sp>
      <p:sp>
        <p:nvSpPr>
          <p:cNvPr id="169" name="Retângulo 168"/>
          <p:cNvSpPr/>
          <p:nvPr/>
        </p:nvSpPr>
        <p:spPr>
          <a:xfrm>
            <a:off x="2309794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Museu de Transportes Públicos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Gaetano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Ferolla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70" name="Retângulo 169"/>
          <p:cNvSpPr/>
          <p:nvPr/>
        </p:nvSpPr>
        <p:spPr>
          <a:xfrm>
            <a:off x="2309794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Museu de Transportes Públicos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Gaetano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Ferolla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71" name="Retângulo 170"/>
          <p:cNvSpPr/>
          <p:nvPr/>
        </p:nvSpPr>
        <p:spPr>
          <a:xfrm>
            <a:off x="2309794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Fluidez - 156</a:t>
            </a:r>
          </a:p>
        </p:txBody>
      </p:sp>
      <p:sp>
        <p:nvSpPr>
          <p:cNvPr id="172" name="Retângulo 171"/>
          <p:cNvSpPr/>
          <p:nvPr/>
        </p:nvSpPr>
        <p:spPr>
          <a:xfrm>
            <a:off x="2309794" y="542926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Multas no município</a:t>
            </a:r>
          </a:p>
        </p:txBody>
      </p:sp>
      <p:sp>
        <p:nvSpPr>
          <p:cNvPr id="173" name="Retângulo 172"/>
          <p:cNvSpPr/>
          <p:nvPr/>
        </p:nvSpPr>
        <p:spPr>
          <a:xfrm>
            <a:off x="2309794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Isenção de rodízio de veículos</a:t>
            </a:r>
          </a:p>
        </p:txBody>
      </p:sp>
      <p:sp>
        <p:nvSpPr>
          <p:cNvPr id="174" name="Retângulo 173"/>
          <p:cNvSpPr/>
          <p:nvPr/>
        </p:nvSpPr>
        <p:spPr>
          <a:xfrm>
            <a:off x="3309926" y="285749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Veículos Guinchados - Consulta</a:t>
            </a:r>
          </a:p>
        </p:txBody>
      </p:sp>
      <p:sp>
        <p:nvSpPr>
          <p:cNvPr id="175" name="Retângulo 174"/>
          <p:cNvSpPr/>
          <p:nvPr/>
        </p:nvSpPr>
        <p:spPr>
          <a:xfrm>
            <a:off x="3309926" y="328612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Veículos Guinchados - Informações</a:t>
            </a:r>
          </a:p>
        </p:txBody>
      </p:sp>
      <p:sp>
        <p:nvSpPr>
          <p:cNvPr id="176" name="Retângulo 175"/>
          <p:cNvSpPr/>
          <p:nvPr/>
        </p:nvSpPr>
        <p:spPr>
          <a:xfrm>
            <a:off x="3309926" y="371475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Inspeção Veicular </a:t>
            </a:r>
          </a:p>
        </p:txBody>
      </p:sp>
      <p:sp>
        <p:nvSpPr>
          <p:cNvPr id="177" name="Retângulo 176"/>
          <p:cNvSpPr/>
          <p:nvPr/>
        </p:nvSpPr>
        <p:spPr>
          <a:xfrm>
            <a:off x="3309926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Túneis da Cidade</a:t>
            </a:r>
          </a:p>
        </p:txBody>
      </p:sp>
      <p:sp>
        <p:nvSpPr>
          <p:cNvPr id="178" name="Retângulo 177"/>
          <p:cNvSpPr/>
          <p:nvPr/>
        </p:nvSpPr>
        <p:spPr>
          <a:xfrm>
            <a:off x="3309926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Sinalização de Trânsito</a:t>
            </a:r>
          </a:p>
        </p:txBody>
      </p:sp>
      <p:sp>
        <p:nvSpPr>
          <p:cNvPr id="179" name="Retângulo 178"/>
          <p:cNvSpPr/>
          <p:nvPr/>
        </p:nvSpPr>
        <p:spPr>
          <a:xfrm>
            <a:off x="4452934" y="478632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Cadastro de transportadoras</a:t>
            </a:r>
          </a:p>
        </p:txBody>
      </p:sp>
      <p:sp>
        <p:nvSpPr>
          <p:cNvPr id="180" name="Retângulo 179"/>
          <p:cNvSpPr/>
          <p:nvPr/>
        </p:nvSpPr>
        <p:spPr>
          <a:xfrm>
            <a:off x="4452934" y="521495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Cadastro de expedidores</a:t>
            </a:r>
          </a:p>
        </p:txBody>
      </p:sp>
      <p:sp>
        <p:nvSpPr>
          <p:cNvPr id="181" name="Retângulo 180"/>
          <p:cNvSpPr/>
          <p:nvPr/>
        </p:nvSpPr>
        <p:spPr>
          <a:xfrm>
            <a:off x="4452934" y="564357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Cadastro de transportadoras</a:t>
            </a:r>
          </a:p>
        </p:txBody>
      </p:sp>
      <p:sp>
        <p:nvSpPr>
          <p:cNvPr id="193" name="Retângulo 192"/>
          <p:cNvSpPr/>
          <p:nvPr/>
        </p:nvSpPr>
        <p:spPr>
          <a:xfrm>
            <a:off x="1238224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4" name="Retângulo 193"/>
          <p:cNvSpPr/>
          <p:nvPr/>
        </p:nvSpPr>
        <p:spPr>
          <a:xfrm>
            <a:off x="2381232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5" name="Retângulo 194"/>
          <p:cNvSpPr/>
          <p:nvPr/>
        </p:nvSpPr>
        <p:spPr>
          <a:xfrm>
            <a:off x="4595810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6" name="Retângulo 195"/>
          <p:cNvSpPr/>
          <p:nvPr/>
        </p:nvSpPr>
        <p:spPr>
          <a:xfrm>
            <a:off x="6731644" y="207167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5.4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05" name="Conector angulado 235"/>
          <p:cNvCxnSpPr>
            <a:stCxn id="73" idx="2"/>
            <a:endCxn id="138" idx="0"/>
          </p:cNvCxnSpPr>
          <p:nvPr/>
        </p:nvCxnSpPr>
        <p:spPr>
          <a:xfrm rot="5400000">
            <a:off x="1561523" y="2641355"/>
            <a:ext cx="214313" cy="750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do 235"/>
          <p:cNvCxnSpPr>
            <a:stCxn id="74" idx="2"/>
            <a:endCxn id="61" idx="0"/>
          </p:cNvCxnSpPr>
          <p:nvPr/>
        </p:nvCxnSpPr>
        <p:spPr>
          <a:xfrm rot="16200000" flipH="1">
            <a:off x="2954563" y="2466412"/>
            <a:ext cx="214313" cy="4249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do 235"/>
          <p:cNvCxnSpPr>
            <a:stCxn id="76" idx="2"/>
            <a:endCxn id="62" idx="0"/>
          </p:cNvCxnSpPr>
          <p:nvPr/>
        </p:nvCxnSpPr>
        <p:spPr>
          <a:xfrm rot="16200000" flipH="1">
            <a:off x="5133422" y="2502131"/>
            <a:ext cx="214313" cy="35353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do 235"/>
          <p:cNvCxnSpPr>
            <a:stCxn id="97" idx="2"/>
            <a:endCxn id="101" idx="0"/>
          </p:cNvCxnSpPr>
          <p:nvPr/>
        </p:nvCxnSpPr>
        <p:spPr>
          <a:xfrm rot="16200000" flipH="1">
            <a:off x="7521116" y="2250272"/>
            <a:ext cx="214313" cy="8572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tângulo 218"/>
          <p:cNvSpPr/>
          <p:nvPr/>
        </p:nvSpPr>
        <p:spPr>
          <a:xfrm>
            <a:off x="3309926" y="500063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Cartão do Idoso</a:t>
            </a:r>
          </a:p>
        </p:txBody>
      </p:sp>
      <p:sp>
        <p:nvSpPr>
          <p:cNvPr id="220" name="Retângulo 219"/>
          <p:cNvSpPr/>
          <p:nvPr/>
        </p:nvSpPr>
        <p:spPr>
          <a:xfrm>
            <a:off x="8596338" y="478632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Taxi Amigão – Tarifas com desconto</a:t>
            </a:r>
          </a:p>
        </p:txBody>
      </p:sp>
      <p:sp>
        <p:nvSpPr>
          <p:cNvPr id="221" name="Retângulo 220"/>
          <p:cNvSpPr/>
          <p:nvPr/>
        </p:nvSpPr>
        <p:spPr>
          <a:xfrm>
            <a:off x="8596338" y="521495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Identidade Visual para veículos</a:t>
            </a:r>
          </a:p>
        </p:txBody>
      </p:sp>
      <p:sp>
        <p:nvSpPr>
          <p:cNvPr id="222" name="Retângulo 221"/>
          <p:cNvSpPr/>
          <p:nvPr/>
        </p:nvSpPr>
        <p:spPr>
          <a:xfrm>
            <a:off x="3309926" y="542926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Cartão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DeFis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31" name="Retângulo 230"/>
          <p:cNvSpPr/>
          <p:nvPr/>
        </p:nvSpPr>
        <p:spPr>
          <a:xfrm>
            <a:off x="3309926" y="585789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Trânsito Agora</a:t>
            </a:r>
          </a:p>
        </p:txBody>
      </p:sp>
      <p:sp>
        <p:nvSpPr>
          <p:cNvPr id="232" name="Retângulo 231"/>
          <p:cNvSpPr/>
          <p:nvPr/>
        </p:nvSpPr>
        <p:spPr>
          <a:xfrm>
            <a:off x="1166786" y="414338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Olho Vivo – Tempo de percurso nos corredores</a:t>
            </a:r>
          </a:p>
        </p:txBody>
      </p:sp>
      <p:sp>
        <p:nvSpPr>
          <p:cNvPr id="233" name="Retângulo 232"/>
          <p:cNvSpPr/>
          <p:nvPr/>
        </p:nvSpPr>
        <p:spPr>
          <a:xfrm>
            <a:off x="3095612" y="1285860"/>
            <a:ext cx="936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Busca</a:t>
            </a:r>
          </a:p>
        </p:txBody>
      </p:sp>
      <p:cxnSp>
        <p:nvCxnSpPr>
          <p:cNvPr id="234" name="Conector angulado 235"/>
          <p:cNvCxnSpPr>
            <a:stCxn id="199" idx="3"/>
            <a:endCxn id="233" idx="0"/>
          </p:cNvCxnSpPr>
          <p:nvPr/>
        </p:nvCxnSpPr>
        <p:spPr>
          <a:xfrm>
            <a:off x="2659678" y="1178703"/>
            <a:ext cx="903934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angulado 235"/>
          <p:cNvCxnSpPr>
            <a:stCxn id="199" idx="3"/>
            <a:endCxn id="250" idx="0"/>
          </p:cNvCxnSpPr>
          <p:nvPr/>
        </p:nvCxnSpPr>
        <p:spPr>
          <a:xfrm>
            <a:off x="2659678" y="1178703"/>
            <a:ext cx="3039768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angulado 235"/>
          <p:cNvCxnSpPr>
            <a:stCxn id="199" idx="3"/>
            <a:endCxn id="249" idx="0"/>
          </p:cNvCxnSpPr>
          <p:nvPr/>
        </p:nvCxnSpPr>
        <p:spPr>
          <a:xfrm>
            <a:off x="2659678" y="1178703"/>
            <a:ext cx="1975504" cy="10715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tângulo 248"/>
          <p:cNvSpPr/>
          <p:nvPr/>
        </p:nvSpPr>
        <p:spPr>
          <a:xfrm>
            <a:off x="4167182" y="1285860"/>
            <a:ext cx="936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English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50" name="Retângulo 249"/>
          <p:cNvSpPr/>
          <p:nvPr/>
        </p:nvSpPr>
        <p:spPr>
          <a:xfrm>
            <a:off x="5231446" y="1285860"/>
            <a:ext cx="936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Español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95282" y="500042"/>
            <a:ext cx="928694" cy="214314"/>
          </a:xfrm>
        </p:spPr>
        <p:txBody>
          <a:bodyPr/>
          <a:lstStyle/>
          <a:p>
            <a:fld id="{EFBA4CCB-369A-44F4-BE56-79EAB6973122}" type="datetime1">
              <a:rPr lang="pt-BR" smtClean="0"/>
              <a:pPr/>
              <a:t>16/08/2010</a:t>
            </a:fld>
            <a:endParaRPr lang="pt-BR"/>
          </a:p>
        </p:txBody>
      </p:sp>
      <p:sp>
        <p:nvSpPr>
          <p:cNvPr id="199" name="Retângulo 198"/>
          <p:cNvSpPr/>
          <p:nvPr/>
        </p:nvSpPr>
        <p:spPr>
          <a:xfrm>
            <a:off x="1445233" y="857232"/>
            <a:ext cx="1214445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Homepage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36" name="Conector angulado 235"/>
          <p:cNvCxnSpPr>
            <a:stCxn id="199" idx="2"/>
            <a:endCxn id="60" idx="1"/>
          </p:cNvCxnSpPr>
          <p:nvPr/>
        </p:nvCxnSpPr>
        <p:spPr>
          <a:xfrm rot="16200000" flipH="1">
            <a:off x="5483587" y="-1930957"/>
            <a:ext cx="177752" cy="70400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Espaço Reservado para Número de Slide 240"/>
          <p:cNvSpPr>
            <a:spLocks noGrp="1"/>
          </p:cNvSpPr>
          <p:nvPr>
            <p:ph type="sldNum" sz="quarter" idx="12"/>
          </p:nvPr>
        </p:nvSpPr>
        <p:spPr>
          <a:xfrm>
            <a:off x="7099300" y="6500834"/>
            <a:ext cx="2568608" cy="285752"/>
          </a:xfrm>
        </p:spPr>
        <p:txBody>
          <a:bodyPr/>
          <a:lstStyle/>
          <a:p>
            <a:fld id="{E580B84D-48C8-415C-9F35-F873E81BA32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9092470" y="1569926"/>
            <a:ext cx="504000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Pág. 3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730852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Gestão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730852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78" name="Conector angulado 235"/>
          <p:cNvCxnSpPr>
            <a:stCxn id="199" idx="2"/>
            <a:endCxn id="30" idx="0"/>
          </p:cNvCxnSpPr>
          <p:nvPr/>
        </p:nvCxnSpPr>
        <p:spPr>
          <a:xfrm rot="5400000">
            <a:off x="1447059" y="1251967"/>
            <a:ext cx="357190" cy="85360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238092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Gabinete do Prefeito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1238224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Equipe do Governo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2238356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Secretarias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4167182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Subprefeituras</a:t>
            </a:r>
          </a:p>
        </p:txBody>
      </p:sp>
      <p:sp>
        <p:nvSpPr>
          <p:cNvPr id="193" name="Retângulo 192"/>
          <p:cNvSpPr/>
          <p:nvPr/>
        </p:nvSpPr>
        <p:spPr>
          <a:xfrm>
            <a:off x="238092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4" name="Retângulo 193"/>
          <p:cNvSpPr/>
          <p:nvPr/>
        </p:nvSpPr>
        <p:spPr>
          <a:xfrm>
            <a:off x="1238224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5" name="Retângulo 194"/>
          <p:cNvSpPr/>
          <p:nvPr/>
        </p:nvSpPr>
        <p:spPr>
          <a:xfrm>
            <a:off x="2238356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96" name="Retângulo 195"/>
          <p:cNvSpPr/>
          <p:nvPr/>
        </p:nvSpPr>
        <p:spPr>
          <a:xfrm>
            <a:off x="4167182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83" name="Conector angulado 235"/>
          <p:cNvCxnSpPr>
            <a:stCxn id="29" idx="2"/>
            <a:endCxn id="193" idx="0"/>
          </p:cNvCxnSpPr>
          <p:nvPr/>
        </p:nvCxnSpPr>
        <p:spPr>
          <a:xfrm rot="5400000">
            <a:off x="845315" y="2218207"/>
            <a:ext cx="214314" cy="4927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235"/>
          <p:cNvCxnSpPr>
            <a:stCxn id="29" idx="2"/>
            <a:endCxn id="194" idx="0"/>
          </p:cNvCxnSpPr>
          <p:nvPr/>
        </p:nvCxnSpPr>
        <p:spPr>
          <a:xfrm rot="16200000" flipH="1">
            <a:off x="1345381" y="2210901"/>
            <a:ext cx="214314" cy="5073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235"/>
          <p:cNvCxnSpPr>
            <a:stCxn id="29" idx="2"/>
            <a:endCxn id="195" idx="0"/>
          </p:cNvCxnSpPr>
          <p:nvPr/>
        </p:nvCxnSpPr>
        <p:spPr>
          <a:xfrm rot="16200000" flipH="1">
            <a:off x="1845447" y="1710835"/>
            <a:ext cx="214314" cy="150750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235"/>
          <p:cNvCxnSpPr>
            <a:stCxn id="29" idx="2"/>
            <a:endCxn id="196" idx="0"/>
          </p:cNvCxnSpPr>
          <p:nvPr/>
        </p:nvCxnSpPr>
        <p:spPr>
          <a:xfrm rot="16200000" flipH="1">
            <a:off x="2809860" y="746422"/>
            <a:ext cx="214314" cy="343633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7731776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Legislação municipais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8731908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Diário Oficial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5167314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Notícias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6517330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Metas para a cidade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7731776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6.9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8731908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6.10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5167314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6.7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6517330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6.8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18" name="Conector angulado 235"/>
          <p:cNvCxnSpPr>
            <a:stCxn id="29" idx="2"/>
            <a:endCxn id="114" idx="0"/>
          </p:cNvCxnSpPr>
          <p:nvPr/>
        </p:nvCxnSpPr>
        <p:spPr>
          <a:xfrm rot="16200000" flipH="1">
            <a:off x="4592157" y="-1035875"/>
            <a:ext cx="214314" cy="700092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235"/>
          <p:cNvCxnSpPr>
            <a:stCxn id="29" idx="2"/>
            <a:endCxn id="115" idx="0"/>
          </p:cNvCxnSpPr>
          <p:nvPr/>
        </p:nvCxnSpPr>
        <p:spPr>
          <a:xfrm rot="16200000" flipH="1">
            <a:off x="5092223" y="-1535941"/>
            <a:ext cx="214314" cy="8001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do 235"/>
          <p:cNvCxnSpPr>
            <a:stCxn id="29" idx="2"/>
            <a:endCxn id="116" idx="0"/>
          </p:cNvCxnSpPr>
          <p:nvPr/>
        </p:nvCxnSpPr>
        <p:spPr>
          <a:xfrm rot="16200000" flipH="1">
            <a:off x="3309926" y="246356"/>
            <a:ext cx="214314" cy="443646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do 235"/>
          <p:cNvCxnSpPr>
            <a:stCxn id="29" idx="2"/>
            <a:endCxn id="117" idx="0"/>
          </p:cNvCxnSpPr>
          <p:nvPr/>
        </p:nvCxnSpPr>
        <p:spPr>
          <a:xfrm rot="16200000" flipH="1">
            <a:off x="3984934" y="-428652"/>
            <a:ext cx="214314" cy="57864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 138"/>
          <p:cNvSpPr/>
          <p:nvPr/>
        </p:nvSpPr>
        <p:spPr>
          <a:xfrm>
            <a:off x="238092" y="1571612"/>
            <a:ext cx="504000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Pág. 1</a:t>
            </a:r>
          </a:p>
        </p:txBody>
      </p:sp>
      <p:cxnSp>
        <p:nvCxnSpPr>
          <p:cNvPr id="140" name="Conector angulado 235"/>
          <p:cNvCxnSpPr>
            <a:stCxn id="199" idx="2"/>
            <a:endCxn id="139" idx="3"/>
          </p:cNvCxnSpPr>
          <p:nvPr/>
        </p:nvCxnSpPr>
        <p:spPr>
          <a:xfrm rot="5400000">
            <a:off x="1307555" y="934711"/>
            <a:ext cx="179438" cy="131036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tângulo 142"/>
          <p:cNvSpPr/>
          <p:nvPr/>
        </p:nvSpPr>
        <p:spPr>
          <a:xfrm>
            <a:off x="809596" y="335756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Agenda do Prefeito</a:t>
            </a:r>
          </a:p>
        </p:txBody>
      </p:sp>
      <p:sp>
        <p:nvSpPr>
          <p:cNvPr id="144" name="Retângulo 143"/>
          <p:cNvSpPr/>
          <p:nvPr/>
        </p:nvSpPr>
        <p:spPr>
          <a:xfrm>
            <a:off x="809596" y="321468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6.1.1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45" name="Conector angulado 235"/>
          <p:cNvCxnSpPr>
            <a:stCxn id="73" idx="2"/>
            <a:endCxn id="143" idx="1"/>
          </p:cNvCxnSpPr>
          <p:nvPr/>
        </p:nvCxnSpPr>
        <p:spPr>
          <a:xfrm rot="16200000" flipH="1">
            <a:off x="525671" y="3252231"/>
            <a:ext cx="464347" cy="103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/>
          <p:cNvSpPr/>
          <p:nvPr/>
        </p:nvSpPr>
        <p:spPr>
          <a:xfrm>
            <a:off x="809596" y="450057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Discursos</a:t>
            </a:r>
          </a:p>
        </p:txBody>
      </p:sp>
      <p:sp>
        <p:nvSpPr>
          <p:cNvPr id="150" name="Retângulo 149"/>
          <p:cNvSpPr/>
          <p:nvPr/>
        </p:nvSpPr>
        <p:spPr>
          <a:xfrm>
            <a:off x="809596" y="435769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6.1.3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52" name="Retângulo 151"/>
          <p:cNvSpPr/>
          <p:nvPr/>
        </p:nvSpPr>
        <p:spPr>
          <a:xfrm>
            <a:off x="2245662" y="3143223"/>
            <a:ext cx="1857388" cy="335761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Assistência Social 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Secretaria Executiva de Comunicação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Controle Urbano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Cultura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Desenvolvimento Econômico e do Trabalho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Desenvolvimento Urbano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Educação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Esportes, Lazer e Recreação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Finanças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Modernização, Gestão e Desburocratização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Secretaria do Governo Municipal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Habitação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Infra-estrutura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Urbana e Obras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Secretaria Municipal dos Negócios Jurídicos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Participação e Parceria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Secretaria Municipal da Pessoa com Deficiência e Mobilidade Reduzida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Planejamento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Secretaria de Relações Governamentais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Relações Internacionais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Secretaria Municipal da Saúde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Segurança Urbana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Serviços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Coordenação das Subprefeituras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Transportes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Verde e do Meio Ambiente</a:t>
            </a:r>
          </a:p>
        </p:txBody>
      </p:sp>
      <p:sp>
        <p:nvSpPr>
          <p:cNvPr id="155" name="Retângulo 154"/>
          <p:cNvSpPr/>
          <p:nvPr/>
        </p:nvSpPr>
        <p:spPr>
          <a:xfrm>
            <a:off x="4167182" y="3143248"/>
            <a:ext cx="1357322" cy="335761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Aricanduva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Butantã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Campo Limpo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Capela do Socorro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Casa Verde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Cidade Ademar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Cidade Tiradentes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Ermelino Matarazzo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Freguesia/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Brasilândia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Guaianases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Ipiranga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Itaim Paulista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Itaquera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Jabaquara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Jaçanã/Tremembé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Lapa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M´Boi</a:t>
            </a: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Mirim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Mooca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Parelheiros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Penha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Perus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Pinheiros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Pirituba/Jaraguá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Santana/Tucuruvi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Santo Amaro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São Mateus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São Miguel Paulista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Sé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Vila Mariana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Vila Maria/Vila Guilherme</a:t>
            </a:r>
          </a:p>
          <a:p>
            <a:pPr>
              <a:buFont typeface="Arial" pitchFamily="34" charset="0"/>
              <a:buChar char="•"/>
            </a:pPr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 Vila Prudente</a:t>
            </a:r>
          </a:p>
        </p:txBody>
      </p:sp>
      <p:cxnSp>
        <p:nvCxnSpPr>
          <p:cNvPr id="158" name="Conector angulado 235"/>
          <p:cNvCxnSpPr>
            <a:stCxn id="73" idx="2"/>
            <a:endCxn id="149" idx="1"/>
          </p:cNvCxnSpPr>
          <p:nvPr/>
        </p:nvCxnSpPr>
        <p:spPr>
          <a:xfrm rot="16200000" flipH="1">
            <a:off x="-45833" y="3823735"/>
            <a:ext cx="1607355" cy="103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 160"/>
          <p:cNvSpPr/>
          <p:nvPr/>
        </p:nvSpPr>
        <p:spPr>
          <a:xfrm>
            <a:off x="809596" y="392906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Conversa com o Prefeito</a:t>
            </a:r>
          </a:p>
        </p:txBody>
      </p:sp>
      <p:sp>
        <p:nvSpPr>
          <p:cNvPr id="162" name="Retângulo 161"/>
          <p:cNvSpPr/>
          <p:nvPr/>
        </p:nvSpPr>
        <p:spPr>
          <a:xfrm>
            <a:off x="809596" y="3786190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6.1.2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82" name="Retângulo 181"/>
          <p:cNvSpPr/>
          <p:nvPr/>
        </p:nvSpPr>
        <p:spPr>
          <a:xfrm>
            <a:off x="8303280" y="335756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92500"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Busca por assunto ou número</a:t>
            </a:r>
          </a:p>
        </p:txBody>
      </p:sp>
      <p:sp>
        <p:nvSpPr>
          <p:cNvPr id="183" name="Retângulo 182"/>
          <p:cNvSpPr/>
          <p:nvPr/>
        </p:nvSpPr>
        <p:spPr>
          <a:xfrm>
            <a:off x="8303280" y="321468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6.9.1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84" name="Retângulo 183"/>
          <p:cNvSpPr/>
          <p:nvPr/>
        </p:nvSpPr>
        <p:spPr>
          <a:xfrm>
            <a:off x="8303280" y="392906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Perguntas e Respostas </a:t>
            </a:r>
          </a:p>
        </p:txBody>
      </p:sp>
      <p:sp>
        <p:nvSpPr>
          <p:cNvPr id="185" name="Retângulo 184"/>
          <p:cNvSpPr/>
          <p:nvPr/>
        </p:nvSpPr>
        <p:spPr>
          <a:xfrm>
            <a:off x="8303280" y="3786190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6.9.2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88" name="Conector angulado 235"/>
          <p:cNvCxnSpPr>
            <a:stCxn id="73" idx="2"/>
            <a:endCxn id="161" idx="1"/>
          </p:cNvCxnSpPr>
          <p:nvPr/>
        </p:nvCxnSpPr>
        <p:spPr>
          <a:xfrm rot="16200000" flipH="1">
            <a:off x="239919" y="3537983"/>
            <a:ext cx="1035851" cy="103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do 235"/>
          <p:cNvCxnSpPr>
            <a:stCxn id="107" idx="2"/>
            <a:endCxn id="182" idx="1"/>
          </p:cNvCxnSpPr>
          <p:nvPr/>
        </p:nvCxnSpPr>
        <p:spPr>
          <a:xfrm rot="16200000" flipH="1">
            <a:off x="8019355" y="3252231"/>
            <a:ext cx="464347" cy="103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do 235"/>
          <p:cNvCxnSpPr>
            <a:stCxn id="107" idx="2"/>
            <a:endCxn id="184" idx="1"/>
          </p:cNvCxnSpPr>
          <p:nvPr/>
        </p:nvCxnSpPr>
        <p:spPr>
          <a:xfrm rot="16200000" flipH="1">
            <a:off x="7733603" y="3537983"/>
            <a:ext cx="1035851" cy="103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tângulo 201"/>
          <p:cNvSpPr/>
          <p:nvPr/>
        </p:nvSpPr>
        <p:spPr>
          <a:xfrm>
            <a:off x="5746124" y="335756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Assuntos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3" name="Retângulo 202"/>
          <p:cNvSpPr/>
          <p:nvPr/>
        </p:nvSpPr>
        <p:spPr>
          <a:xfrm>
            <a:off x="5746124" y="321468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6.7.1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4" name="Retângulo 203"/>
          <p:cNvSpPr/>
          <p:nvPr/>
        </p:nvSpPr>
        <p:spPr>
          <a:xfrm>
            <a:off x="5746124" y="3929066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Áudios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6" name="Retângulo 205"/>
          <p:cNvSpPr/>
          <p:nvPr/>
        </p:nvSpPr>
        <p:spPr>
          <a:xfrm>
            <a:off x="5746124" y="3786190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6.7.2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7" name="Retângulo 206"/>
          <p:cNvSpPr/>
          <p:nvPr/>
        </p:nvSpPr>
        <p:spPr>
          <a:xfrm>
            <a:off x="5746124" y="450057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Vídeos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09" name="Retângulo 208"/>
          <p:cNvSpPr/>
          <p:nvPr/>
        </p:nvSpPr>
        <p:spPr>
          <a:xfrm>
            <a:off x="5746124" y="435769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6.7.3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10" name="Retângulo 209"/>
          <p:cNvSpPr/>
          <p:nvPr/>
        </p:nvSpPr>
        <p:spPr>
          <a:xfrm>
            <a:off x="5746124" y="507207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Na Mídia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11" name="Retângulo 210"/>
          <p:cNvSpPr/>
          <p:nvPr/>
        </p:nvSpPr>
        <p:spPr>
          <a:xfrm>
            <a:off x="5746124" y="492919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6.7.4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13" name="Conector angulado 235"/>
          <p:cNvCxnSpPr>
            <a:stCxn id="111" idx="2"/>
            <a:endCxn id="202" idx="1"/>
          </p:cNvCxnSpPr>
          <p:nvPr/>
        </p:nvCxnSpPr>
        <p:spPr>
          <a:xfrm rot="16200000" flipH="1">
            <a:off x="5458546" y="3248578"/>
            <a:ext cx="464347" cy="11081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do 235"/>
          <p:cNvCxnSpPr>
            <a:stCxn id="111" idx="2"/>
            <a:endCxn id="204" idx="1"/>
          </p:cNvCxnSpPr>
          <p:nvPr/>
        </p:nvCxnSpPr>
        <p:spPr>
          <a:xfrm rot="16200000" flipH="1">
            <a:off x="5172794" y="3534330"/>
            <a:ext cx="1035851" cy="11081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angulado 235"/>
          <p:cNvCxnSpPr>
            <a:stCxn id="111" idx="2"/>
            <a:endCxn id="207" idx="1"/>
          </p:cNvCxnSpPr>
          <p:nvPr/>
        </p:nvCxnSpPr>
        <p:spPr>
          <a:xfrm rot="16200000" flipH="1">
            <a:off x="4887042" y="3820082"/>
            <a:ext cx="1607355" cy="11081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angulado 235"/>
          <p:cNvCxnSpPr>
            <a:stCxn id="111" idx="2"/>
            <a:endCxn id="210" idx="1"/>
          </p:cNvCxnSpPr>
          <p:nvPr/>
        </p:nvCxnSpPr>
        <p:spPr>
          <a:xfrm rot="16200000" flipH="1">
            <a:off x="4601290" y="4105834"/>
            <a:ext cx="2178859" cy="11081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tângulo 229"/>
          <p:cNvSpPr/>
          <p:nvPr/>
        </p:nvSpPr>
        <p:spPr>
          <a:xfrm>
            <a:off x="5738818" y="564357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Boletim eletrônico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33" name="Retângulo 232"/>
          <p:cNvSpPr/>
          <p:nvPr/>
        </p:nvSpPr>
        <p:spPr>
          <a:xfrm>
            <a:off x="5738818" y="5500702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6.7.5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34" name="Retângulo 233"/>
          <p:cNvSpPr/>
          <p:nvPr/>
        </p:nvSpPr>
        <p:spPr>
          <a:xfrm>
            <a:off x="5746124" y="621508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Entrevistas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35" name="Retângulo 234"/>
          <p:cNvSpPr/>
          <p:nvPr/>
        </p:nvSpPr>
        <p:spPr>
          <a:xfrm>
            <a:off x="5746124" y="607220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6.7.6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37" name="Conector angulado 235"/>
          <p:cNvCxnSpPr>
            <a:stCxn id="111" idx="2"/>
            <a:endCxn id="230" idx="1"/>
          </p:cNvCxnSpPr>
          <p:nvPr/>
        </p:nvCxnSpPr>
        <p:spPr>
          <a:xfrm rot="16200000" flipH="1">
            <a:off x="4311885" y="4395239"/>
            <a:ext cx="2750363" cy="103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do 235"/>
          <p:cNvCxnSpPr>
            <a:stCxn id="111" idx="2"/>
            <a:endCxn id="234" idx="1"/>
          </p:cNvCxnSpPr>
          <p:nvPr/>
        </p:nvCxnSpPr>
        <p:spPr>
          <a:xfrm rot="16200000" flipH="1">
            <a:off x="4029786" y="4677338"/>
            <a:ext cx="3321867" cy="11081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tângulo 242"/>
          <p:cNvSpPr/>
          <p:nvPr/>
        </p:nvSpPr>
        <p:spPr>
          <a:xfrm>
            <a:off x="7160272" y="335756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Assuntos</a:t>
            </a:r>
            <a:endParaRPr lang="pt-BR" sz="9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44" name="Retângulo 243"/>
          <p:cNvSpPr/>
          <p:nvPr/>
        </p:nvSpPr>
        <p:spPr>
          <a:xfrm>
            <a:off x="7160272" y="321468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6.8.1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45" name="Conector angulado 235"/>
          <p:cNvCxnSpPr>
            <a:stCxn id="113" idx="2"/>
            <a:endCxn id="243" idx="1"/>
          </p:cNvCxnSpPr>
          <p:nvPr/>
        </p:nvCxnSpPr>
        <p:spPr>
          <a:xfrm rot="16200000" flipH="1">
            <a:off x="6840628" y="3216512"/>
            <a:ext cx="464347" cy="174942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tângulo 247"/>
          <p:cNvSpPr/>
          <p:nvPr/>
        </p:nvSpPr>
        <p:spPr>
          <a:xfrm>
            <a:off x="802290" y="507207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Artigos</a:t>
            </a:r>
          </a:p>
        </p:txBody>
      </p:sp>
      <p:sp>
        <p:nvSpPr>
          <p:cNvPr id="249" name="Retângulo 248"/>
          <p:cNvSpPr/>
          <p:nvPr/>
        </p:nvSpPr>
        <p:spPr>
          <a:xfrm>
            <a:off x="802290" y="492919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6.1.4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50" name="Retângulo 249"/>
          <p:cNvSpPr/>
          <p:nvPr/>
        </p:nvSpPr>
        <p:spPr>
          <a:xfrm>
            <a:off x="809596" y="564357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Fale com a Prefeitura</a:t>
            </a:r>
          </a:p>
        </p:txBody>
      </p:sp>
      <p:sp>
        <p:nvSpPr>
          <p:cNvPr id="251" name="Retângulo 250"/>
          <p:cNvSpPr/>
          <p:nvPr/>
        </p:nvSpPr>
        <p:spPr>
          <a:xfrm>
            <a:off x="809596" y="5500702"/>
            <a:ext cx="936000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9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52" name="Conector angulado 235"/>
          <p:cNvCxnSpPr>
            <a:stCxn id="73" idx="2"/>
            <a:endCxn id="248" idx="1"/>
          </p:cNvCxnSpPr>
          <p:nvPr/>
        </p:nvCxnSpPr>
        <p:spPr>
          <a:xfrm rot="16200000" flipH="1">
            <a:off x="-335238" y="4113140"/>
            <a:ext cx="2178859" cy="96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do 235"/>
          <p:cNvCxnSpPr>
            <a:stCxn id="73" idx="2"/>
            <a:endCxn id="250" idx="1"/>
          </p:cNvCxnSpPr>
          <p:nvPr/>
        </p:nvCxnSpPr>
        <p:spPr>
          <a:xfrm rot="16200000" flipH="1">
            <a:off x="-617337" y="4395239"/>
            <a:ext cx="2750363" cy="103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95282" y="500042"/>
            <a:ext cx="928694" cy="214314"/>
          </a:xfrm>
        </p:spPr>
        <p:txBody>
          <a:bodyPr/>
          <a:lstStyle/>
          <a:p>
            <a:fld id="{EFBA4CCB-369A-44F4-BE56-79EAB6973122}" type="datetime1">
              <a:rPr lang="pt-BR" smtClean="0"/>
              <a:pPr/>
              <a:t>16/08/2010</a:t>
            </a:fld>
            <a:endParaRPr lang="pt-BR"/>
          </a:p>
        </p:txBody>
      </p:sp>
      <p:sp>
        <p:nvSpPr>
          <p:cNvPr id="199" name="Retângulo 198"/>
          <p:cNvSpPr/>
          <p:nvPr/>
        </p:nvSpPr>
        <p:spPr>
          <a:xfrm>
            <a:off x="1445233" y="857232"/>
            <a:ext cx="1214445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Homepage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36" name="Conector angulado 235"/>
          <p:cNvCxnSpPr>
            <a:stCxn id="199" idx="2"/>
            <a:endCxn id="60" idx="1"/>
          </p:cNvCxnSpPr>
          <p:nvPr/>
        </p:nvCxnSpPr>
        <p:spPr>
          <a:xfrm rot="16200000" flipH="1">
            <a:off x="5483587" y="-1930957"/>
            <a:ext cx="177752" cy="70400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Espaço Reservado para Número de Slide 240"/>
          <p:cNvSpPr>
            <a:spLocks noGrp="1"/>
          </p:cNvSpPr>
          <p:nvPr>
            <p:ph type="sldNum" sz="quarter" idx="12"/>
          </p:nvPr>
        </p:nvSpPr>
        <p:spPr>
          <a:xfrm>
            <a:off x="7099300" y="6500834"/>
            <a:ext cx="2568608" cy="285752"/>
          </a:xfrm>
        </p:spPr>
        <p:txBody>
          <a:bodyPr/>
          <a:lstStyle/>
          <a:p>
            <a:fld id="{E580B84D-48C8-415C-9F35-F873E81BA32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9092470" y="1569926"/>
            <a:ext cx="504000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Pág. 3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730852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Cidade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730852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78" name="Conector angulado 235"/>
          <p:cNvCxnSpPr>
            <a:stCxn id="199" idx="2"/>
            <a:endCxn id="30" idx="0"/>
          </p:cNvCxnSpPr>
          <p:nvPr/>
        </p:nvCxnSpPr>
        <p:spPr>
          <a:xfrm rot="5400000">
            <a:off x="1447059" y="1251967"/>
            <a:ext cx="357190" cy="85360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235"/>
          <p:cNvCxnSpPr>
            <a:stCxn id="29" idx="2"/>
            <a:endCxn id="126" idx="0"/>
          </p:cNvCxnSpPr>
          <p:nvPr/>
        </p:nvCxnSpPr>
        <p:spPr>
          <a:xfrm rot="5400000">
            <a:off x="841662" y="2214554"/>
            <a:ext cx="214314" cy="5000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 138"/>
          <p:cNvSpPr/>
          <p:nvPr/>
        </p:nvSpPr>
        <p:spPr>
          <a:xfrm>
            <a:off x="238092" y="1571612"/>
            <a:ext cx="504000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Pág. 1</a:t>
            </a:r>
          </a:p>
        </p:txBody>
      </p:sp>
      <p:cxnSp>
        <p:nvCxnSpPr>
          <p:cNvPr id="140" name="Conector angulado 235"/>
          <p:cNvCxnSpPr>
            <a:stCxn id="199" idx="2"/>
            <a:endCxn id="139" idx="3"/>
          </p:cNvCxnSpPr>
          <p:nvPr/>
        </p:nvCxnSpPr>
        <p:spPr>
          <a:xfrm rot="5400000">
            <a:off x="1307555" y="934711"/>
            <a:ext cx="179438" cy="131036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tângulo 124"/>
          <p:cNvSpPr/>
          <p:nvPr/>
        </p:nvSpPr>
        <p:spPr>
          <a:xfrm>
            <a:off x="230786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Apresentação</a:t>
            </a:r>
          </a:p>
        </p:txBody>
      </p:sp>
      <p:sp>
        <p:nvSpPr>
          <p:cNvPr id="126" name="Retângulo 125"/>
          <p:cNvSpPr/>
          <p:nvPr/>
        </p:nvSpPr>
        <p:spPr>
          <a:xfrm>
            <a:off x="230786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1230918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Informações para turistas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1230918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4238620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Cultura e Lazer</a:t>
            </a:r>
          </a:p>
        </p:txBody>
      </p:sp>
      <p:sp>
        <p:nvSpPr>
          <p:cNvPr id="132" name="Retângulo 131"/>
          <p:cNvSpPr/>
          <p:nvPr/>
        </p:nvSpPr>
        <p:spPr>
          <a:xfrm>
            <a:off x="4238620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7.5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5238752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Negócios e Eventos</a:t>
            </a:r>
          </a:p>
        </p:txBody>
      </p:sp>
      <p:sp>
        <p:nvSpPr>
          <p:cNvPr id="134" name="Retângulo 133"/>
          <p:cNvSpPr/>
          <p:nvPr/>
        </p:nvSpPr>
        <p:spPr>
          <a:xfrm>
            <a:off x="5238752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7.6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809596" y="342900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História</a:t>
            </a:r>
          </a:p>
        </p:txBody>
      </p:sp>
      <p:sp>
        <p:nvSpPr>
          <p:cNvPr id="136" name="Retângulo 135"/>
          <p:cNvSpPr/>
          <p:nvPr/>
        </p:nvSpPr>
        <p:spPr>
          <a:xfrm>
            <a:off x="809596" y="328612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7.1.1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809596" y="4000504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Geografia</a:t>
            </a:r>
          </a:p>
        </p:txBody>
      </p:sp>
      <p:sp>
        <p:nvSpPr>
          <p:cNvPr id="138" name="Retângulo 137"/>
          <p:cNvSpPr/>
          <p:nvPr/>
        </p:nvSpPr>
        <p:spPr>
          <a:xfrm>
            <a:off x="809596" y="3857628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7.1.2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09596" y="4572008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Clima</a:t>
            </a:r>
          </a:p>
        </p:txBody>
      </p:sp>
      <p:sp>
        <p:nvSpPr>
          <p:cNvPr id="142" name="Retângulo 141"/>
          <p:cNvSpPr/>
          <p:nvPr/>
        </p:nvSpPr>
        <p:spPr>
          <a:xfrm>
            <a:off x="809596" y="4429132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7.1.3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46" name="Retângulo 145"/>
          <p:cNvSpPr/>
          <p:nvPr/>
        </p:nvSpPr>
        <p:spPr>
          <a:xfrm>
            <a:off x="809596" y="5143512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São Paulo em Números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809596" y="5000636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7.1.4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51" name="Conector angulado 235"/>
          <p:cNvCxnSpPr>
            <a:stCxn id="29" idx="2"/>
            <a:endCxn id="129" idx="0"/>
          </p:cNvCxnSpPr>
          <p:nvPr/>
        </p:nvCxnSpPr>
        <p:spPr>
          <a:xfrm rot="16200000" flipH="1">
            <a:off x="1341728" y="2214554"/>
            <a:ext cx="214314" cy="5000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do 235"/>
          <p:cNvCxnSpPr>
            <a:stCxn id="29" idx="2"/>
            <a:endCxn id="132" idx="0"/>
          </p:cNvCxnSpPr>
          <p:nvPr/>
        </p:nvCxnSpPr>
        <p:spPr>
          <a:xfrm rot="16200000" flipH="1">
            <a:off x="2845579" y="710703"/>
            <a:ext cx="214314" cy="35077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do 235"/>
          <p:cNvCxnSpPr>
            <a:stCxn id="29" idx="2"/>
            <a:endCxn id="134" idx="0"/>
          </p:cNvCxnSpPr>
          <p:nvPr/>
        </p:nvCxnSpPr>
        <p:spPr>
          <a:xfrm rot="16200000" flipH="1">
            <a:off x="3345645" y="210637"/>
            <a:ext cx="214314" cy="45079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tângulo 164"/>
          <p:cNvSpPr/>
          <p:nvPr/>
        </p:nvSpPr>
        <p:spPr>
          <a:xfrm>
            <a:off x="2238356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Gastronomia</a:t>
            </a:r>
          </a:p>
        </p:txBody>
      </p:sp>
      <p:sp>
        <p:nvSpPr>
          <p:cNvPr id="166" name="Retângulo 165"/>
          <p:cNvSpPr/>
          <p:nvPr/>
        </p:nvSpPr>
        <p:spPr>
          <a:xfrm>
            <a:off x="2238356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7.3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67" name="Retângulo 166"/>
          <p:cNvSpPr/>
          <p:nvPr/>
        </p:nvSpPr>
        <p:spPr>
          <a:xfrm>
            <a:off x="3238488" y="271462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Guia de Compras</a:t>
            </a:r>
          </a:p>
        </p:txBody>
      </p:sp>
      <p:sp>
        <p:nvSpPr>
          <p:cNvPr id="168" name="Retângulo 167"/>
          <p:cNvSpPr/>
          <p:nvPr/>
        </p:nvSpPr>
        <p:spPr>
          <a:xfrm>
            <a:off x="3238488" y="257174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7.4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69" name="Conector angulado 235"/>
          <p:cNvCxnSpPr>
            <a:stCxn id="29" idx="2"/>
            <a:endCxn id="166" idx="0"/>
          </p:cNvCxnSpPr>
          <p:nvPr/>
        </p:nvCxnSpPr>
        <p:spPr>
          <a:xfrm rot="16200000" flipH="1">
            <a:off x="1845447" y="1710835"/>
            <a:ext cx="214314" cy="150750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do 235"/>
          <p:cNvCxnSpPr>
            <a:stCxn id="29" idx="2"/>
            <a:endCxn id="168" idx="0"/>
          </p:cNvCxnSpPr>
          <p:nvPr/>
        </p:nvCxnSpPr>
        <p:spPr>
          <a:xfrm rot="16200000" flipH="1">
            <a:off x="2345513" y="1210769"/>
            <a:ext cx="214314" cy="25076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do 235"/>
          <p:cNvCxnSpPr>
            <a:stCxn id="135" idx="1"/>
            <a:endCxn id="125" idx="2"/>
          </p:cNvCxnSpPr>
          <p:nvPr/>
        </p:nvCxnSpPr>
        <p:spPr>
          <a:xfrm rot="10800000">
            <a:off x="698786" y="3071811"/>
            <a:ext cx="110810" cy="53578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do 235"/>
          <p:cNvCxnSpPr>
            <a:stCxn id="137" idx="1"/>
            <a:endCxn id="125" idx="2"/>
          </p:cNvCxnSpPr>
          <p:nvPr/>
        </p:nvCxnSpPr>
        <p:spPr>
          <a:xfrm rot="10800000">
            <a:off x="698786" y="3071811"/>
            <a:ext cx="110810" cy="110728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do 235"/>
          <p:cNvCxnSpPr>
            <a:stCxn id="141" idx="1"/>
            <a:endCxn id="125" idx="2"/>
          </p:cNvCxnSpPr>
          <p:nvPr/>
        </p:nvCxnSpPr>
        <p:spPr>
          <a:xfrm rot="10800000">
            <a:off x="698786" y="3071811"/>
            <a:ext cx="110810" cy="167879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do 235"/>
          <p:cNvCxnSpPr>
            <a:stCxn id="146" idx="1"/>
            <a:endCxn id="125" idx="2"/>
          </p:cNvCxnSpPr>
          <p:nvPr/>
        </p:nvCxnSpPr>
        <p:spPr>
          <a:xfrm rot="10800000">
            <a:off x="698786" y="3071811"/>
            <a:ext cx="110810" cy="225029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95282" y="500042"/>
            <a:ext cx="928694" cy="214314"/>
          </a:xfrm>
        </p:spPr>
        <p:txBody>
          <a:bodyPr/>
          <a:lstStyle/>
          <a:p>
            <a:fld id="{EFBA4CCB-369A-44F4-BE56-79EAB6973122}" type="datetime1">
              <a:rPr lang="pt-BR" smtClean="0"/>
              <a:pPr/>
              <a:t>16/08/2010</a:t>
            </a:fld>
            <a:endParaRPr lang="pt-BR"/>
          </a:p>
        </p:txBody>
      </p:sp>
      <p:sp>
        <p:nvSpPr>
          <p:cNvPr id="199" name="Retângulo 198"/>
          <p:cNvSpPr/>
          <p:nvPr/>
        </p:nvSpPr>
        <p:spPr>
          <a:xfrm>
            <a:off x="1445233" y="857232"/>
            <a:ext cx="1214445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err="1" smtClean="0">
                <a:solidFill>
                  <a:schemeClr val="tx1"/>
                </a:solidFill>
                <a:latin typeface="Trebuchet MS" pitchFamily="34" charset="0"/>
              </a:rPr>
              <a:t>Homepage</a:t>
            </a:r>
            <a:endParaRPr lang="pt-BR" sz="9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236" name="Conector angulado 235"/>
          <p:cNvCxnSpPr>
            <a:stCxn id="199" idx="2"/>
            <a:endCxn id="60" idx="1"/>
          </p:cNvCxnSpPr>
          <p:nvPr/>
        </p:nvCxnSpPr>
        <p:spPr>
          <a:xfrm rot="16200000" flipH="1">
            <a:off x="5483587" y="-1930957"/>
            <a:ext cx="177752" cy="704001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Espaço Reservado para Número de Slide 240"/>
          <p:cNvSpPr>
            <a:spLocks noGrp="1"/>
          </p:cNvSpPr>
          <p:nvPr>
            <p:ph type="sldNum" sz="quarter" idx="12"/>
          </p:nvPr>
        </p:nvSpPr>
        <p:spPr>
          <a:xfrm>
            <a:off x="7099300" y="6500834"/>
            <a:ext cx="2568608" cy="285752"/>
          </a:xfrm>
        </p:spPr>
        <p:txBody>
          <a:bodyPr/>
          <a:lstStyle/>
          <a:p>
            <a:fld id="{E580B84D-48C8-415C-9F35-F873E81BA32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0" name="Retângulo 59"/>
          <p:cNvSpPr/>
          <p:nvPr/>
        </p:nvSpPr>
        <p:spPr>
          <a:xfrm>
            <a:off x="9092470" y="1569926"/>
            <a:ext cx="504000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Pág. 4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730852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Sobre o site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730852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8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78" name="Conector angulado 235"/>
          <p:cNvCxnSpPr>
            <a:stCxn id="199" idx="2"/>
            <a:endCxn id="30" idx="0"/>
          </p:cNvCxnSpPr>
          <p:nvPr/>
        </p:nvCxnSpPr>
        <p:spPr>
          <a:xfrm rot="5400000">
            <a:off x="1447059" y="1251967"/>
            <a:ext cx="357190" cy="85360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 138"/>
          <p:cNvSpPr/>
          <p:nvPr/>
        </p:nvSpPr>
        <p:spPr>
          <a:xfrm>
            <a:off x="238092" y="1571612"/>
            <a:ext cx="504000" cy="2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Pág. 2</a:t>
            </a:r>
          </a:p>
        </p:txBody>
      </p:sp>
      <p:cxnSp>
        <p:nvCxnSpPr>
          <p:cNvPr id="140" name="Conector angulado 235"/>
          <p:cNvCxnSpPr>
            <a:stCxn id="199" idx="2"/>
            <a:endCxn id="139" idx="3"/>
          </p:cNvCxnSpPr>
          <p:nvPr/>
        </p:nvCxnSpPr>
        <p:spPr>
          <a:xfrm rot="5400000">
            <a:off x="1307555" y="934711"/>
            <a:ext cx="179438" cy="131036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1738290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Acessibilidade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1738290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9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2738422" y="2000240"/>
            <a:ext cx="936000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Trebuchet MS" pitchFamily="34" charset="0"/>
              </a:rPr>
              <a:t>Fale com a Prefeitura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2738422" y="1857364"/>
            <a:ext cx="936000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  <a:latin typeface="Trebuchet MS" pitchFamily="34" charset="0"/>
              </a:rPr>
              <a:t>10</a:t>
            </a:r>
            <a:endParaRPr lang="pt-BR" sz="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85" name="Conector angulado 235"/>
          <p:cNvCxnSpPr>
            <a:stCxn id="199" idx="2"/>
            <a:endCxn id="81" idx="0"/>
          </p:cNvCxnSpPr>
          <p:nvPr/>
        </p:nvCxnSpPr>
        <p:spPr>
          <a:xfrm rot="16200000" flipH="1">
            <a:off x="1950778" y="1601852"/>
            <a:ext cx="357190" cy="15383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235"/>
          <p:cNvCxnSpPr>
            <a:stCxn id="199" idx="2"/>
            <a:endCxn id="84" idx="0"/>
          </p:cNvCxnSpPr>
          <p:nvPr/>
        </p:nvCxnSpPr>
        <p:spPr>
          <a:xfrm rot="16200000" flipH="1">
            <a:off x="2450844" y="1101786"/>
            <a:ext cx="357190" cy="11539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  <a:effectLst/>
      </a:spPr>
      <a:bodyPr lIns="36000" tIns="0" rIns="36000" bIns="0" rtlCol="0" anchor="ctr">
        <a:normAutofit/>
      </a:bodyPr>
      <a:lstStyle>
        <a:defPPr algn="ctr">
          <a:defRPr sz="900" dirty="0" smtClean="0">
            <a:solidFill>
              <a:schemeClr val="tx1"/>
            </a:solidFill>
            <a:latin typeface="Trebuchet MS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1064</Words>
  <Application>Microsoft Office PowerPoint</Application>
  <PresentationFormat>Papel A4 (210 x 297 mm)</PresentationFormat>
  <Paragraphs>455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Adriano Ribeiro</dc:creator>
  <cp:lastModifiedBy>danielsantos</cp:lastModifiedBy>
  <cp:revision>231</cp:revision>
  <dcterms:created xsi:type="dcterms:W3CDTF">2008-08-15T19:35:47Z</dcterms:created>
  <dcterms:modified xsi:type="dcterms:W3CDTF">2010-08-16T14:53:09Z</dcterms:modified>
</cp:coreProperties>
</file>