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FEF679-267A-4481-8BB5-8AE24A51FDA5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4414EE84-21C5-4DE2-80BD-A61E1035E4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A72-48A1-4555-B025-9E588A91CA30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85D-4259-4660-A5D8-31AE797DEB74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3084C91-8755-4AAC-AFE0-7B115819D492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International Symposium on Wearable Computers (ISWC ’21), September 21–26, 2021, Virtual, USA.</a:t>
            </a:r>
            <a:endParaRPr lang="ja-JP" altLang="en-US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B4E5D5C-5BA3-4438-ABC1-24AB3C1A3B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1473" y="6387211"/>
            <a:ext cx="453787" cy="496800"/>
          </a:xfrm>
          <a:prstGeom prst="rect">
            <a:avLst/>
          </a:prstGeom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EA2-A236-49D5-8409-DCC10462AD0E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FC6C-21C0-445A-94A6-E925111F3268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B3FA-BBC1-43DD-ADF6-8D080A2E5DC0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35DB-A148-4974-9BFC-0A331FCD9062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4565-5BF9-4302-9F00-5A1141F7DEE6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F9ED-D4C4-416C-ADBC-38051F9EAD48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DA4-7D4F-48AF-A29D-CD7A49845DE0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E14B-8AAD-43F5-9FA1-198095C07BAB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International Symposium on Wearable Computers (ISWC ’21), September 21–26, 2021, Virtual, USA.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9371" y="1933893"/>
            <a:ext cx="7759691" cy="593176"/>
          </a:xfrm>
        </p:spPr>
        <p:txBody>
          <a:bodyPr/>
          <a:lstStyle/>
          <a:p>
            <a:r>
              <a:rPr lang="en-US" altLang="ja-JP" sz="2200" u="sng" dirty="0" err="1"/>
              <a:t>Atsuhiro</a:t>
            </a:r>
            <a:r>
              <a:rPr lang="en-US" altLang="ja-JP" sz="2200" u="sng" dirty="0"/>
              <a:t> FUJII</a:t>
            </a:r>
            <a:r>
              <a:rPr lang="en-US" altLang="ja-JP" sz="2200" b="0" baseline="30000" dirty="0"/>
              <a:t>1</a:t>
            </a:r>
            <a:r>
              <a:rPr lang="en-US" altLang="ja-JP" sz="2200" dirty="0"/>
              <a:t>, Kazuya MURAO</a:t>
            </a:r>
            <a:r>
              <a:rPr lang="en-US" altLang="ja-JP" sz="2200" b="0" baseline="30000" dirty="0"/>
              <a:t>1, 3</a:t>
            </a:r>
            <a:r>
              <a:rPr lang="en-US" altLang="ja-JP" sz="2200" dirty="0"/>
              <a:t>, </a:t>
            </a:r>
            <a:r>
              <a:rPr lang="en-US" altLang="ja-JP" sz="2200" dirty="0" err="1"/>
              <a:t>Naoji</a:t>
            </a:r>
            <a:r>
              <a:rPr lang="en-US" altLang="ja-JP" sz="2200" dirty="0"/>
              <a:t> Matsuhisa</a:t>
            </a:r>
            <a:r>
              <a:rPr lang="en-US" altLang="ja-JP" sz="2200" b="0" baseline="30000" dirty="0"/>
              <a:t>2, 3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Disp2ppg</a:t>
            </a:r>
            <a:br>
              <a:rPr kumimoji="1" lang="en-US" altLang="ja-JP" sz="3200" dirty="0"/>
            </a:br>
            <a:r>
              <a:rPr kumimoji="1" lang="en-US" altLang="ja-JP" sz="3200" dirty="0"/>
              <a:t>Pulse Wave Generation to PPG Sensor using Display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A1BC16-4BB1-4575-906C-932AE023F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6" r="1642"/>
          <a:stretch/>
        </p:blipFill>
        <p:spPr>
          <a:xfrm>
            <a:off x="255782" y="2758347"/>
            <a:ext cx="5636541" cy="3396490"/>
          </a:xfrm>
          <a:prstGeom prst="rect">
            <a:avLst/>
          </a:prstGeom>
        </p:spPr>
      </p:pic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78581-7222-41F8-8493-2354DC00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680ADB-6E51-4628-81D8-CF1884B8B2A6}"/>
              </a:ext>
            </a:extLst>
          </p:cNvPr>
          <p:cNvSpPr txBox="1"/>
          <p:nvPr/>
        </p:nvSpPr>
        <p:spPr>
          <a:xfrm>
            <a:off x="6043824" y="2476238"/>
            <a:ext cx="6005238" cy="71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Ritsumeikan University, Japan / </a:t>
            </a:r>
            <a:r>
              <a:rPr kumimoji="1" lang="en-US" altLang="ja-JP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2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Keio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University, Japan /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Japan Science and Technology Agency, PRESTO</a:t>
            </a:r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171C6-4C27-4BEE-83CC-C6609A0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DC7C03-C300-405F-B724-EFD3F43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Wearable devices are widely used.</a:t>
            </a:r>
          </a:p>
          <a:p>
            <a:endParaRPr lang="en-US" altLang="ja-JP" dirty="0"/>
          </a:p>
          <a:p>
            <a:r>
              <a:rPr kumimoji="1" lang="en-US" altLang="ja-JP" dirty="0"/>
              <a:t>It has the following functions.</a:t>
            </a:r>
          </a:p>
          <a:p>
            <a:pPr lvl="1"/>
            <a:r>
              <a:rPr kumimoji="1" lang="en-US" altLang="ja-JP" dirty="0"/>
              <a:t>Call, message, clock, and payment functions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/>
              <a:t>Biometric recording function.</a:t>
            </a:r>
          </a:p>
          <a:p>
            <a:pPr lvl="2"/>
            <a:r>
              <a:rPr kumimoji="1" lang="en-US" altLang="ja-JP" dirty="0"/>
              <a:t>Heart rate, respiratory rate, body temperature, etc.</a:t>
            </a:r>
          </a:p>
          <a:p>
            <a:pPr lvl="1"/>
            <a:r>
              <a:rPr kumimoji="1" lang="en-US" altLang="ja-JP" dirty="0"/>
              <a:t>Activity annotation function</a:t>
            </a:r>
            <a:r>
              <a:rPr lang="en-US" altLang="ja-JP" dirty="0"/>
              <a:t>.</a:t>
            </a:r>
          </a:p>
          <a:p>
            <a:pPr lvl="2"/>
            <a:r>
              <a:rPr kumimoji="1" lang="en-US" altLang="ja-JP" dirty="0"/>
              <a:t>Walking, eating, sleeping, etc.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CA0D73-3112-4085-853B-B63538BF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F1292-80BE-4F4D-8A1A-6DA3D527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7" name="図 6" descr="食品, 部屋 が含まれている画像&#10;&#10;自動的に生成された説明">
            <a:extLst>
              <a:ext uri="{FF2B5EF4-FFF2-40B4-BE49-F238E27FC236}">
                <a16:creationId xmlns:a16="http://schemas.microsoft.com/office/drawing/2014/main" id="{899230F7-B401-4921-86EC-2D4A7E94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71" y="2700352"/>
            <a:ext cx="2882973" cy="26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8307-61D5-464B-AD88-1C70C9D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(2/3)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21D43-3AF1-4498-B050-63BC98D4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most common technique of recording pulse data is called photoplethysmography (PPG).</a:t>
            </a:r>
          </a:p>
          <a:p>
            <a:r>
              <a:rPr kumimoji="1" lang="en-US" altLang="ja-JP" dirty="0"/>
              <a:t>It measures pulse data by irradiating LED light onto the skin and detecting changes in the light reflected through blood vessels.</a:t>
            </a:r>
          </a:p>
          <a:p>
            <a:pPr lvl="1"/>
            <a:r>
              <a:rPr kumimoji="1" lang="en-US" altLang="ja-JP" dirty="0"/>
              <a:t>Oxidized hemoglobin has the property of absorbing this LED light.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→ </a:t>
            </a:r>
            <a:r>
              <a:rPr lang="en-US" altLang="ja-JP" dirty="0">
                <a:solidFill>
                  <a:srgbClr val="FF0000"/>
                </a:solidFill>
              </a:rPr>
              <a:t>Need blood flow.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EF740-EF2F-4608-B6A9-9A843C8C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099FA5-82F4-43E5-9B70-F0651CA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BB503EC-D78A-400D-A84F-8216B4CEC783}"/>
              </a:ext>
            </a:extLst>
          </p:cNvPr>
          <p:cNvGrpSpPr/>
          <p:nvPr/>
        </p:nvGrpSpPr>
        <p:grpSpPr>
          <a:xfrm>
            <a:off x="5231356" y="3973049"/>
            <a:ext cx="5064783" cy="2412287"/>
            <a:chOff x="5646993" y="3964954"/>
            <a:chExt cx="5064783" cy="241228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419B02DE-6D2D-429B-A5C5-00E65F88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09" t="18098" r="18476" b="2901"/>
            <a:stretch/>
          </p:blipFill>
          <p:spPr>
            <a:xfrm>
              <a:off x="5646993" y="3964954"/>
              <a:ext cx="2883998" cy="2345528"/>
            </a:xfrm>
            <a:prstGeom prst="rect">
              <a:avLst/>
            </a:prstGeom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5271765-8363-44FA-9682-077AFB6E885A}"/>
                </a:ext>
              </a:extLst>
            </p:cNvPr>
            <p:cNvGrpSpPr/>
            <p:nvPr/>
          </p:nvGrpSpPr>
          <p:grpSpPr>
            <a:xfrm>
              <a:off x="8855193" y="4172889"/>
              <a:ext cx="1856583" cy="2204352"/>
              <a:chOff x="8855192" y="4135691"/>
              <a:chExt cx="1856583" cy="2204352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8C6FE22-32F1-4BA3-96B8-EB9B431CDFF2}"/>
                  </a:ext>
                </a:extLst>
              </p:cNvPr>
              <p:cNvSpPr txBox="1"/>
              <p:nvPr/>
            </p:nvSpPr>
            <p:spPr>
              <a:xfrm>
                <a:off x="8855192" y="5970711"/>
                <a:ext cx="185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PPG sensor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" name="図 8" descr="グリーン, 座る, 屋内, 電子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D382E10-B1C5-42C1-808A-A9E79910D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5192" y="4135691"/>
                <a:ext cx="1856583" cy="18565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61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677BC-CACE-4624-AB46-3C134319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(3/3)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02CF4-6E28-4BCB-B303-2FA10DF7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Assumption of a wearable device on an artificial body.</a:t>
            </a:r>
          </a:p>
          <a:p>
            <a:pPr lvl="1"/>
            <a:r>
              <a:rPr kumimoji="1" lang="en-US" altLang="ja-JP" dirty="0"/>
              <a:t>Call, message, clock, and payment functions: available</a:t>
            </a:r>
          </a:p>
          <a:p>
            <a:pPr lvl="1"/>
            <a:r>
              <a:rPr kumimoji="1" lang="en-US" altLang="ja-JP" dirty="0"/>
              <a:t>Acceleration, gyroscope, and GPS sensors</a:t>
            </a:r>
            <a:r>
              <a:rPr lang="en-US" altLang="ja-JP" dirty="0"/>
              <a:t>: available</a:t>
            </a:r>
          </a:p>
          <a:p>
            <a:pPr lvl="1"/>
            <a:r>
              <a:rPr lang="en-US" altLang="ja-JP" dirty="0"/>
              <a:t>PPG sensor: </a:t>
            </a:r>
            <a:r>
              <a:rPr lang="en-US" altLang="ja-JP" dirty="0">
                <a:solidFill>
                  <a:srgbClr val="FF0000"/>
                </a:solidFill>
              </a:rPr>
              <a:t>unavailable</a:t>
            </a:r>
          </a:p>
          <a:p>
            <a:pPr marL="0" indent="0">
              <a:buNone/>
            </a:pPr>
            <a:r>
              <a:rPr lang="ja-JP" altLang="en-US" sz="2000" dirty="0"/>
              <a:t>→ </a:t>
            </a:r>
            <a:r>
              <a:rPr lang="en-US" altLang="ja-JP" sz="2000" b="1" dirty="0"/>
              <a:t>Functions designed for the living body are not available on the artificial body.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Solutions: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chemeClr val="accent1"/>
                </a:solidFill>
              </a:rPr>
              <a:t>①</a:t>
            </a:r>
            <a:r>
              <a:rPr lang="en-US" altLang="ja-JP" sz="2000" dirty="0">
                <a:solidFill>
                  <a:schemeClr val="accent1"/>
                </a:solidFill>
              </a:rPr>
              <a:t> Attach device to ankle. </a:t>
            </a:r>
            <a:r>
              <a:rPr lang="ja-JP" altLang="en-US" sz="2000" dirty="0">
                <a:solidFill>
                  <a:schemeClr val="accent1"/>
                </a:solidFill>
              </a:rPr>
              <a:t>→ </a:t>
            </a:r>
            <a:r>
              <a:rPr lang="en-US" altLang="ja-JP" sz="2000" dirty="0">
                <a:solidFill>
                  <a:schemeClr val="accent1"/>
                </a:solidFill>
              </a:rPr>
              <a:t>Usability will be reduced.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chemeClr val="accent1"/>
                </a:solidFill>
              </a:rPr>
              <a:t>② </a:t>
            </a:r>
            <a:r>
              <a:rPr lang="en-US" altLang="ja-JP" sz="2000" dirty="0">
                <a:solidFill>
                  <a:schemeClr val="accent1"/>
                </a:solidFill>
              </a:rPr>
              <a:t>Attach additional sensors. </a:t>
            </a:r>
            <a:r>
              <a:rPr lang="ja-JP" altLang="en-US" sz="2000" dirty="0">
                <a:solidFill>
                  <a:schemeClr val="accent1"/>
                </a:solidFill>
              </a:rPr>
              <a:t>→ </a:t>
            </a:r>
            <a:r>
              <a:rPr lang="en-US" altLang="ja-JP" sz="2000" dirty="0">
                <a:solidFill>
                  <a:schemeClr val="accent1"/>
                </a:solidFill>
              </a:rPr>
              <a:t>It is difficult to input data into commercial applications.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③ </a:t>
            </a:r>
            <a:r>
              <a:rPr lang="en-US" altLang="ja-JP" sz="2000" dirty="0">
                <a:solidFill>
                  <a:srgbClr val="FF0000"/>
                </a:solidFill>
              </a:rPr>
              <a:t>Input arbitrary values to the sensors mounted on the device.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CE8312-BADE-4905-A869-BA5D9D8A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FB9F94-697A-493C-B0E3-A956C72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9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E5AC9-A49D-4175-851B-D6826A90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approach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4BF11-6F90-432C-B41E-CBE3974D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rgbClr val="FF0000"/>
                </a:solidFill>
              </a:rPr>
              <a:t>Input</a:t>
            </a:r>
            <a:r>
              <a:rPr kumimoji="1" lang="en-US" altLang="ja-JP" dirty="0"/>
              <a:t> pulse data using </a:t>
            </a:r>
            <a:r>
              <a:rPr kumimoji="1" lang="en-US" altLang="ja-JP" dirty="0">
                <a:solidFill>
                  <a:srgbClr val="FF0000"/>
                </a:solidFill>
              </a:rPr>
              <a:t>the display</a:t>
            </a:r>
            <a:r>
              <a:rPr kumimoji="1" lang="en-US" altLang="ja-JP" dirty="0"/>
              <a:t>.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kumimoji="1" lang="en-US" altLang="ja-JP" dirty="0"/>
              <a:t>No need blood flow.</a:t>
            </a:r>
          </a:p>
          <a:p>
            <a:pPr lvl="2">
              <a:buClr>
                <a:schemeClr val="tx1"/>
              </a:buClr>
            </a:pPr>
            <a:r>
              <a:rPr kumimoji="1" lang="en-US" altLang="ja-JP" dirty="0"/>
              <a:t>Commercially available devices can be used on artificial hands.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kumimoji="1" lang="en-US" altLang="ja-JP" dirty="0"/>
              <a:t>An arbitrary heart rate can be input.</a:t>
            </a:r>
          </a:p>
          <a:p>
            <a:pPr lvl="2">
              <a:buClr>
                <a:schemeClr val="tx1"/>
              </a:buClr>
            </a:pPr>
            <a:r>
              <a:rPr kumimoji="1" lang="en-US" altLang="ja-JP" dirty="0"/>
              <a:t>The heart rate obtained from additional sensors can be reproduced.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/>
              <a:t>Revealing </a:t>
            </a:r>
            <a:r>
              <a:rPr kumimoji="1" lang="en-US" altLang="ja-JP" dirty="0">
                <a:solidFill>
                  <a:srgbClr val="FF0000"/>
                </a:solidFill>
              </a:rPr>
              <a:t>the vulnerability</a:t>
            </a:r>
            <a:r>
              <a:rPr kumimoji="1" lang="en-US" altLang="ja-JP" dirty="0"/>
              <a:t> of PPG sensors.</a:t>
            </a:r>
          </a:p>
          <a:p>
            <a:pPr lvl="1">
              <a:buClr>
                <a:schemeClr val="tx1"/>
              </a:buClr>
            </a:pPr>
            <a:r>
              <a:rPr kumimoji="1" lang="en-US" altLang="ja-JP" dirty="0"/>
              <a:t>It is possible for a healthy person to pretend to be ill.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kumimoji="1" lang="en-US" altLang="ja-JP" dirty="0"/>
              <a:t>It is possible for a sick person to pretend to be rest.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B72E0E-F10C-4F39-882E-1751032A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FAAC67-00FB-477C-865A-A653EB89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F6FA28-F2F5-4F1C-828D-BF8BED8A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15" y="3811070"/>
            <a:ext cx="2394672" cy="23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7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9B98A-F0F9-4900-B723-71906D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Related works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615E-BAD3-4FEF-B7C5-4B93382E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/>
              <a:t>Estimating respiratory rate from pulse wave.</a:t>
            </a:r>
            <a:r>
              <a:rPr kumimoji="1" lang="en-US" altLang="ja-JP" sz="2000" dirty="0"/>
              <a:t>[1]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D</a:t>
            </a:r>
            <a:r>
              <a:rPr kumimoji="1" lang="en-US" altLang="ja-JP" sz="2400" dirty="0"/>
              <a:t>etecting arrhythmia from pulse wave.</a:t>
            </a:r>
            <a:r>
              <a:rPr kumimoji="1" lang="en-US" altLang="ja-JP" sz="2000" dirty="0"/>
              <a:t>[2]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Predicting emotions during work from behavioral and pulse wave.</a:t>
            </a:r>
            <a:r>
              <a:rPr kumimoji="1" lang="en-US" altLang="ja-JP" sz="2000" dirty="0"/>
              <a:t>[3]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[1] 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Havriushenko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 et al.: Smartwatch based respiratory rate estimation during sleep using 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cnn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/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lstm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 neural network. ELNANO, pp. 584-587 (2020).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[2] Han et al.: Premature atrial and ventricular contraction detection using 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photoplethysmographic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 data from a smartwatch. Sensors, Vol. 20, No. 19, pp. 5683 (2020).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[3] 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Kajiwara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ｺﾞｼｯｸE" panose="020B0900000000000000" pitchFamily="50" charset="-128"/>
                <a:cs typeface="Arial" panose="020B0604020202020204" pitchFamily="34" charset="0"/>
              </a:rPr>
              <a:t> et al.: Predicting emotion and engagement of workers in order picking based on behavior and pulse waves acquired by wearable devices. Sensors, Vol. 19, No. 1 (2019).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ｺﾞｼｯｸE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428888-6657-4C2C-95E2-92D3943D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International Symposium on Wearable Computers (ISWC ’21), September 21–26, 2021, Virtual, USA.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0A8739-6159-496B-AA99-986BA4C9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8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570</Words>
  <Application>Microsoft Office PowerPoint</Application>
  <PresentationFormat>ワイド画面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Disp2ppg Pulse Wave Generation to PPG Sensor using Display</vt:lpstr>
      <vt:lpstr>Background (1/3)</vt:lpstr>
      <vt:lpstr>Background (2/3)</vt:lpstr>
      <vt:lpstr>Background (3/3)</vt:lpstr>
      <vt:lpstr>Our approach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176</cp:revision>
  <dcterms:created xsi:type="dcterms:W3CDTF">2020-11-23T05:14:16Z</dcterms:created>
  <dcterms:modified xsi:type="dcterms:W3CDTF">2021-08-25T07:08:37Z</dcterms:modified>
</cp:coreProperties>
</file>