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7078" autoAdjust="0"/>
  </p:normalViewPr>
  <p:slideViewPr>
    <p:cSldViewPr snapToGrid="0">
      <p:cViewPr varScale="1">
        <p:scale>
          <a:sx n="70" d="100"/>
          <a:sy n="70"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2020/8/28</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ten labels, and macro-activities consist of three labels.</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r>
              <a:rPr kumimoji="1" lang="ja-JP" altLang="en-US" dirty="0"/>
              <a:t>与えられたデータセットは、訓練データセットとテストデータセットである。</a:t>
            </a:r>
          </a:p>
          <a:p>
            <a:r>
              <a:rPr kumimoji="1" lang="ja-JP" altLang="en-US" dirty="0"/>
              <a:t>マイクロアクティビティは</a:t>
            </a:r>
            <a:r>
              <a:rPr kumimoji="1" lang="en-US" altLang="ja-JP" dirty="0"/>
              <a:t>10</a:t>
            </a:r>
            <a:r>
              <a:rPr kumimoji="1" lang="ja-JP" altLang="en-US" dirty="0"/>
              <a:t>個のラベルで構成され、マクロアクティビティは</a:t>
            </a:r>
            <a:r>
              <a:rPr kumimoji="1" lang="en-US" altLang="ja-JP" dirty="0"/>
              <a:t>3</a:t>
            </a:r>
            <a:r>
              <a:rPr kumimoji="1" lang="ja-JP" altLang="en-US" dirty="0"/>
              <a:t>個のラベルで構成されています。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r>
              <a:rPr kumimoji="1" lang="ja-JP" altLang="en-US" dirty="0"/>
              <a:t> </a:t>
            </a:r>
            <a:r>
              <a:rPr kumimoji="1" lang="en-US" altLang="ja-JP" dirty="0"/>
              <a:t>!!</a:t>
            </a:r>
          </a:p>
          <a:p>
            <a:endParaRPr kumimoji="1" lang="en-US" altLang="ja-JP" dirty="0"/>
          </a:p>
          <a:p>
            <a:r>
              <a:rPr kumimoji="1" lang="en-US" altLang="ja-JP" dirty="0"/>
              <a:t>Each segment contains one macro behavior !! and up to six micro behaviors. !!</a:t>
            </a:r>
          </a:p>
          <a:p>
            <a:endParaRPr kumimoji="1" lang="en-US" altLang="ja-JP" dirty="0"/>
          </a:p>
          <a:p>
            <a:r>
              <a:rPr kumimoji="1" lang="en-US" altLang="ja-JP" dirty="0"/>
              <a:t>The length of the data ranges from 0 to about 9000.</a:t>
            </a:r>
          </a:p>
          <a:p>
            <a:r>
              <a:rPr kumimoji="1" lang="en-US" altLang="ja-JP" dirty="0"/>
              <a:t>Zero length means that the data is missing.</a:t>
            </a:r>
          </a:p>
          <a:p>
            <a:endParaRPr kumimoji="1" lang="en-US" altLang="ja-JP" dirty="0"/>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t>
            </a:r>
            <a:r>
              <a:rPr lang="en-US" altLang="ja-JP" sz="1800" b="0" i="0" u="none" strike="noStrike" baseline="0">
                <a:latin typeface="TeXGyreTermes-Regular"/>
              </a:rPr>
              <a:t>a 50 milliseconds-window </a:t>
            </a:r>
            <a:r>
              <a:rPr lang="en-US" altLang="ja-JP" sz="1800" b="0" i="0" u="none" strike="noStrike" baseline="0" dirty="0">
                <a:latin typeface="TeXGyreTermes-Regular"/>
              </a:rPr>
              <a:t>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a:t>
            </a:r>
            <a:r>
              <a:rPr kumimoji="1" lang="en-US" altLang="ja-JP"/>
              <a:t>model. !!</a:t>
            </a:r>
            <a:endParaRPr kumimoji="1" lang="en-US" altLang="ja-JP" dirty="0"/>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 !!</a:t>
            </a:r>
          </a:p>
          <a:p>
            <a:endParaRPr kumimoji="1" lang="en-US" altLang="ja-JP" dirty="0"/>
          </a:p>
          <a:p>
            <a:r>
              <a:rPr kumimoji="1" lang="en-US" altLang="ja-JP" dirty="0"/>
              <a:t>Then, in the "LSTM layer", that features are inputted to form a 24-dimensional feature. !!</a:t>
            </a:r>
          </a:p>
          <a:p>
            <a:endParaRPr kumimoji="1" lang="en-US" altLang="ja-JP" dirty="0"/>
          </a:p>
          <a:p>
            <a:r>
              <a:rPr kumimoji="1" lang="en-US" altLang="ja-JP" dirty="0"/>
              <a:t>"Linear layer" compresses 24 dimensional features into 10 dimensional ones.</a:t>
            </a:r>
          </a:p>
          <a:p>
            <a:r>
              <a:rPr kumimoji="1" lang="en-US" altLang="ja-JP" dirty="0"/>
              <a:t>In training phase, that output data are inputted to "</a:t>
            </a:r>
            <a:r>
              <a:rPr kumimoji="1" lang="en-US" altLang="ja-JP" dirty="0" err="1"/>
              <a:t>BCEWithLogistsLoss</a:t>
            </a:r>
            <a:r>
              <a:rPr kumimoji="1" lang="en-US" altLang="ja-JP" dirty="0"/>
              <a:t>“ in </a:t>
            </a:r>
            <a:r>
              <a:rPr kumimoji="1" lang="en-US" altLang="ja-JP" dirty="0" err="1"/>
              <a:t>Pytorch</a:t>
            </a:r>
            <a:r>
              <a:rPr kumimoji="1" lang="en-US" altLang="ja-JP" dirty="0"/>
              <a:t> library, and train model. !!</a:t>
            </a:r>
          </a:p>
          <a:p>
            <a:endParaRPr kumimoji="1" lang="en-US" altLang="ja-JP" dirty="0"/>
          </a:p>
          <a:p>
            <a:r>
              <a:rPr kumimoji="1" lang="en-US" altLang="ja-JP" dirty="0"/>
              <a:t>In the "Sigmoid layer", Sigmoid function is applied. !!</a:t>
            </a:r>
          </a:p>
          <a:p>
            <a:endParaRPr kumimoji="1" lang="en-US" altLang="ja-JP" dirty="0"/>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 !!</a:t>
            </a:r>
          </a:p>
          <a:p>
            <a:endParaRPr kumimoji="1" lang="en-US" altLang="ja-JP" dirty="0"/>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次元の特徴量に圧縮する。</a:t>
            </a:r>
          </a:p>
          <a:p>
            <a:r>
              <a:rPr kumimoji="1" lang="ja-JP" altLang="en-US" dirty="0"/>
              <a:t>訓練段階では、その出力データを</a:t>
            </a:r>
            <a:r>
              <a:rPr kumimoji="1" lang="en-US" altLang="ja-JP" dirty="0" err="1"/>
              <a:t>Pytorch</a:t>
            </a:r>
            <a:r>
              <a:rPr kumimoji="1" lang="ja-JP" altLang="en-US" dirty="0"/>
              <a:t>ライブラリの </a:t>
            </a:r>
            <a:r>
              <a:rPr kumimoji="1" lang="en-US" altLang="ja-JP" dirty="0"/>
              <a:t>"</a:t>
            </a:r>
            <a:r>
              <a:rPr kumimoji="1" lang="en-US" altLang="ja-JP" dirty="0" err="1"/>
              <a:t>BCEWithLogistsLoss</a:t>
            </a:r>
            <a:r>
              <a:rPr kumimoji="1" lang="en-US" altLang="ja-JP" dirty="0"/>
              <a:t> "</a:t>
            </a:r>
            <a:r>
              <a:rPr kumimoji="1" lang="ja-JP" altLang="en-US" dirty="0"/>
              <a:t>に入力し、モデルを訓練する。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 in training phase, we apply "</a:t>
            </a:r>
            <a:r>
              <a:rPr kumimoji="1" lang="en-US" altLang="ja-JP" dirty="0" err="1"/>
              <a:t>CrossEntropyLoss“after</a:t>
            </a:r>
            <a:r>
              <a:rPr kumimoji="1" lang="en-US" altLang="ja-JP" dirty="0"/>
              <a:t> the “Linear layer“, and train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一方、マクロ活動については、学習段階で</a:t>
            </a:r>
            <a:r>
              <a:rPr kumimoji="1" lang="en-US" altLang="ja-JP" dirty="0"/>
              <a:t>“Linear layer“</a:t>
            </a:r>
            <a:r>
              <a:rPr kumimoji="1" lang="ja-JP" altLang="en-US" dirty="0"/>
              <a:t>の後に</a:t>
            </a:r>
            <a:r>
              <a:rPr kumimoji="1" lang="en-US" altLang="ja-JP" dirty="0" err="1"/>
              <a:t>CrossEntropyLoss</a:t>
            </a:r>
            <a:r>
              <a:rPr kumimoji="1" lang="en-US" altLang="ja-JP" dirty="0"/>
              <a:t>”</a:t>
            </a:r>
            <a:r>
              <a:rPr kumimoji="1" lang="ja-JP" altLang="en-US" dirty="0"/>
              <a:t>を適用し、モデルを学習します。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で得られた結果を加算し、最も値の大きいラベルを採用します。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a:t>
            </a:r>
            <a:r>
              <a:rPr kumimoji="1" lang="en-US" altLang="ja-JP" sz="1200" b="0" i="0" u="none" strike="noStrike" baseline="0">
                <a:latin typeface="TeXGyreTermes-Regular"/>
              </a:rPr>
              <a:t>your attention.</a:t>
            </a:r>
            <a:endParaRPr kumimoji="1" lang="en-US" altLang="ja-JP" sz="1200" b="0" i="0" u="none" strike="noStrike" baseline="0" dirty="0">
              <a:latin typeface="TeXGyreTermes-Regular"/>
            </a:endParaRP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5385546"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4A2E74CD-E103-4485-9887-F2DBC69AF6E1}"/>
              </a:ext>
            </a:extLst>
          </p:cNvPr>
          <p:cNvPicPr>
            <a:picLocks noChangeAspect="1"/>
          </p:cNvPicPr>
          <p:nvPr/>
        </p:nvPicPr>
        <p:blipFill>
          <a:blip r:embed="rId3"/>
          <a:stretch>
            <a:fillRect/>
          </a:stretch>
        </p:blipFill>
        <p:spPr>
          <a:xfrm>
            <a:off x="1936564" y="2449727"/>
            <a:ext cx="8318872" cy="402823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840510956"/>
              </p:ext>
            </p:extLst>
          </p:nvPr>
        </p:nvGraphicFramePr>
        <p:xfrm>
          <a:off x="1525583" y="1576432"/>
          <a:ext cx="9140826" cy="4555279"/>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056285">
                  <a:extLst>
                    <a:ext uri="{9D8B030D-6E8A-4147-A177-3AD203B41FA5}">
                      <a16:colId xmlns:a16="http://schemas.microsoft.com/office/drawing/2014/main" val="3179252813"/>
                    </a:ext>
                  </a:extLst>
                </a:gridCol>
                <a:gridCol w="926123">
                  <a:extLst>
                    <a:ext uri="{9D8B030D-6E8A-4147-A177-3AD203B41FA5}">
                      <a16:colId xmlns:a16="http://schemas.microsoft.com/office/drawing/2014/main" val="1073528951"/>
                    </a:ext>
                  </a:extLst>
                </a:gridCol>
                <a:gridCol w="867508">
                  <a:extLst>
                    <a:ext uri="{9D8B030D-6E8A-4147-A177-3AD203B41FA5}">
                      <a16:colId xmlns:a16="http://schemas.microsoft.com/office/drawing/2014/main" val="745145067"/>
                    </a:ext>
                  </a:extLst>
                </a:gridCol>
                <a:gridCol w="820615">
                  <a:extLst>
                    <a:ext uri="{9D8B030D-6E8A-4147-A177-3AD203B41FA5}">
                      <a16:colId xmlns:a16="http://schemas.microsoft.com/office/drawing/2014/main" val="675967030"/>
                    </a:ext>
                  </a:extLst>
                </a:gridCol>
                <a:gridCol w="82631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400" u="none" strike="noStrike">
                          <a:effectLst/>
                          <a:latin typeface="Arial" panose="020B0604020202020204" pitchFamily="34" charset="0"/>
                          <a:cs typeface="Arial" panose="020B0604020202020204" pitchFamily="34" charset="0"/>
                        </a:rPr>
                        <a:t>Subject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Body part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segments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gridSpan="3">
                  <a:txBody>
                    <a:bodyPr/>
                    <a:lstStyle/>
                    <a:p>
                      <a:pPr algn="ctr" fontAlgn="ctr"/>
                      <a:r>
                        <a:rPr lang="en-US" sz="1400" u="none" strike="noStrike">
                          <a:effectLst/>
                          <a:latin typeface="Arial" panose="020B0604020202020204" pitchFamily="34" charset="0"/>
                          <a:cs typeface="Arial" panose="020B0604020202020204" pitchFamily="34" charset="0"/>
                        </a:rPr>
                        <a:t># of micro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400" u="none" strike="noStrike">
                          <a:effectLst/>
                          <a:latin typeface="Arial" panose="020B0604020202020204" pitchFamily="34" charset="0"/>
                          <a:cs typeface="Arial" panose="020B0604020202020204" pitchFamily="34" charset="0"/>
                        </a:rPr>
                        <a:t>Length</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min</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1</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2.09</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8191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2945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1309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8257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4484</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428.3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2171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1500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1272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2992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2465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429.3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5529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774.6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1182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164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right wrist</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5938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3559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534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406.7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7143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1233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8761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2080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0</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3" name="四角形: 角を丸くする 2">
            <a:extLst>
              <a:ext uri="{FF2B5EF4-FFF2-40B4-BE49-F238E27FC236}">
                <a16:creationId xmlns:a16="http://schemas.microsoft.com/office/drawing/2014/main" id="{5C501757-B881-47A3-91E9-DFBAF6346DA8}"/>
              </a:ext>
            </a:extLst>
          </p:cNvPr>
          <p:cNvSpPr/>
          <p:nvPr/>
        </p:nvSpPr>
        <p:spPr>
          <a:xfrm>
            <a:off x="5334000"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08240FD-7DE8-438D-AB78-E03DE2B4AC34}"/>
              </a:ext>
            </a:extLst>
          </p:cNvPr>
          <p:cNvSpPr/>
          <p:nvPr/>
        </p:nvSpPr>
        <p:spPr>
          <a:xfrm>
            <a:off x="6224954"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D98A0C8-A7C6-4EF6-A4DE-28B6A29BA4ED}"/>
              </a:ext>
            </a:extLst>
          </p:cNvPr>
          <p:cNvSpPr/>
          <p:nvPr/>
        </p:nvSpPr>
        <p:spPr>
          <a:xfrm>
            <a:off x="10009925"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2930FA40-336A-4589-88C9-ADE31D1E828D}"/>
              </a:ext>
            </a:extLst>
          </p:cNvPr>
          <p:cNvSpPr/>
          <p:nvPr/>
        </p:nvSpPr>
        <p:spPr>
          <a:xfrm>
            <a:off x="8743833"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CF646E8-4113-4A93-AC38-DA0F3F0CA702}"/>
              </a:ext>
            </a:extLst>
          </p:cNvPr>
          <p:cNvSpPr/>
          <p:nvPr/>
        </p:nvSpPr>
        <p:spPr>
          <a:xfrm>
            <a:off x="7902983" y="2250831"/>
            <a:ext cx="877762"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579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直線矢印コネクタ 5">
            <a:extLst>
              <a:ext uri="{FF2B5EF4-FFF2-40B4-BE49-F238E27FC236}">
                <a16:creationId xmlns:a16="http://schemas.microsoft.com/office/drawing/2014/main" id="{D664FD84-C814-45B3-BF62-1CC9D64D95A7}"/>
              </a:ext>
            </a:extLst>
          </p:cNvPr>
          <p:cNvCxnSpPr/>
          <p:nvPr/>
        </p:nvCxnSpPr>
        <p:spPr>
          <a:xfrm>
            <a:off x="2151898" y="4209214"/>
            <a:ext cx="198146" cy="23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9800A6-9895-46C3-B583-BCDEFAB6DD55}"/>
                  </a:ext>
                </a:extLst>
              </p:cNvPr>
              <p:cNvSpPr txBox="1"/>
              <p:nvPr/>
            </p:nvSpPr>
            <p:spPr>
              <a:xfrm>
                <a:off x="2921806" y="4081412"/>
                <a:ext cx="1596021" cy="461665"/>
              </a:xfrm>
              <a:prstGeom prst="rect">
                <a:avLst/>
              </a:prstGeom>
              <a:noFill/>
            </p:spPr>
            <p:txBody>
              <a:bodyPr wrap="square" rtlCol="0">
                <a:spAutoFit/>
              </a:bodyPr>
              <a:lstStyle/>
              <a:p>
                <a:pPr lvl="0" algn="ctr"/>
                <a14:m>
                  <m:oMath xmlns:m="http://schemas.openxmlformats.org/officeDocument/2006/math">
                    <m:r>
                      <a:rPr lang="en-US" altLang="ja-JP" sz="2400" i="1">
                        <a:solidFill>
                          <a:prstClr val="black"/>
                        </a:solidFill>
                        <a:latin typeface="Cambria Math" panose="02040503050406030204" pitchFamily="18" charset="0"/>
                      </a:rPr>
                      <m:t>𝑥</m:t>
                    </m:r>
                  </m:oMath>
                </a14:m>
                <a:r>
                  <a:rPr lang="ja-JP" altLang="en-US" sz="2400" dirty="0">
                    <a:solidFill>
                      <a:prstClr val="black"/>
                    </a:solidFill>
                  </a:rPr>
                  <a:t> </a:t>
                </a:r>
                <a:r>
                  <a:rPr lang="en-US" altLang="ja-JP" sz="2400" dirty="0">
                    <a:solidFill>
                      <a:prstClr val="black"/>
                    </a:solidFill>
                  </a:rPr>
                  <a:t>features</a:t>
                </a:r>
                <a:endParaRPr lang="ja-JP" altLang="en-US" sz="2400" dirty="0">
                  <a:solidFill>
                    <a:prstClr val="black"/>
                  </a:solidFill>
                </a:endParaRPr>
              </a:p>
            </p:txBody>
          </p:sp>
        </mc:Choice>
        <mc:Fallback xmlns="">
          <p:sp>
            <p:nvSpPr>
              <p:cNvPr id="5" name="テキスト ボックス 4">
                <a:extLst>
                  <a:ext uri="{FF2B5EF4-FFF2-40B4-BE49-F238E27FC236}">
                    <a16:creationId xmlns:a16="http://schemas.microsoft.com/office/drawing/2014/main" id="{D89800A6-9895-46C3-B583-BCDEFAB6DD55}"/>
                  </a:ext>
                </a:extLst>
              </p:cNvPr>
              <p:cNvSpPr txBox="1">
                <a:spLocks noRot="1" noChangeAspect="1" noMove="1" noResize="1" noEditPoints="1" noAdjustHandles="1" noChangeArrowheads="1" noChangeShapeType="1" noTextEdit="1"/>
              </p:cNvSpPr>
              <p:nvPr/>
            </p:nvSpPr>
            <p:spPr>
              <a:xfrm>
                <a:off x="2921806" y="4081412"/>
                <a:ext cx="1596021" cy="461665"/>
              </a:xfrm>
              <a:prstGeom prst="rect">
                <a:avLst/>
              </a:prstGeom>
              <a:blipFill>
                <a:blip r:embed="rId10"/>
                <a:stretch>
                  <a:fillRect t="-10667" b="-30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22" name="グループ化 121">
            <a:extLst>
              <a:ext uri="{FF2B5EF4-FFF2-40B4-BE49-F238E27FC236}">
                <a16:creationId xmlns:a16="http://schemas.microsoft.com/office/drawing/2014/main" id="{4494F871-D2C4-462E-8EFD-020F496AA39F}"/>
              </a:ext>
            </a:extLst>
          </p:cNvPr>
          <p:cNvGrpSpPr/>
          <p:nvPr/>
        </p:nvGrpSpPr>
        <p:grpSpPr>
          <a:xfrm>
            <a:off x="678809" y="1450008"/>
            <a:ext cx="10844703" cy="4955402"/>
            <a:chOff x="678809" y="1450008"/>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3297092"/>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5004155"/>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4150623"/>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2443561"/>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2891118" y="2497102"/>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2891118" y="3350633"/>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2891118" y="4204164"/>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2891118" y="5057035"/>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202806"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202806"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202806"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202806"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466437"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467427"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467427"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467427"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759969"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759969"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759969"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759969"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7900021" y="2848126"/>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7901011" y="3698803"/>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7901011" y="4355682"/>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7901011" y="4906209"/>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712686"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706580"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022632"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249858" y="2436569"/>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549156"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711118"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3918131"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206952" y="5305462"/>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678809"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681562"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680026"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693774"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229404"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229404"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229404"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229404"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786567"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786567"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786567"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786567"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4944729"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253810"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25381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25381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25381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581097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581097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581097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581097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5969135"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249731" y="3293595"/>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249742" y="4148872"/>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250134" y="5004149"/>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283827" y="2436569"/>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287779"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287779"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287779"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287779"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6844942"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6844942"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6844942"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6844942"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6942153" y="575907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283700" y="3293595"/>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283711" y="4148872"/>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284103" y="5004149"/>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8987011" y="2941480"/>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9861798" y="2941480"/>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047250"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068747"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5251579"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a:cxnSpLocks/>
            </p:cNvCxnSpPr>
            <p:nvPr/>
          </p:nvCxnSpPr>
          <p:spPr>
            <a:xfrm flipV="1">
              <a:off x="5865162"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7325917" y="1450008"/>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7325917" y="1450008"/>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rot="10800000" flipV="1">
              <a:off x="7537254" y="2100426"/>
              <a:ext cx="117915" cy="270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016591"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452377" y="1623602"/>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
        <p:nvSpPr>
          <p:cNvPr id="113" name="四角形: 角を丸くする 112">
            <a:extLst>
              <a:ext uri="{FF2B5EF4-FFF2-40B4-BE49-F238E27FC236}">
                <a16:creationId xmlns:a16="http://schemas.microsoft.com/office/drawing/2014/main" id="{4FFC3A6E-913C-43D5-A535-715FF1560AB3}"/>
              </a:ext>
            </a:extLst>
          </p:cNvPr>
          <p:cNvSpPr/>
          <p:nvPr/>
        </p:nvSpPr>
        <p:spPr>
          <a:xfrm>
            <a:off x="2732633" y="2011961"/>
            <a:ext cx="1054062" cy="43672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角を丸くする 114">
            <a:extLst>
              <a:ext uri="{FF2B5EF4-FFF2-40B4-BE49-F238E27FC236}">
                <a16:creationId xmlns:a16="http://schemas.microsoft.com/office/drawing/2014/main" id="{F5C7A486-4617-4301-B8E0-968B7D62FBC5}"/>
              </a:ext>
            </a:extLst>
          </p:cNvPr>
          <p:cNvSpPr/>
          <p:nvPr/>
        </p:nvSpPr>
        <p:spPr>
          <a:xfrm>
            <a:off x="3928853"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CE528F90-700E-4678-94E4-8E22056EA27E}"/>
              </a:ext>
            </a:extLst>
          </p:cNvPr>
          <p:cNvSpPr/>
          <p:nvPr/>
        </p:nvSpPr>
        <p:spPr>
          <a:xfrm>
            <a:off x="4948994"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D6DCEE4E-D642-479E-B871-A7BD4181EE9B}"/>
              </a:ext>
            </a:extLst>
          </p:cNvPr>
          <p:cNvSpPr/>
          <p:nvPr/>
        </p:nvSpPr>
        <p:spPr>
          <a:xfrm>
            <a:off x="5965405"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E12BC7CB-A472-45C2-951A-248B7635A0BF}"/>
              </a:ext>
            </a:extLst>
          </p:cNvPr>
          <p:cNvSpPr/>
          <p:nvPr/>
        </p:nvSpPr>
        <p:spPr>
          <a:xfrm>
            <a:off x="7005764" y="2164598"/>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FE270D5B-A241-46BC-B5DC-F386F2AE0CEA}"/>
              </a:ext>
            </a:extLst>
          </p:cNvPr>
          <p:cNvSpPr/>
          <p:nvPr/>
        </p:nvSpPr>
        <p:spPr>
          <a:xfrm>
            <a:off x="9017172" y="3050554"/>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四角形: 角を丸くする 120">
            <a:extLst>
              <a:ext uri="{FF2B5EF4-FFF2-40B4-BE49-F238E27FC236}">
                <a16:creationId xmlns:a16="http://schemas.microsoft.com/office/drawing/2014/main" id="{6D09F9A9-968F-49B0-BB4F-F003529F3B40}"/>
              </a:ext>
            </a:extLst>
          </p:cNvPr>
          <p:cNvSpPr/>
          <p:nvPr/>
        </p:nvSpPr>
        <p:spPr>
          <a:xfrm>
            <a:off x="9024790" y="3479935"/>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30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5" grpId="0" animBg="1"/>
      <p:bldP spid="115" grpId="1" animBg="1"/>
      <p:bldP spid="116" grpId="0" animBg="1"/>
      <p:bldP spid="116" grpId="1" animBg="1"/>
      <p:bldP spid="117" grpId="0" animBg="1"/>
      <p:bldP spid="117" grpId="1" animBg="1"/>
      <p:bldP spid="118" grpId="0" animBg="1"/>
      <p:bldP spid="118" grpId="1"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3" name="グループ化 2">
            <a:extLst>
              <a:ext uri="{FF2B5EF4-FFF2-40B4-BE49-F238E27FC236}">
                <a16:creationId xmlns:a16="http://schemas.microsoft.com/office/drawing/2014/main" id="{17364FDE-B52D-46FF-AABE-A8B0A6EB9C19}"/>
              </a:ext>
            </a:extLst>
          </p:cNvPr>
          <p:cNvGrpSpPr/>
          <p:nvPr/>
        </p:nvGrpSpPr>
        <p:grpSpPr>
          <a:xfrm>
            <a:off x="1197465" y="1457076"/>
            <a:ext cx="9797069" cy="4948334"/>
            <a:chOff x="1197465" y="1457076"/>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3297092"/>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5004155"/>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4150623"/>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2443561"/>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409774" y="2497102"/>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409774" y="3350633"/>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409774" y="4204164"/>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409774" y="5057035"/>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721462"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721462"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721462"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721462"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985093"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986083"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986083"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986083"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4278625"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4278625"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4278625"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4278625"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371043" y="2848126"/>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372033" y="3698803"/>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372033" y="4204164"/>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372033" y="4402406"/>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2231342"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3225236"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541288"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768387" y="2519591"/>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2067812"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3229774"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436787"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677974" y="4500118"/>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1197465"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1200218"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1198682"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1212430"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3" name="正方形/長方形 42">
              <a:extLst>
                <a:ext uri="{FF2B5EF4-FFF2-40B4-BE49-F238E27FC236}">
                  <a16:creationId xmlns:a16="http://schemas.microsoft.com/office/drawing/2014/main" id="{5F107A41-2C65-45B9-B165-22C1D384443C}"/>
                </a:ext>
              </a:extLst>
            </p:cNvPr>
            <p:cNvSpPr/>
            <p:nvPr/>
          </p:nvSpPr>
          <p:spPr>
            <a:xfrm>
              <a:off x="574806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74806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74806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530522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530522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530522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530522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463385"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77246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772466"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772466"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772466"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329629"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329629"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329629"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487791"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768387" y="3377485"/>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768398" y="4232762"/>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768790" y="5096428"/>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587403"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487613"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923399" y="1623602"/>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461402" y="3721565"/>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grpSp>
        <p:sp>
          <p:nvSpPr>
            <p:cNvPr id="89" name="正方形/長方形 88">
              <a:extLst>
                <a:ext uri="{FF2B5EF4-FFF2-40B4-BE49-F238E27FC236}">
                  <a16:creationId xmlns:a16="http://schemas.microsoft.com/office/drawing/2014/main" id="{AC73E3F4-761F-475A-A7E8-CC57F0C5AAA3}"/>
                </a:ext>
              </a:extLst>
            </p:cNvPr>
            <p:cNvSpPr/>
            <p:nvPr/>
          </p:nvSpPr>
          <p:spPr>
            <a:xfrm>
              <a:off x="574521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745A8314-9629-4AB5-AA8D-F5F0D2ACE011}"/>
                </a:ext>
              </a:extLst>
            </p:cNvPr>
            <p:cNvCxnSpPr>
              <a:cxnSpLocks/>
            </p:cNvCxnSpPr>
            <p:nvPr/>
          </p:nvCxnSpPr>
          <p:spPr>
            <a:xfrm>
              <a:off x="6326785"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2A65E349-9A3B-4C96-A562-7C76CD191A4E}"/>
                </a:ext>
              </a:extLst>
            </p:cNvPr>
            <p:cNvSpPr txBox="1"/>
            <p:nvPr/>
          </p:nvSpPr>
          <p:spPr>
            <a:xfrm>
              <a:off x="5563062"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92" name="楕円 91">
              <a:extLst>
                <a:ext uri="{FF2B5EF4-FFF2-40B4-BE49-F238E27FC236}">
                  <a16:creationId xmlns:a16="http://schemas.microsoft.com/office/drawing/2014/main" id="{11666C4C-2046-43BF-B260-DA981CCA6349}"/>
                </a:ext>
              </a:extLst>
            </p:cNvPr>
            <p:cNvSpPr/>
            <p:nvPr/>
          </p:nvSpPr>
          <p:spPr>
            <a:xfrm>
              <a:off x="5767391"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93" name="直線矢印コネクタ 92">
              <a:extLst>
                <a:ext uri="{FF2B5EF4-FFF2-40B4-BE49-F238E27FC236}">
                  <a16:creationId xmlns:a16="http://schemas.microsoft.com/office/drawing/2014/main" id="{1FD5CE77-F32B-4CED-9242-4346F4E70B07}"/>
                </a:ext>
              </a:extLst>
            </p:cNvPr>
            <p:cNvCxnSpPr>
              <a:cxnSpLocks/>
            </p:cNvCxnSpPr>
            <p:nvPr/>
          </p:nvCxnSpPr>
          <p:spPr>
            <a:xfrm flipV="1">
              <a:off x="6380974"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四角形: 角を丸くする 95">
            <a:extLst>
              <a:ext uri="{FF2B5EF4-FFF2-40B4-BE49-F238E27FC236}">
                <a16:creationId xmlns:a16="http://schemas.microsoft.com/office/drawing/2014/main" id="{1F58F82C-FBB7-44A9-9BD4-67BE652B031C}"/>
              </a:ext>
            </a:extLst>
          </p:cNvPr>
          <p:cNvSpPr/>
          <p:nvPr/>
        </p:nvSpPr>
        <p:spPr>
          <a:xfrm>
            <a:off x="5475086"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401305B7-07E8-40C2-9F90-9DCA8625FBC3}"/>
              </a:ext>
            </a:extLst>
          </p:cNvPr>
          <p:cNvSpPr/>
          <p:nvPr/>
        </p:nvSpPr>
        <p:spPr>
          <a:xfrm>
            <a:off x="6491497"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FADDD644-A2FC-4823-A4CC-EA263D2E9E76}"/>
              </a:ext>
            </a:extLst>
          </p:cNvPr>
          <p:cNvSpPr/>
          <p:nvPr/>
        </p:nvSpPr>
        <p:spPr>
          <a:xfrm>
            <a:off x="8497394" y="4204701"/>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73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7" grpId="0" animBg="1"/>
      <p:bldP spid="97"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3707976660"/>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400" u="none" strike="noStrike" dirty="0">
                          <a:effectLst/>
                          <a:latin typeface="Arial" panose="020B0604020202020204" pitchFamily="34" charset="0"/>
                          <a:cs typeface="Arial" panose="020B0604020202020204" pitchFamily="34" charset="0"/>
                        </a:rPr>
                        <a:t>Activity type</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Train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Test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 accuracy</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 loss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400" u="none" strike="noStrike" dirty="0">
                          <a:effectLst/>
                          <a:latin typeface="Arial" panose="020B0604020202020204" pitchFamily="34" charset="0"/>
                          <a:cs typeface="Arial" panose="020B0604020202020204" pitchFamily="34" charset="0"/>
                        </a:rPr>
                        <a:t>Micro</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0.445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1,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0.424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400" u="none" strike="noStrike">
                          <a:effectLst/>
                          <a:latin typeface="Arial" panose="020B0604020202020204" pitchFamily="34" charset="0"/>
                          <a:cs typeface="Arial" panose="020B0604020202020204" pitchFamily="34" charset="0"/>
                        </a:rPr>
                        <a:t>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0.416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1.094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Subject 1, 3</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1.050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1.067 </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5" name="四角形: 角を丸くする 4">
            <a:extLst>
              <a:ext uri="{FF2B5EF4-FFF2-40B4-BE49-F238E27FC236}">
                <a16:creationId xmlns:a16="http://schemas.microsoft.com/office/drawing/2014/main" id="{CF460647-03C2-4E5E-BA30-E9232904A529}"/>
              </a:ext>
            </a:extLst>
          </p:cNvPr>
          <p:cNvSpPr/>
          <p:nvPr/>
        </p:nvSpPr>
        <p:spPr>
          <a:xfrm>
            <a:off x="7420708" y="3911951"/>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9DA38B-FCC4-4A10-81F5-10EFC6968A15}"/>
              </a:ext>
            </a:extLst>
          </p:cNvPr>
          <p:cNvSpPr/>
          <p:nvPr/>
        </p:nvSpPr>
        <p:spPr>
          <a:xfrm>
            <a:off x="7420707" y="5667425"/>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7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25146</TotalTime>
  <Words>3247</Words>
  <Application>Microsoft Office PowerPoint</Application>
  <PresentationFormat>ワイド画面</PresentationFormat>
  <Paragraphs>701</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982</cp:revision>
  <cp:lastPrinted>2017-08-07T15:32:37Z</cp:lastPrinted>
  <dcterms:created xsi:type="dcterms:W3CDTF">2017-07-21T13:52:12Z</dcterms:created>
  <dcterms:modified xsi:type="dcterms:W3CDTF">2020-08-28T06:12:42Z</dcterms:modified>
</cp:coreProperties>
</file>