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2" r:id="rId6"/>
    <p:sldId id="269" r:id="rId7"/>
    <p:sldId id="270" r:id="rId8"/>
    <p:sldId id="265" r:id="rId9"/>
    <p:sldId id="266" r:id="rId10"/>
    <p:sldId id="268" r:id="rId11"/>
    <p:sldId id="264" r:id="rId12"/>
    <p:sldId id="263" r:id="rId13"/>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敦寛" initials="敦寛" lastIdx="1" clrIdx="0">
    <p:extLst>
      <p:ext uri="{19B8F6BF-5375-455C-9EA6-DF929625EA0E}">
        <p15:presenceInfo xmlns:p15="http://schemas.microsoft.com/office/powerpoint/2012/main" userId="130b06c820d4b9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472C4"/>
    <a:srgbClr val="FF0000"/>
    <a:srgbClr val="AC181E"/>
    <a:srgbClr val="66FF66"/>
    <a:srgbClr val="000000"/>
    <a:srgbClr val="70AD47"/>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autoAdjust="0"/>
    <p:restoredTop sz="70319" autoAdjust="0"/>
  </p:normalViewPr>
  <p:slideViewPr>
    <p:cSldViewPr snapToGrid="0">
      <p:cViewPr varScale="1">
        <p:scale>
          <a:sx n="75" d="100"/>
          <a:sy n="75" d="100"/>
        </p:scale>
        <p:origin x="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2020/8/21</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Hello everyone.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My name is </a:t>
            </a:r>
            <a:r>
              <a:rPr kumimoji="1" lang="en-US" altLang="ja-JP" b="0" dirty="0" err="1">
                <a:latin typeface="+mn-lt"/>
              </a:rPr>
              <a:t>Atsuhiro</a:t>
            </a:r>
            <a:r>
              <a:rPr kumimoji="1" lang="en-US" altLang="ja-JP" b="0" dirty="0">
                <a:latin typeface="+mn-lt"/>
              </a:rPr>
              <a:t> FUJII from </a:t>
            </a:r>
            <a:r>
              <a:rPr kumimoji="1" lang="en-US" altLang="ja-JP" b="0" dirty="0" err="1">
                <a:latin typeface="+mn-lt"/>
              </a:rPr>
              <a:t>Ritsumeikan</a:t>
            </a:r>
            <a:r>
              <a:rPr kumimoji="1" lang="en-US" altLang="ja-JP" b="0" dirty="0">
                <a:latin typeface="+mn-lt"/>
              </a:rPr>
              <a:t> University in Japan.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OK, Let’s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latin typeface="+mn-lt"/>
              </a:rPr>
              <a:t>I will talk about “</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we will explain the rules and goals of the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In this challenge, we are given a data set obtained by four subjects performing cooking activities with sensors attached to their bodies.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dataset contains training data for three subjects and test data for one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Each team comes up with an optimal </a:t>
            </a:r>
            <a:r>
              <a:rPr kumimoji="1" lang="en-US" altLang="ja-JP" dirty="0"/>
              <a:t>identification</a:t>
            </a:r>
            <a:r>
              <a:rPr lang="en-US" altLang="ja-JP" dirty="0"/>
              <a:t> model and competes on the </a:t>
            </a:r>
            <a:r>
              <a:rPr kumimoji="1" lang="en-US" altLang="ja-JP" dirty="0"/>
              <a:t>identification</a:t>
            </a:r>
            <a:r>
              <a:rPr lang="en-US" altLang="ja-JP" dirty="0"/>
              <a:t> accuracy of the test data.</a:t>
            </a:r>
          </a:p>
          <a:p>
            <a:endParaRPr kumimoji="1" lang="en-US" altLang="ja-JP" b="0" dirty="0">
              <a:latin typeface="+mn-lt"/>
            </a:endParaRPr>
          </a:p>
          <a:p>
            <a:endParaRPr kumimoji="1" lang="en-US" altLang="ja-JP" b="0" dirty="0">
              <a:latin typeface="+mn-lt"/>
            </a:endParaRPr>
          </a:p>
          <a:p>
            <a:endParaRPr kumimoji="1" lang="en-US" altLang="ja-JP" b="0" dirty="0">
              <a:latin typeface="+mn-lt"/>
            </a:endParaRPr>
          </a:p>
          <a:p>
            <a:r>
              <a:rPr kumimoji="1" lang="en-US" altLang="ja-JP" b="0" dirty="0">
                <a:latin typeface="+mn-lt"/>
              </a:rPr>
              <a:t>“</a:t>
            </a:r>
            <a:r>
              <a:rPr lang="en-US" altLang="ja-JP" sz="1200" b="0" i="0" u="none" strike="noStrike" baseline="0" dirty="0">
                <a:latin typeface="+mn-lt"/>
                <a:cs typeface="Times New Roman" panose="02020603050405020304" pitchFamily="18" charset="0"/>
              </a:rPr>
              <a:t>Cooking Activity Recognition with Convolutional LSTM using Multi-label Loss Function and Majority Vote</a:t>
            </a:r>
            <a:r>
              <a:rPr kumimoji="1" lang="en-US" altLang="ja-JP" b="0" dirty="0">
                <a:latin typeface="+mn-lt"/>
              </a:rPr>
              <a:t>”</a:t>
            </a:r>
            <a:r>
              <a:rPr kumimoji="1" lang="ja-JP" altLang="en-US" b="0" dirty="0">
                <a:latin typeface="+mn-lt"/>
              </a:rPr>
              <a:t>について説明する．</a:t>
            </a:r>
            <a:endParaRPr kumimoji="1" lang="en-US" altLang="ja-JP" b="0" dirty="0">
              <a:latin typeface="+mn-lt"/>
            </a:endParaRPr>
          </a:p>
          <a:p>
            <a:r>
              <a:rPr kumimoji="1" lang="ja-JP" altLang="en-US" b="0" dirty="0">
                <a:latin typeface="+mn-lt"/>
              </a:rPr>
              <a:t>まず，チャレンジのルールとゴールを説明する．</a:t>
            </a:r>
            <a:endParaRPr kumimoji="1" lang="en-US" altLang="ja-JP" b="0" dirty="0">
              <a:latin typeface="+mn-lt"/>
            </a:endParaRPr>
          </a:p>
          <a:p>
            <a:r>
              <a:rPr kumimoji="1" lang="ja-JP" altLang="en-US" b="0" dirty="0">
                <a:latin typeface="+mn-lt"/>
              </a:rPr>
              <a:t>このチャレンジでは，</a:t>
            </a:r>
            <a:r>
              <a:rPr kumimoji="1" lang="en-US" altLang="ja-JP" b="0" dirty="0">
                <a:latin typeface="+mn-lt"/>
              </a:rPr>
              <a:t>4</a:t>
            </a:r>
            <a:r>
              <a:rPr kumimoji="1" lang="ja-JP" altLang="en-US" b="0" dirty="0">
                <a:latin typeface="+mn-lt"/>
              </a:rPr>
              <a:t>人の被験者が体にセンサを取り付けて調理活動を行うことで得られたデータセットが我々に与えられる．</a:t>
            </a:r>
            <a:endParaRPr kumimoji="1" lang="en-US" altLang="ja-JP" b="0" dirty="0">
              <a:latin typeface="+mn-lt"/>
            </a:endParaRPr>
          </a:p>
          <a:p>
            <a:r>
              <a:rPr kumimoji="1" lang="ja-JP" altLang="en-US" b="0" dirty="0">
                <a:latin typeface="+mn-lt"/>
              </a:rPr>
              <a:t>このデータセットには，</a:t>
            </a:r>
            <a:r>
              <a:rPr kumimoji="1" lang="en-US" altLang="ja-JP" b="0" dirty="0">
                <a:latin typeface="+mn-lt"/>
              </a:rPr>
              <a:t>3</a:t>
            </a:r>
            <a:r>
              <a:rPr kumimoji="1" lang="ja-JP" altLang="en-US" b="0" dirty="0">
                <a:latin typeface="+mn-lt"/>
              </a:rPr>
              <a:t>人分の被験者の学習データと</a:t>
            </a:r>
            <a:r>
              <a:rPr kumimoji="1" lang="en-US" altLang="ja-JP" b="0" dirty="0">
                <a:latin typeface="+mn-lt"/>
              </a:rPr>
              <a:t>1</a:t>
            </a:r>
            <a:r>
              <a:rPr kumimoji="1" lang="ja-JP" altLang="en-US" b="0" dirty="0">
                <a:latin typeface="+mn-lt"/>
              </a:rPr>
              <a:t>人の被験者のテストデータが含まれる．</a:t>
            </a:r>
            <a:endParaRPr kumimoji="1" lang="en-US" altLang="ja-JP"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latin typeface="+mn-lt"/>
              </a:rPr>
              <a:t>各チームは最適な識別モデルを考え，テストデータの識別精度を競う．</a:t>
            </a:r>
            <a:endParaRPr kumimoji="1" lang="en-US" altLang="ja-JP" b="0" dirty="0">
              <a:latin typeface="+mn-lt"/>
            </a:endParaRPr>
          </a:p>
          <a:p>
            <a:endParaRPr kumimoji="1" lang="ja-JP" altLang="en-US" b="0" dirty="0">
              <a:latin typeface="+mn-lt"/>
            </a:endParaRP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10</a:t>
            </a:fld>
            <a:endParaRPr kumimoji="1" lang="ja-JP" altLang="en-US"/>
          </a:p>
        </p:txBody>
      </p:sp>
    </p:spTree>
    <p:extLst>
      <p:ext uri="{BB962C8B-B14F-4D97-AF65-F5344CB8AC3E}">
        <p14:creationId xmlns:p14="http://schemas.microsoft.com/office/powerpoint/2010/main" val="190870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 "</a:t>
            </a:r>
            <a:r>
              <a:rPr kumimoji="1" lang="en-US" altLang="ja-JP" dirty="0" err="1"/>
              <a:t>BCEWithLogistsLoss</a:t>
            </a:r>
            <a:r>
              <a:rPr kumimoji="1" lang="en-US" altLang="ja-JP" dirty="0"/>
              <a:t>" in the case of "Micro activity" as "Loss Function and Optimizer", and in the case of "Macro activity", we use "</a:t>
            </a:r>
            <a:r>
              <a:rPr kumimoji="1" lang="en-US" altLang="ja-JP" dirty="0" err="1"/>
              <a:t>CrossEntropyLoss</a:t>
            </a:r>
            <a:r>
              <a:rPr kumimoji="1" lang="en-US" altLang="ja-JP" dirty="0"/>
              <a:t>".</a:t>
            </a:r>
          </a:p>
          <a:p>
            <a:endParaRPr kumimoji="1" lang="en-US" altLang="ja-JP" dirty="0"/>
          </a:p>
          <a:p>
            <a:endParaRPr kumimoji="1" lang="en-US" altLang="ja-JP" dirty="0"/>
          </a:p>
          <a:p>
            <a:endParaRPr kumimoji="1" lang="en-US" altLang="ja-JP" dirty="0"/>
          </a:p>
          <a:p>
            <a:r>
              <a:rPr kumimoji="1" lang="en-US" altLang="ja-JP" dirty="0"/>
              <a:t>“Loss Function and Optimizer”</a:t>
            </a:r>
            <a:r>
              <a:rPr kumimoji="1" lang="ja-JP" altLang="en-US" dirty="0"/>
              <a:t>には，</a:t>
            </a:r>
            <a:r>
              <a:rPr kumimoji="1" lang="en-US" altLang="ja-JP" dirty="0"/>
              <a:t>”Macro activity”</a:t>
            </a:r>
            <a:r>
              <a:rPr kumimoji="1" lang="ja-JP" altLang="en-US" dirty="0"/>
              <a:t>の場合は</a:t>
            </a:r>
            <a:r>
              <a:rPr kumimoji="1" lang="en-US" altLang="ja-JP" dirty="0"/>
              <a:t>”</a:t>
            </a:r>
            <a:r>
              <a:rPr kumimoji="1" lang="en-US" altLang="ja-JP" dirty="0" err="1"/>
              <a:t>CrossEntropyLoss</a:t>
            </a:r>
            <a:r>
              <a:rPr kumimoji="1" lang="en-US" altLang="ja-JP" dirty="0"/>
              <a:t>”</a:t>
            </a:r>
            <a:r>
              <a:rPr kumimoji="1" lang="ja-JP" altLang="en-US" dirty="0"/>
              <a:t>を，</a:t>
            </a:r>
            <a:r>
              <a:rPr kumimoji="1" lang="en-US" altLang="ja-JP" dirty="0"/>
              <a:t>”Micro activity”</a:t>
            </a:r>
            <a:r>
              <a:rPr kumimoji="1" lang="ja-JP" altLang="en-US" dirty="0"/>
              <a:t>の場合は</a:t>
            </a:r>
            <a:r>
              <a:rPr kumimoji="1" lang="en-US" altLang="ja-JP" dirty="0"/>
              <a:t>”</a:t>
            </a:r>
            <a:r>
              <a:rPr kumimoji="1" lang="en-US" altLang="ja-JP" dirty="0" err="1"/>
              <a:t>BCEWithLogistsLoss</a:t>
            </a:r>
            <a:r>
              <a:rPr kumimoji="1" lang="en-US" altLang="ja-JP" dirty="0"/>
              <a:t>”</a:t>
            </a:r>
            <a:r>
              <a:rPr kumimoji="1" lang="ja-JP" altLang="en-US" dirty="0"/>
              <a:t>を使用した．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11</a:t>
            </a:fld>
            <a:endParaRPr kumimoji="1" lang="ja-JP" altLang="en-US"/>
          </a:p>
        </p:txBody>
      </p:sp>
    </p:spTree>
    <p:extLst>
      <p:ext uri="{BB962C8B-B14F-4D97-AF65-F5344CB8AC3E}">
        <p14:creationId xmlns:p14="http://schemas.microsoft.com/office/powerpoint/2010/main" val="1970661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"Final activation layer", a majority vote is taken.</a:t>
            </a:r>
          </a:p>
          <a:p>
            <a:endParaRPr kumimoji="1" lang="en-US" altLang="ja-JP" dirty="0"/>
          </a:p>
          <a:p>
            <a:r>
              <a:rPr kumimoji="1" lang="en-US" altLang="ja-JP" dirty="0"/>
              <a:t>In the micro activity, the one-hot vectors of each position obtained in the "activation layer" are added together, and labels with a value of 2 or more is output as the result.</a:t>
            </a:r>
          </a:p>
          <a:p>
            <a:r>
              <a:rPr kumimoji="1" lang="en-US" altLang="ja-JP" dirty="0"/>
              <a:t>However, if the number of sensors is 2 or less because of missing data, we adopt labels with a value of 1 or more.</a:t>
            </a:r>
          </a:p>
          <a:p>
            <a:endParaRPr kumimoji="1" lang="en-US" altLang="ja-JP" dirty="0"/>
          </a:p>
          <a:p>
            <a:r>
              <a:rPr kumimoji="1" lang="en-US" altLang="ja-JP" dirty="0"/>
              <a:t>On the other hand, in the macro activity, we add the results obtained by the "Sigmoid layer" and adopt the label with the largest value.</a:t>
            </a:r>
          </a:p>
          <a:p>
            <a:endParaRPr kumimoji="1" lang="en-US" altLang="ja-JP" dirty="0"/>
          </a:p>
          <a:p>
            <a:endParaRPr kumimoji="1" lang="en-US" altLang="ja-JP" dirty="0"/>
          </a:p>
          <a:p>
            <a:endParaRPr kumimoji="1" lang="en-US" altLang="ja-JP" dirty="0"/>
          </a:p>
          <a:p>
            <a:r>
              <a:rPr kumimoji="1" lang="en-US" altLang="ja-JP" dirty="0"/>
              <a:t>“Final activation layer”</a:t>
            </a:r>
            <a:r>
              <a:rPr kumimoji="1" lang="ja-JP" altLang="en-US" dirty="0"/>
              <a:t>では多数決を行う．</a:t>
            </a:r>
            <a:endParaRPr kumimoji="1" lang="en-US" altLang="ja-JP" dirty="0"/>
          </a:p>
          <a:p>
            <a:endParaRPr kumimoji="1" lang="en-US" altLang="ja-JP" dirty="0"/>
          </a:p>
          <a:p>
            <a:r>
              <a:rPr kumimoji="1" lang="en-US" altLang="ja-JP" dirty="0"/>
              <a:t>micro</a:t>
            </a:r>
            <a:r>
              <a:rPr kumimoji="1" lang="ja-JP" altLang="en-US" dirty="0"/>
              <a:t>活動では</a:t>
            </a:r>
            <a:r>
              <a:rPr kumimoji="1" lang="en-US" altLang="ja-JP" dirty="0"/>
              <a:t>“Activation layer”</a:t>
            </a:r>
            <a:r>
              <a:rPr kumimoji="1" lang="ja-JP" altLang="en-US" dirty="0"/>
              <a:t>で得られた各部位の</a:t>
            </a:r>
            <a:r>
              <a:rPr kumimoji="1" lang="en-US" altLang="ja-JP" dirty="0"/>
              <a:t>one-hot vector</a:t>
            </a:r>
            <a:r>
              <a:rPr kumimoji="1" lang="ja-JP" altLang="en-US" dirty="0"/>
              <a:t>を加算し，結果が</a:t>
            </a:r>
            <a:r>
              <a:rPr kumimoji="1" lang="en-US" altLang="ja-JP" dirty="0"/>
              <a:t>2</a:t>
            </a:r>
            <a:r>
              <a:rPr kumimoji="1" lang="ja-JP" altLang="en-US" dirty="0"/>
              <a:t>以上となったラベルを結果として出力する．</a:t>
            </a:r>
            <a:endParaRPr kumimoji="1" lang="en-US" altLang="ja-JP" dirty="0"/>
          </a:p>
          <a:p>
            <a:r>
              <a:rPr kumimoji="1" lang="ja-JP" altLang="en-US" dirty="0"/>
              <a:t>ただし，欠損のため，センサ数が</a:t>
            </a:r>
            <a:r>
              <a:rPr kumimoji="1" lang="en-US" altLang="ja-JP" dirty="0"/>
              <a:t>2</a:t>
            </a:r>
            <a:r>
              <a:rPr kumimoji="1" lang="ja-JP" altLang="en-US" dirty="0"/>
              <a:t>個以下である場合は，結果が</a:t>
            </a:r>
            <a:r>
              <a:rPr kumimoji="1" lang="en-US" altLang="ja-JP" dirty="0"/>
              <a:t>1</a:t>
            </a:r>
            <a:r>
              <a:rPr kumimoji="1" lang="ja-JP" altLang="en-US" dirty="0"/>
              <a:t>以上のラベルを採用する．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a:t>
            </a:r>
            <a:r>
              <a:rPr kumimoji="1" lang="en-US" altLang="ja-JP" dirty="0"/>
              <a:t>macro</a:t>
            </a:r>
            <a:r>
              <a:rPr kumimoji="1" lang="ja-JP" altLang="en-US" dirty="0"/>
              <a:t>活動では</a:t>
            </a:r>
            <a:r>
              <a:rPr kumimoji="1" lang="en-US" altLang="ja-JP" dirty="0"/>
              <a:t>”Sigmoid layer”</a:t>
            </a:r>
            <a:r>
              <a:rPr kumimoji="1" lang="ja-JP" altLang="en-US" dirty="0"/>
              <a:t>で得られた結果を加算し，値が最大となったラベルを採用する．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12</a:t>
            </a:fld>
            <a:endParaRPr kumimoji="1" lang="ja-JP" altLang="en-US"/>
          </a:p>
        </p:txBody>
      </p:sp>
    </p:spTree>
    <p:extLst>
      <p:ext uri="{BB962C8B-B14F-4D97-AF65-F5344CB8AC3E}">
        <p14:creationId xmlns:p14="http://schemas.microsoft.com/office/powerpoint/2010/main" val="51043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details of the dataset.</a:t>
            </a:r>
          </a:p>
          <a:p>
            <a:r>
              <a:rPr kumimoji="1" lang="en-US" altLang="ja-JP" dirty="0"/>
              <a:t>Each segment contains one macro behavior and up to six micro behaviors.</a:t>
            </a:r>
          </a:p>
          <a:p>
            <a:r>
              <a:rPr kumimoji="1" lang="en-US" altLang="ja-JP" dirty="0"/>
              <a:t>Some of the files may have missing data.</a:t>
            </a:r>
          </a:p>
          <a:p>
            <a:endParaRPr kumimoji="1" lang="en-US" altLang="ja-JP" dirty="0"/>
          </a:p>
          <a:p>
            <a:endParaRPr kumimoji="1" lang="en-US" altLang="ja-JP" dirty="0"/>
          </a:p>
          <a:p>
            <a:endParaRPr kumimoji="1" lang="en-US" altLang="ja-JP" dirty="0"/>
          </a:p>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a:t>
            </a:r>
            <a:r>
              <a:rPr kumimoji="1" lang="en-US" altLang="ja-JP" dirty="0"/>
              <a:t>6</a:t>
            </a:r>
            <a:r>
              <a:rPr kumimoji="1" lang="ja-JP" altLang="en-US" dirty="0"/>
              <a:t>つ含まれています．</a:t>
            </a:r>
            <a:endParaRPr kumimoji="1" lang="en-US" altLang="ja-JP" dirty="0"/>
          </a:p>
          <a:p>
            <a:r>
              <a:rPr kumimoji="1" lang="ja-JP" altLang="en-US" dirty="0"/>
              <a:t>また，ファイルの中にはデータが欠損しているものも存在します．</a:t>
            </a:r>
            <a:endParaRPr kumimoji="1" lang="en-US" altLang="ja-JP" dirty="0"/>
          </a:p>
          <a:p>
            <a:endParaRPr kumimoji="1" lang="en-US" altLang="ja-JP" dirty="0"/>
          </a:p>
          <a:p>
            <a:r>
              <a:rPr kumimoji="1" lang="en-US" altLang="ja-JP" dirty="0"/>
              <a:t>Length</a:t>
            </a:r>
            <a:r>
              <a:rPr kumimoji="1" lang="ja-JP" altLang="en-US" dirty="0"/>
              <a:t>は</a:t>
            </a:r>
            <a:r>
              <a:rPr kumimoji="1" lang="en-US" altLang="ja-JP" dirty="0"/>
              <a:t>8000</a:t>
            </a:r>
            <a:r>
              <a:rPr kumimoji="1" lang="ja-JP" altLang="en-US" dirty="0"/>
              <a:t>から</a:t>
            </a:r>
            <a:r>
              <a:rPr kumimoji="1" lang="en-US" altLang="ja-JP" dirty="0"/>
              <a:t>0</a:t>
            </a:r>
            <a:r>
              <a:rPr kumimoji="1" lang="ja-JP" altLang="en-US" dirty="0"/>
              <a:t>まである．</a:t>
            </a:r>
            <a:r>
              <a:rPr kumimoji="1" lang="en-US" altLang="ja-JP" dirty="0"/>
              <a:t>0</a:t>
            </a:r>
            <a:r>
              <a:rPr kumimoji="1" lang="ja-JP" altLang="en-US" dirty="0"/>
              <a:t>の場合はデータが欠損している．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b="0" i="0" u="none" strike="noStrike" baseline="0" dirty="0">
                <a:latin typeface="TeXGyreTermes-Regular"/>
              </a:rPr>
              <a:t>Hand crafted feature values are extracted from the raw data.</a:t>
            </a:r>
          </a:p>
          <a:p>
            <a:pPr algn="l"/>
            <a:r>
              <a:rPr lang="en-US" altLang="ja-JP" sz="1800" b="0" i="0" u="none" strike="noStrike" baseline="0" dirty="0">
                <a:latin typeface="TeXGyreTermes-Regular"/>
              </a:rPr>
              <a:t>The features are mean, variance, max, min, root mean square, interquartile range, and zero crossing rate for each axis, respectively. </a:t>
            </a:r>
          </a:p>
          <a:p>
            <a:pPr algn="l"/>
            <a:r>
              <a:rPr lang="en-US" altLang="ja-JP" sz="1800" b="0" i="0" u="none" strike="noStrike" baseline="0" dirty="0">
                <a:latin typeface="TeXGyreTermes-Regular"/>
              </a:rPr>
              <a:t>These features are calculated over a 50ms-window slid in steps of 3 seconds.</a:t>
            </a:r>
          </a:p>
          <a:p>
            <a:pPr algn="l"/>
            <a:r>
              <a:rPr lang="en-US" altLang="ja-JP" sz="1800" b="0" i="0" u="none" strike="noStrike" baseline="0" dirty="0">
                <a:latin typeface="TeXGyreTermes-Regular"/>
              </a:rPr>
              <a:t>From the preprocessing, 21 dimensions feature are obtained for one sensor.</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生データから特徴量を抽</a:t>
            </a:r>
            <a:r>
              <a:rPr lang="ja-JP" altLang="en-US" dirty="0"/>
              <a:t>出する</a:t>
            </a:r>
            <a:r>
              <a:rPr kumimoji="1" lang="ja-JP" altLang="en-US" dirty="0"/>
              <a:t>。</a:t>
            </a:r>
          </a:p>
          <a:p>
            <a:pPr algn="l"/>
            <a:r>
              <a:rPr kumimoji="1" lang="ja-JP" altLang="en-US" dirty="0"/>
              <a:t>特徴量は、各軸の平均、分散、最大、最小、二乗平均平方根（</a:t>
            </a:r>
            <a:r>
              <a:rPr kumimoji="1" lang="en-US" altLang="ja-JP" dirty="0"/>
              <a:t>RMS</a:t>
            </a:r>
            <a:r>
              <a:rPr kumimoji="1" lang="ja-JP" altLang="en-US" dirty="0"/>
              <a:t>）、四分位間距離（</a:t>
            </a:r>
            <a:r>
              <a:rPr kumimoji="1" lang="en-US" altLang="ja-JP" dirty="0"/>
              <a:t>IQR</a:t>
            </a:r>
            <a:r>
              <a:rPr kumimoji="1" lang="ja-JP" altLang="en-US" dirty="0"/>
              <a:t>）、ゼロクロスレート（</a:t>
            </a:r>
            <a:r>
              <a:rPr kumimoji="1" lang="en-US" altLang="ja-JP" dirty="0"/>
              <a:t>ZCR</a:t>
            </a:r>
            <a:r>
              <a:rPr kumimoji="1" lang="ja-JP" altLang="en-US" dirty="0"/>
              <a:t>）です。</a:t>
            </a:r>
          </a:p>
          <a:p>
            <a:pPr algn="l"/>
            <a:r>
              <a:rPr kumimoji="1" lang="ja-JP" altLang="en-US" dirty="0"/>
              <a:t>これらの特徴は、</a:t>
            </a:r>
            <a:r>
              <a:rPr kumimoji="1" lang="en-US" altLang="ja-JP" dirty="0"/>
              <a:t>50ms</a:t>
            </a:r>
            <a:r>
              <a:rPr kumimoji="1" lang="ja-JP" altLang="en-US" dirty="0"/>
              <a:t>のウィンドウを</a:t>
            </a:r>
            <a:r>
              <a:rPr kumimoji="1" lang="en-US" altLang="ja-JP" dirty="0"/>
              <a:t>3</a:t>
            </a:r>
            <a:r>
              <a:rPr kumimoji="1" lang="ja-JP" altLang="en-US" dirty="0"/>
              <a:t>秒単位でスライドさせて計算されます。</a:t>
            </a:r>
          </a:p>
          <a:p>
            <a:pPr algn="l"/>
            <a:r>
              <a:rPr kumimoji="1" lang="ja-JP" altLang="en-US" dirty="0"/>
              <a:t>前処理により、</a:t>
            </a:r>
            <a:r>
              <a:rPr kumimoji="1" lang="en-US" altLang="ja-JP" dirty="0"/>
              <a:t>1 </a:t>
            </a:r>
            <a:r>
              <a:rPr kumimoji="1" lang="ja-JP" altLang="en-US" dirty="0"/>
              <a:t>つのセンサに対して</a:t>
            </a:r>
            <a:r>
              <a:rPr kumimoji="1" lang="en-US" altLang="ja-JP" dirty="0"/>
              <a:t>21</a:t>
            </a:r>
            <a:r>
              <a:rPr kumimoji="1" lang="ja-JP" altLang="en-US" dirty="0"/>
              <a:t>次元の特徴量が得られた。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4</a:t>
            </a:fld>
            <a:endParaRPr kumimoji="1" lang="ja-JP" altLang="en-US"/>
          </a:p>
        </p:txBody>
      </p:sp>
    </p:spTree>
    <p:extLst>
      <p:ext uri="{BB962C8B-B14F-4D97-AF65-F5344CB8AC3E}">
        <p14:creationId xmlns:p14="http://schemas.microsoft.com/office/powerpoint/2010/main" val="12597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5</a:t>
            </a:fld>
            <a:endParaRPr kumimoji="1" lang="ja-JP" altLang="en-US"/>
          </a:p>
        </p:txBody>
      </p:sp>
    </p:spTree>
    <p:extLst>
      <p:ext uri="{BB962C8B-B14F-4D97-AF65-F5344CB8AC3E}">
        <p14:creationId xmlns:p14="http://schemas.microsoft.com/office/powerpoint/2010/main" val="241209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6</a:t>
            </a:fld>
            <a:endParaRPr kumimoji="1" lang="ja-JP" altLang="en-US"/>
          </a:p>
        </p:txBody>
      </p:sp>
    </p:spTree>
    <p:extLst>
      <p:ext uri="{BB962C8B-B14F-4D97-AF65-F5344CB8AC3E}">
        <p14:creationId xmlns:p14="http://schemas.microsoft.com/office/powerpoint/2010/main" val="257581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our identification model.</a:t>
            </a:r>
          </a:p>
          <a:p>
            <a:r>
              <a:rPr kumimoji="1" lang="en-US" altLang="ja-JP" dirty="0"/>
              <a:t>From left to right: "Conv1d layer", "LSTM layer", "Sigmoid layer", and There are "Activation layer" and "Final activation layer".</a:t>
            </a:r>
          </a:p>
          <a:p>
            <a:endParaRPr kumimoji="1" lang="en-US" altLang="ja-JP" dirty="0"/>
          </a:p>
          <a:p>
            <a:r>
              <a:rPr kumimoji="1" lang="en-US" altLang="ja-JP" dirty="0"/>
              <a:t>In "Conv1d layer", </a:t>
            </a:r>
            <a:r>
              <a:rPr kumimoji="1" lang="en-US" altLang="ja-JP" dirty="0" err="1"/>
              <a:t>Mapsize</a:t>
            </a:r>
            <a:r>
              <a:rPr kumimoji="1" lang="en-US" altLang="ja-JP" dirty="0"/>
              <a:t> was set to 6, we input features of 21 dimensions with length N', and get a features of 21 dimensions with 6 map and length N''.</a:t>
            </a:r>
          </a:p>
          <a:p>
            <a:r>
              <a:rPr kumimoji="1" lang="en-US" altLang="ja-JP" dirty="0"/>
              <a:t>Then, in the "LSTM layer", that features are inputted to form a 24-dimensional feature.</a:t>
            </a:r>
          </a:p>
          <a:p>
            <a:r>
              <a:rPr kumimoji="1" lang="en-US" altLang="ja-JP" dirty="0"/>
              <a:t>"Linear layer" compresses 24 dimensional features into 10 dimensions for micro activities and 4 dimensions for macro activities.</a:t>
            </a:r>
          </a:p>
          <a:p>
            <a:r>
              <a:rPr kumimoji="1" lang="en-US" altLang="ja-JP" dirty="0"/>
              <a:t>"Sigmoid layer" applies a sigmoid function.</a:t>
            </a:r>
          </a:p>
          <a:p>
            <a:r>
              <a:rPr kumimoji="1" lang="en-US" altLang="ja-JP" dirty="0"/>
              <a:t>Next, we use the "activation layer" to obtain one-hot vectors.</a:t>
            </a:r>
          </a:p>
          <a:p>
            <a:endParaRPr kumimoji="1" lang="en-US" altLang="ja-JP" dirty="0"/>
          </a:p>
          <a:p>
            <a:endParaRPr kumimoji="1" lang="en-US" altLang="ja-JP" dirty="0"/>
          </a:p>
          <a:p>
            <a:endParaRPr kumimoji="1" lang="en-US" altLang="ja-JP" dirty="0"/>
          </a:p>
          <a:p>
            <a:r>
              <a:rPr kumimoji="1" lang="ja-JP" altLang="en-US" dirty="0"/>
              <a:t>これが私達の識別モデルです．</a:t>
            </a:r>
            <a:endParaRPr kumimoji="1" lang="en-US" altLang="ja-JP" dirty="0"/>
          </a:p>
          <a:p>
            <a:r>
              <a:rPr kumimoji="1" lang="ja-JP" altLang="en-US" dirty="0"/>
              <a:t>左から順に</a:t>
            </a:r>
            <a:r>
              <a:rPr kumimoji="1" lang="en-US" altLang="ja-JP" dirty="0"/>
              <a:t>“Conv1d layer”</a:t>
            </a:r>
            <a:r>
              <a:rPr kumimoji="1" lang="ja-JP" altLang="en-US" dirty="0"/>
              <a:t>，</a:t>
            </a:r>
            <a:r>
              <a:rPr kumimoji="1" lang="en-US" altLang="ja-JP" dirty="0"/>
              <a:t>”LSTM layer”</a:t>
            </a:r>
            <a:r>
              <a:rPr kumimoji="1" lang="ja-JP" altLang="en-US" dirty="0"/>
              <a:t>，</a:t>
            </a:r>
            <a:r>
              <a:rPr kumimoji="1" lang="en-US" altLang="ja-JP" dirty="0"/>
              <a:t>”Sigmoid layer”</a:t>
            </a:r>
            <a:r>
              <a:rPr kumimoji="1" lang="ja-JP" altLang="en-US" dirty="0"/>
              <a:t>，</a:t>
            </a:r>
            <a:r>
              <a:rPr kumimoji="1" lang="en-US" altLang="ja-JP" dirty="0"/>
              <a:t>”Activation layer”</a:t>
            </a:r>
            <a:r>
              <a:rPr kumimoji="1" lang="ja-JP" altLang="en-US" dirty="0"/>
              <a:t>，</a:t>
            </a:r>
            <a:r>
              <a:rPr kumimoji="1" lang="en-US" altLang="ja-JP" dirty="0"/>
              <a:t>”Final activation layer”</a:t>
            </a:r>
            <a:r>
              <a:rPr kumimoji="1" lang="ja-JP" altLang="en-US" dirty="0"/>
              <a:t>があります．</a:t>
            </a:r>
            <a:endParaRPr kumimoji="1" lang="en-US" altLang="ja-JP" dirty="0"/>
          </a:p>
          <a:p>
            <a:endParaRPr kumimoji="1" lang="en-US" altLang="ja-JP" dirty="0"/>
          </a:p>
          <a:p>
            <a:r>
              <a:rPr kumimoji="1" lang="en-US" altLang="ja-JP" dirty="0"/>
              <a:t>“Conv1d layer”</a:t>
            </a:r>
            <a:r>
              <a:rPr kumimoji="1" lang="ja-JP" altLang="en-US" dirty="0"/>
              <a:t>は</a:t>
            </a:r>
            <a:r>
              <a:rPr kumimoji="1" lang="en-US" altLang="ja-JP" dirty="0" err="1"/>
              <a:t>mapsize</a:t>
            </a:r>
            <a:r>
              <a:rPr kumimoji="1" lang="ja-JP" altLang="en-US" dirty="0"/>
              <a:t>を</a:t>
            </a:r>
            <a:r>
              <a:rPr kumimoji="1" lang="en-US" altLang="ja-JP" dirty="0"/>
              <a:t>6</a:t>
            </a:r>
            <a:r>
              <a:rPr kumimoji="1" lang="ja-JP" altLang="en-US" dirty="0"/>
              <a:t>に設定しており，</a:t>
            </a:r>
            <a:r>
              <a:rPr kumimoji="1" lang="en-US" altLang="ja-JP" dirty="0"/>
              <a:t>21</a:t>
            </a:r>
            <a:r>
              <a:rPr kumimoji="1" lang="ja-JP" altLang="en-US" dirty="0"/>
              <a:t>次元で長さ</a:t>
            </a:r>
            <a:r>
              <a:rPr kumimoji="1" lang="en-US" altLang="ja-JP" dirty="0"/>
              <a:t>N’</a:t>
            </a:r>
            <a:r>
              <a:rPr kumimoji="1" lang="ja-JP" altLang="en-US" dirty="0"/>
              <a:t>の特徴量を入力して</a:t>
            </a:r>
            <a:r>
              <a:rPr kumimoji="1" lang="en-US" altLang="ja-JP" dirty="0"/>
              <a:t>21</a:t>
            </a:r>
            <a:r>
              <a:rPr kumimoji="1" lang="ja-JP" altLang="en-US" dirty="0"/>
              <a:t>次元</a:t>
            </a:r>
            <a:r>
              <a:rPr kumimoji="1" lang="en-US" altLang="ja-JP" dirty="0"/>
              <a:t>×6</a:t>
            </a:r>
            <a:r>
              <a:rPr kumimoji="1" lang="ja-JP" altLang="en-US" dirty="0"/>
              <a:t>マップで長さ</a:t>
            </a:r>
            <a:r>
              <a:rPr kumimoji="1" lang="en-US" altLang="ja-JP" dirty="0"/>
              <a:t>N’’</a:t>
            </a:r>
            <a:r>
              <a:rPr kumimoji="1" lang="ja-JP" altLang="en-US" dirty="0"/>
              <a:t>の特徴量を得る．</a:t>
            </a:r>
            <a:endParaRPr kumimoji="1" lang="en-US" altLang="ja-JP" dirty="0"/>
          </a:p>
          <a:p>
            <a:r>
              <a:rPr kumimoji="1" lang="ja-JP" altLang="en-US" dirty="0"/>
              <a:t>次に</a:t>
            </a:r>
            <a:r>
              <a:rPr kumimoji="1" lang="en-US" altLang="ja-JP" dirty="0"/>
              <a:t>”LSTM layer”</a:t>
            </a:r>
            <a:r>
              <a:rPr kumimoji="1" lang="ja-JP" altLang="en-US" dirty="0"/>
              <a:t>ではその特徴量を入力し，</a:t>
            </a:r>
            <a:r>
              <a:rPr kumimoji="1" lang="en-US" altLang="ja-JP" dirty="0"/>
              <a:t>24</a:t>
            </a:r>
            <a:r>
              <a:rPr kumimoji="1" lang="ja-JP" altLang="en-US" dirty="0"/>
              <a:t>次元の特徴量とする．</a:t>
            </a:r>
            <a:endParaRPr kumimoji="1" lang="en-US" altLang="ja-JP" dirty="0"/>
          </a:p>
          <a:p>
            <a:r>
              <a:rPr kumimoji="1" lang="en-US" altLang="ja-JP" dirty="0"/>
              <a:t>“Linear layer”</a:t>
            </a:r>
            <a:r>
              <a:rPr kumimoji="1" lang="ja-JP" altLang="en-US" dirty="0"/>
              <a:t>は</a:t>
            </a:r>
            <a:r>
              <a:rPr kumimoji="1" lang="en-US" altLang="ja-JP" dirty="0"/>
              <a:t>24</a:t>
            </a:r>
            <a:r>
              <a:rPr kumimoji="1" lang="ja-JP" altLang="en-US" dirty="0"/>
              <a:t>次元の特徴量を</a:t>
            </a:r>
            <a:r>
              <a:rPr kumimoji="1" lang="en-US" altLang="ja-JP" dirty="0"/>
              <a:t>macro</a:t>
            </a:r>
            <a:r>
              <a:rPr kumimoji="1" lang="ja-JP" altLang="en-US" dirty="0"/>
              <a:t>活動では</a:t>
            </a:r>
            <a:r>
              <a:rPr kumimoji="1" lang="en-US" altLang="ja-JP" dirty="0"/>
              <a:t>4</a:t>
            </a:r>
            <a:r>
              <a:rPr kumimoji="1" lang="ja-JP" altLang="en-US" dirty="0"/>
              <a:t>次元，</a:t>
            </a:r>
            <a:r>
              <a:rPr kumimoji="1" lang="en-US" altLang="ja-JP" dirty="0"/>
              <a:t>micro</a:t>
            </a:r>
            <a:r>
              <a:rPr kumimoji="1" lang="ja-JP" altLang="en-US" dirty="0"/>
              <a:t>活動では</a:t>
            </a:r>
            <a:r>
              <a:rPr kumimoji="1" lang="en-US" altLang="ja-JP" dirty="0"/>
              <a:t>10</a:t>
            </a:r>
            <a:r>
              <a:rPr kumimoji="1" lang="ja-JP" altLang="en-US" dirty="0"/>
              <a:t>次元に圧縮する．</a:t>
            </a:r>
            <a:endParaRPr kumimoji="1" lang="en-US" altLang="ja-JP" dirty="0"/>
          </a:p>
          <a:p>
            <a:r>
              <a:rPr kumimoji="1" lang="en-US" altLang="ja-JP" dirty="0"/>
              <a:t>“Sigmoid layer”</a:t>
            </a:r>
            <a:r>
              <a:rPr kumimoji="1" lang="ja-JP" altLang="en-US" dirty="0"/>
              <a:t>ではシグモイド関数を適用する．</a:t>
            </a:r>
            <a:endParaRPr kumimoji="1" lang="en-US" altLang="ja-JP" dirty="0"/>
          </a:p>
          <a:p>
            <a:r>
              <a:rPr kumimoji="1" lang="ja-JP" altLang="en-US" dirty="0"/>
              <a:t>次に</a:t>
            </a:r>
            <a:r>
              <a:rPr kumimoji="1" lang="en-US" altLang="ja-JP" dirty="0"/>
              <a:t>“Activation layer”</a:t>
            </a:r>
            <a:r>
              <a:rPr kumimoji="1" lang="ja-JP" altLang="en-US" dirty="0"/>
              <a:t>で</a:t>
            </a:r>
            <a:r>
              <a:rPr kumimoji="1" lang="en-US" altLang="ja-JP" dirty="0"/>
              <a:t>one-hot vector</a:t>
            </a:r>
            <a:r>
              <a:rPr kumimoji="1" lang="ja-JP" altLang="en-US" dirty="0"/>
              <a:t>を取得する．</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7</a:t>
            </a:fld>
            <a:endParaRPr kumimoji="1" lang="ja-JP" altLang="en-US"/>
          </a:p>
        </p:txBody>
      </p:sp>
    </p:spTree>
    <p:extLst>
      <p:ext uri="{BB962C8B-B14F-4D97-AF65-F5344CB8AC3E}">
        <p14:creationId xmlns:p14="http://schemas.microsoft.com/office/powerpoint/2010/main" val="693000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800" b="0" i="0" u="none" strike="noStrike" baseline="0" dirty="0">
                <a:latin typeface="TeXGyreTermes-Regular"/>
              </a:rPr>
              <a:t>This table shows maximum accuracy and minimum loss of micro and macro activities over 1,000 epochs by changing training data and test data.</a:t>
            </a:r>
          </a:p>
          <a:p>
            <a:pPr algn="l"/>
            <a:r>
              <a:rPr lang="en-US" altLang="ja-JP" sz="1800" b="0" i="0" u="none" strike="noStrike" baseline="0" dirty="0">
                <a:latin typeface="TeXGyreTermes-Regular"/>
              </a:rPr>
              <a:t>This is average value of the four sensor positions.</a:t>
            </a:r>
          </a:p>
          <a:p>
            <a:pPr algn="l"/>
            <a:r>
              <a:rPr lang="en-US" altLang="ja-JP" sz="1800" b="0" i="0" u="none" strike="noStrike" baseline="0" dirty="0">
                <a:latin typeface="TeXGyreTermes-Regular"/>
              </a:rPr>
              <a:t>The accuracy was calculated using the one-hot vectors in the activation layer.</a:t>
            </a:r>
          </a:p>
          <a:p>
            <a:pPr algn="l"/>
            <a:r>
              <a:rPr lang="en-US" altLang="ja-JP" sz="1800" b="0" i="0" u="none" strike="noStrike" baseline="0" dirty="0">
                <a:latin typeface="TeXGyreTermes-Regular"/>
              </a:rPr>
              <a:t>The loss was calculated using the vectors in the sigmoid layer.</a:t>
            </a:r>
          </a:p>
          <a:p>
            <a:pPr algn="l"/>
            <a:endParaRPr kumimoji="1" lang="en-US" altLang="ja-JP" sz="1800" b="0" i="0" u="none" strike="noStrike" baseline="0" dirty="0">
              <a:latin typeface="TeXGyreTermes-Regular"/>
            </a:endParaRPr>
          </a:p>
          <a:p>
            <a:pPr algn="l"/>
            <a:r>
              <a:rPr lang="en-US" altLang="ja-JP" sz="1800" b="0" i="0" u="none" strike="noStrike" baseline="0" dirty="0">
                <a:latin typeface="TeXGyreTermes-Regular"/>
              </a:rPr>
              <a:t>From these results, average accuracy of 0.521 and 0.491 were achieved among subjects 1, 2, and 3 in leave-one-subject-out manner for micro and macro activities, respectively.</a:t>
            </a:r>
          </a:p>
          <a:p>
            <a:pPr algn="l"/>
            <a:r>
              <a:rPr lang="en-US" altLang="ja-JP" sz="1800" b="0" i="0" u="none" strike="noStrike" baseline="0" dirty="0">
                <a:latin typeface="TeXGyreTermes-Regular"/>
              </a:rPr>
              <a:t>Considering ten multi-label micro activities, it would be said that 0.521 accuracy is good, while 0.491 accuracy for 3-class macro activity can be improved.</a:t>
            </a:r>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We trained the model on data from subjects 1, 2, and 3, and obtained prediction results for subject 4's data, and the results were then submitted.</a:t>
            </a:r>
          </a:p>
          <a:p>
            <a:pPr algn="l"/>
            <a:endParaRPr kumimoji="1" lang="en-US" altLang="ja-JP" sz="1800" b="0" i="0" u="none" strike="noStrike" baseline="0" dirty="0">
              <a:latin typeface="TeXGyreTermes-Regular"/>
            </a:endParaRPr>
          </a:p>
          <a:p>
            <a:pPr algn="l"/>
            <a:r>
              <a:rPr kumimoji="1" lang="en-US" altLang="ja-JP" sz="1800" b="0" i="0" u="none" strike="noStrike" baseline="0" dirty="0">
                <a:latin typeface="TeXGyreTermes-Regular"/>
              </a:rPr>
              <a:t>Now all finished. Thank you for listening.</a:t>
            </a: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endParaRPr kumimoji="1" lang="en-US" altLang="ja-JP" sz="1800" b="0" i="0" u="none" strike="noStrike" baseline="0" dirty="0">
              <a:latin typeface="TeXGyreTermes-Regular"/>
            </a:endParaRPr>
          </a:p>
          <a:p>
            <a:pPr algn="l"/>
            <a:r>
              <a:rPr kumimoji="1" lang="ja-JP" altLang="en-US" dirty="0"/>
              <a:t>この表は、トレーニングデータとテストデータを変化させて、</a:t>
            </a:r>
            <a:r>
              <a:rPr kumimoji="1" lang="en-US" altLang="ja-JP" dirty="0"/>
              <a:t>1,000</a:t>
            </a:r>
            <a:r>
              <a:rPr kumimoji="1" lang="ja-JP" altLang="en-US" dirty="0"/>
              <a:t>エポック以上のミクロ活動とマクロ活動の最大精度と最小損失を示したものです。</a:t>
            </a:r>
            <a:endParaRPr kumimoji="1" lang="en-US" altLang="ja-JP" dirty="0"/>
          </a:p>
          <a:p>
            <a:pPr algn="l"/>
            <a:r>
              <a:rPr kumimoji="1" lang="en-US" altLang="ja-JP" dirty="0"/>
              <a:t>4</a:t>
            </a:r>
            <a:r>
              <a:rPr kumimoji="1" lang="ja-JP" altLang="en-US" dirty="0"/>
              <a:t>つのセンサ位置の平均値である。</a:t>
            </a:r>
            <a:endParaRPr kumimoji="1" lang="en-US" altLang="ja-JP" dirty="0"/>
          </a:p>
          <a:p>
            <a:pPr algn="l"/>
            <a:r>
              <a:rPr kumimoji="1" lang="ja-JP" altLang="en-US" dirty="0"/>
              <a:t>精度は活性化層のワンホットベクトルを用いて計算した。</a:t>
            </a:r>
            <a:endParaRPr kumimoji="1" lang="en-US" altLang="ja-JP" dirty="0"/>
          </a:p>
          <a:p>
            <a:pPr algn="l"/>
            <a:r>
              <a:rPr kumimoji="1" lang="ja-JP" altLang="en-US" dirty="0"/>
              <a:t>損失関数はシグモイド層のベクトルを用いて計算した。</a:t>
            </a:r>
            <a:endParaRPr kumimoji="1" lang="en-US" altLang="ja-JP" dirty="0"/>
          </a:p>
          <a:p>
            <a:pPr algn="l"/>
            <a:r>
              <a:rPr kumimoji="1" lang="ja-JP" altLang="en-US" dirty="0"/>
              <a:t>これらの結果から、被験者 </a:t>
            </a:r>
            <a:r>
              <a:rPr kumimoji="1" lang="en-US" altLang="ja-JP" dirty="0"/>
              <a:t>1,2,3 </a:t>
            </a:r>
            <a:r>
              <a:rPr kumimoji="1" lang="ja-JP" altLang="en-US" dirty="0"/>
              <a:t>の間では、マイクロアクティビティとマクロアクティビティの平均精度がそれぞれ </a:t>
            </a:r>
            <a:r>
              <a:rPr kumimoji="1" lang="en-US" altLang="ja-JP" dirty="0"/>
              <a:t>0.521, 0.491 </a:t>
            </a:r>
            <a:r>
              <a:rPr kumimoji="1" lang="ja-JP" altLang="en-US" dirty="0"/>
              <a:t>となった。</a:t>
            </a:r>
            <a:endParaRPr kumimoji="1" lang="en-US" altLang="ja-JP" dirty="0"/>
          </a:p>
          <a:p>
            <a:pPr algn="l"/>
            <a:r>
              <a:rPr kumimoji="1" lang="en-US" altLang="ja-JP" dirty="0"/>
              <a:t>10 </a:t>
            </a:r>
            <a:r>
              <a:rPr kumimoji="1" lang="ja-JP" altLang="en-US" dirty="0"/>
              <a:t>個のマルチラベルのマイクロアクティビティを考慮すると、</a:t>
            </a:r>
            <a:r>
              <a:rPr kumimoji="1" lang="en-US" altLang="ja-JP" dirty="0"/>
              <a:t>0.521 </a:t>
            </a:r>
            <a:r>
              <a:rPr kumimoji="1" lang="ja-JP" altLang="en-US" dirty="0"/>
              <a:t>の精度は良好であるが、</a:t>
            </a:r>
            <a:r>
              <a:rPr kumimoji="1" lang="en-US" altLang="ja-JP" dirty="0"/>
              <a:t>3 </a:t>
            </a:r>
            <a:r>
              <a:rPr kumimoji="1" lang="ja-JP" altLang="en-US" dirty="0"/>
              <a:t>クラスのマクロアクティビティでは </a:t>
            </a:r>
            <a:r>
              <a:rPr kumimoji="1" lang="en-US" altLang="ja-JP" dirty="0"/>
              <a:t>0.491 </a:t>
            </a:r>
            <a:r>
              <a:rPr kumimoji="1" lang="ja-JP" altLang="en-US" dirty="0"/>
              <a:t>の精度が向上する可能性があると言えるだろう。</a:t>
            </a:r>
            <a:endParaRPr kumimoji="1" lang="en-US" altLang="ja-JP" dirty="0"/>
          </a:p>
          <a:p>
            <a:pPr algn="l"/>
            <a:endParaRPr kumimoji="1" lang="en-US" altLang="ja-JP" dirty="0"/>
          </a:p>
          <a:p>
            <a:pPr algn="l"/>
            <a:r>
              <a:rPr kumimoji="1" lang="ja-JP" altLang="en-US" dirty="0"/>
              <a:t>我々は被験者</a:t>
            </a:r>
            <a:r>
              <a:rPr kumimoji="1" lang="en-US" altLang="ja-JP" dirty="0"/>
              <a:t>1,2,3</a:t>
            </a:r>
            <a:r>
              <a:rPr kumimoji="1" lang="ja-JP" altLang="en-US" dirty="0"/>
              <a:t>のデータでこのモデルを学習させ，被験者</a:t>
            </a:r>
            <a:r>
              <a:rPr kumimoji="1" lang="en-US" altLang="ja-JP" dirty="0"/>
              <a:t>4</a:t>
            </a:r>
            <a:r>
              <a:rPr kumimoji="1" lang="ja-JP" altLang="en-US" dirty="0"/>
              <a:t>のデータの予測結果を得た．</a:t>
            </a:r>
            <a:endParaRPr kumimoji="1" lang="en-US" altLang="ja-JP" dirty="0"/>
          </a:p>
          <a:p>
            <a:pPr algn="l"/>
            <a:r>
              <a:rPr kumimoji="1" lang="ja-JP" altLang="en-US" dirty="0"/>
              <a:t>そして，その結果を提出した．</a:t>
            </a:r>
            <a:endParaRPr kumimoji="1" lang="en-US" altLang="ja-JP" dirty="0"/>
          </a:p>
          <a:p>
            <a:pPr algn="l"/>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8</a:t>
            </a:fld>
            <a:endParaRPr kumimoji="1" lang="ja-JP" altLang="en-US"/>
          </a:p>
        </p:txBody>
      </p:sp>
    </p:spTree>
    <p:extLst>
      <p:ext uri="{BB962C8B-B14F-4D97-AF65-F5344CB8AC3E}">
        <p14:creationId xmlns:p14="http://schemas.microsoft.com/office/powerpoint/2010/main" val="114666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 will explain about the given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out of the four subjects and test data contains the data from the fourth subject.</a:t>
            </a:r>
          </a:p>
          <a:p>
            <a:endParaRPr kumimoji="1" lang="en-US" altLang="ja-JP" dirty="0"/>
          </a:p>
          <a:p>
            <a:endParaRPr kumimoji="1" lang="en-US" altLang="ja-JP" dirty="0"/>
          </a:p>
          <a:p>
            <a:endParaRPr kumimoji="1" lang="en-US" altLang="ja-JP" dirty="0"/>
          </a:p>
          <a:p>
            <a:r>
              <a:rPr kumimoji="1" lang="ja-JP" altLang="en-US" dirty="0"/>
              <a:t>まず，与えられたデータセットについて説明する．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a:p>
            <a:endParaRPr kumimoji="1" lang="en-US" altLang="ja-JP" dirty="0"/>
          </a:p>
          <a:p>
            <a:endParaRPr kumimoji="1" lang="en-US" altLang="ja-JP" dirty="0"/>
          </a:p>
          <a:p>
            <a:r>
              <a:rPr kumimoji="1" lang="ja-JP" altLang="en-US" dirty="0"/>
              <a:t>マイクロアクティビティはこのラベルが含まれていて，マクロアクティビティはこのラベルが含まれているというのを過剰書き．</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9</a:t>
            </a:fld>
            <a:endParaRPr kumimoji="1" lang="ja-JP" altLang="en-US"/>
          </a:p>
        </p:txBody>
      </p:sp>
    </p:spTree>
    <p:extLst>
      <p:ext uri="{BB962C8B-B14F-4D97-AF65-F5344CB8AC3E}">
        <p14:creationId xmlns:p14="http://schemas.microsoft.com/office/powerpoint/2010/main" val="122022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8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pic>
        <p:nvPicPr>
          <p:cNvPr id="507" name="図 506">
            <a:extLst>
              <a:ext uri="{FF2B5EF4-FFF2-40B4-BE49-F238E27FC236}">
                <a16:creationId xmlns:a16="http://schemas.microsoft.com/office/drawing/2014/main" id="{2CB0A849-743B-4967-956E-AACEDBB755EE}"/>
              </a:ext>
            </a:extLst>
          </p:cNvPr>
          <p:cNvPicPr>
            <a:picLocks noChangeAspect="1"/>
          </p:cNvPicPr>
          <p:nvPr/>
        </p:nvPicPr>
        <p:blipFill>
          <a:blip r:embed="rId3"/>
          <a:stretch>
            <a:fillRect/>
          </a:stretch>
        </p:blipFill>
        <p:spPr>
          <a:xfrm>
            <a:off x="1606231" y="2819085"/>
            <a:ext cx="8979538" cy="3586326"/>
          </a:xfrm>
          <a:prstGeom prst="rect">
            <a:avLst/>
          </a:prstGeom>
        </p:spPr>
      </p:pic>
    </p:spTree>
    <p:extLst>
      <p:ext uri="{BB962C8B-B14F-4D97-AF65-F5344CB8AC3E}">
        <p14:creationId xmlns:p14="http://schemas.microsoft.com/office/powerpoint/2010/main" val="210551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10</a:t>
            </a:fld>
            <a:endParaRPr lang="ja-JP" altLang="en-US" dirty="0"/>
          </a:p>
        </p:txBody>
      </p:sp>
      <p:grpSp>
        <p:nvGrpSpPr>
          <p:cNvPr id="92" name="グループ化 91">
            <a:extLst>
              <a:ext uri="{FF2B5EF4-FFF2-40B4-BE49-F238E27FC236}">
                <a16:creationId xmlns:a16="http://schemas.microsoft.com/office/drawing/2014/main" id="{0906B85D-0948-4D76-B67C-31A201CA1D02}"/>
              </a:ext>
            </a:extLst>
          </p:cNvPr>
          <p:cNvGrpSpPr/>
          <p:nvPr/>
        </p:nvGrpSpPr>
        <p:grpSpPr>
          <a:xfrm>
            <a:off x="1014147" y="2352502"/>
            <a:ext cx="10339653" cy="3803363"/>
            <a:chOff x="1077880" y="2274302"/>
            <a:chExt cx="10339653" cy="3803363"/>
          </a:xfrm>
        </p:grpSpPr>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65EF5FF-6192-4A97-9D63-B64C1B6DA74C}"/>
                    </a:ext>
                  </a:extLst>
                </p:cNvPr>
                <p:cNvSpPr/>
                <p:nvPr/>
              </p:nvSpPr>
              <p:spPr>
                <a:xfrm>
                  <a:off x="1319645"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𝑥</m:t>
                        </m:r>
                      </m:oMath>
                    </m:oMathPara>
                  </a14:m>
                  <a:endParaRPr kumimoji="1" lang="ja-JP" altLang="en-US" sz="2000" dirty="0">
                    <a:solidFill>
                      <a:schemeClr val="tx1"/>
                    </a:solidFill>
                  </a:endParaRPr>
                </a:p>
              </p:txBody>
            </p:sp>
          </mc:Choice>
          <mc:Fallback xmlns="">
            <p:sp>
              <p:nvSpPr>
                <p:cNvPr id="5" name="正方形/長方形 4">
                  <a:extLst>
                    <a:ext uri="{FF2B5EF4-FFF2-40B4-BE49-F238E27FC236}">
                      <a16:creationId xmlns:a16="http://schemas.microsoft.com/office/drawing/2014/main" id="{365EF5FF-6192-4A97-9D63-B64C1B6DA74C}"/>
                    </a:ext>
                  </a:extLst>
                </p:cNvPr>
                <p:cNvSpPr>
                  <a:spLocks noRot="1" noChangeAspect="1" noMove="1" noResize="1" noEditPoints="1" noAdjustHandles="1" noChangeArrowheads="1" noChangeShapeType="1" noTextEdit="1"/>
                </p:cNvSpPr>
                <p:nvPr/>
              </p:nvSpPr>
              <p:spPr>
                <a:xfrm>
                  <a:off x="1319645" y="2768908"/>
                  <a:ext cx="3017520" cy="274321"/>
                </a:xfrm>
                <a:prstGeom prst="rect">
                  <a:avLst/>
                </a:prstGeom>
                <a:blipFill>
                  <a:blip r:embed="rId3"/>
                  <a:stretch>
                    <a:fillRect b="-1489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B6050F26-7B78-4AED-A6D9-FF31D1586697}"/>
                    </a:ext>
                  </a:extLst>
                </p:cNvPr>
                <p:cNvSpPr/>
                <p:nvPr/>
              </p:nvSpPr>
              <p:spPr>
                <a:xfrm>
                  <a:off x="4738947"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𝑦</m:t>
                        </m:r>
                      </m:oMath>
                    </m:oMathPara>
                  </a14:m>
                  <a:endParaRPr kumimoji="1" lang="ja-JP" altLang="en-US" sz="2000" dirty="0">
                    <a:solidFill>
                      <a:schemeClr val="tx1"/>
                    </a:solidFill>
                  </a:endParaRPr>
                </a:p>
              </p:txBody>
            </p:sp>
          </mc:Choice>
          <mc:Fallback xmlns="">
            <p:sp>
              <p:nvSpPr>
                <p:cNvPr id="11" name="正方形/長方形 10">
                  <a:extLst>
                    <a:ext uri="{FF2B5EF4-FFF2-40B4-BE49-F238E27FC236}">
                      <a16:creationId xmlns:a16="http://schemas.microsoft.com/office/drawing/2014/main" id="{B6050F26-7B78-4AED-A6D9-FF31D1586697}"/>
                    </a:ext>
                  </a:extLst>
                </p:cNvPr>
                <p:cNvSpPr>
                  <a:spLocks noRot="1" noChangeAspect="1" noMove="1" noResize="1" noEditPoints="1" noAdjustHandles="1" noChangeArrowheads="1" noChangeShapeType="1" noTextEdit="1"/>
                </p:cNvSpPr>
                <p:nvPr/>
              </p:nvSpPr>
              <p:spPr>
                <a:xfrm>
                  <a:off x="4738947" y="2768908"/>
                  <a:ext cx="3017520" cy="274321"/>
                </a:xfrm>
                <a:prstGeom prst="rect">
                  <a:avLst/>
                </a:prstGeom>
                <a:blipFill>
                  <a:blip r:embed="rId4"/>
                  <a:stretch>
                    <a:fillRect b="-3404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F48A56A-5469-4AFF-9794-270B127E00BF}"/>
                    </a:ext>
                  </a:extLst>
                </p:cNvPr>
                <p:cNvSpPr/>
                <p:nvPr/>
              </p:nvSpPr>
              <p:spPr>
                <a:xfrm>
                  <a:off x="8158249" y="2768908"/>
                  <a:ext cx="3017520" cy="2743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𝑧</m:t>
                        </m:r>
                      </m:oMath>
                    </m:oMathPara>
                  </a14:m>
                  <a:endParaRPr kumimoji="1" lang="ja-JP" altLang="en-US" sz="2000" dirty="0">
                    <a:solidFill>
                      <a:schemeClr val="tx1"/>
                    </a:solidFill>
                  </a:endParaRPr>
                </a:p>
              </p:txBody>
            </p:sp>
          </mc:Choice>
          <mc:Fallback xmlns="">
            <p:sp>
              <p:nvSpPr>
                <p:cNvPr id="13" name="正方形/長方形 12">
                  <a:extLst>
                    <a:ext uri="{FF2B5EF4-FFF2-40B4-BE49-F238E27FC236}">
                      <a16:creationId xmlns:a16="http://schemas.microsoft.com/office/drawing/2014/main" id="{0F48A56A-5469-4AFF-9794-270B127E00BF}"/>
                    </a:ext>
                  </a:extLst>
                </p:cNvPr>
                <p:cNvSpPr>
                  <a:spLocks noRot="1" noChangeAspect="1" noMove="1" noResize="1" noEditPoints="1" noAdjustHandles="1" noChangeArrowheads="1" noChangeShapeType="1" noTextEdit="1"/>
                </p:cNvSpPr>
                <p:nvPr/>
              </p:nvSpPr>
              <p:spPr>
                <a:xfrm>
                  <a:off x="8158249" y="2768908"/>
                  <a:ext cx="3017520" cy="274321"/>
                </a:xfrm>
                <a:prstGeom prst="rect">
                  <a:avLst/>
                </a:prstGeom>
                <a:blipFill>
                  <a:blip r:embed="rId5"/>
                  <a:stretch>
                    <a:fillRect b="-4255"/>
                  </a:stretch>
                </a:blipFill>
                <a:ln>
                  <a:solidFill>
                    <a:schemeClr val="tx1"/>
                  </a:solidFill>
                </a:ln>
              </p:spPr>
              <p:txBody>
                <a:bodyPr/>
                <a:lstStyle/>
                <a:p>
                  <a:r>
                    <a:rPr lang="ja-JP" altLang="en-US">
                      <a:noFill/>
                    </a:rPr>
                    <a:t> </a:t>
                  </a:r>
                </a:p>
              </p:txBody>
            </p:sp>
          </mc:Fallback>
        </mc:AlternateContent>
        <p:sp>
          <p:nvSpPr>
            <p:cNvPr id="14" name="円弧 13">
              <a:extLst>
                <a:ext uri="{FF2B5EF4-FFF2-40B4-BE49-F238E27FC236}">
                  <a16:creationId xmlns:a16="http://schemas.microsoft.com/office/drawing/2014/main" id="{261F1DA4-D53D-471E-B5B0-6C4FFBE43295}"/>
                </a:ext>
              </a:extLst>
            </p:cNvPr>
            <p:cNvSpPr/>
            <p:nvPr/>
          </p:nvSpPr>
          <p:spPr>
            <a:xfrm>
              <a:off x="2774372"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D193128A-1924-4E2D-ABFC-A472D729989F}"/>
                </a:ext>
              </a:extLst>
            </p:cNvPr>
            <p:cNvSpPr/>
            <p:nvPr/>
          </p:nvSpPr>
          <p:spPr>
            <a:xfrm flipH="1">
              <a:off x="1319644" y="2465422"/>
              <a:ext cx="15627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C8EB6B7-F608-4876-AED9-326DA0896C48}"/>
                </a:ext>
              </a:extLst>
            </p:cNvPr>
            <p:cNvSpPr txBox="1"/>
            <p:nvPr/>
          </p:nvSpPr>
          <p:spPr>
            <a:xfrm>
              <a:off x="2204950" y="2274302"/>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sp>
          <p:nvSpPr>
            <p:cNvPr id="24" name="円弧 23">
              <a:extLst>
                <a:ext uri="{FF2B5EF4-FFF2-40B4-BE49-F238E27FC236}">
                  <a16:creationId xmlns:a16="http://schemas.microsoft.com/office/drawing/2014/main" id="{8AC55372-2B4B-417D-A0B6-3F73B3A4291D}"/>
                </a:ext>
              </a:extLst>
            </p:cNvPr>
            <p:cNvSpPr/>
            <p:nvPr/>
          </p:nvSpPr>
          <p:spPr>
            <a:xfrm flipV="1">
              <a:off x="1721425" y="285072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DD10FD-FCA8-4653-93E8-EE58D6607E4D}"/>
                </a:ext>
              </a:extLst>
            </p:cNvPr>
            <p:cNvSpPr txBox="1"/>
            <p:nvPr/>
          </p:nvSpPr>
          <p:spPr>
            <a:xfrm>
              <a:off x="1348040" y="3078848"/>
              <a:ext cx="669176"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27" name="円弧 26">
              <a:extLst>
                <a:ext uri="{FF2B5EF4-FFF2-40B4-BE49-F238E27FC236}">
                  <a16:creationId xmlns:a16="http://schemas.microsoft.com/office/drawing/2014/main" id="{D456BE1F-32B2-47D1-BDF5-36181C7A1D73}"/>
                </a:ext>
              </a:extLst>
            </p:cNvPr>
            <p:cNvSpPr/>
            <p:nvPr/>
          </p:nvSpPr>
          <p:spPr>
            <a:xfrm flipH="1" flipV="1">
              <a:off x="1313406" y="2853273"/>
              <a:ext cx="340825" cy="385012"/>
            </a:xfrm>
            <a:prstGeom prst="arc">
              <a:avLst>
                <a:gd name="adj1" fmla="val 185254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pSp>
          <p:nvGrpSpPr>
            <p:cNvPr id="40" name="グループ化 39">
              <a:extLst>
                <a:ext uri="{FF2B5EF4-FFF2-40B4-BE49-F238E27FC236}">
                  <a16:creationId xmlns:a16="http://schemas.microsoft.com/office/drawing/2014/main" id="{928C7EDD-4041-45D8-9298-347D0924EC5E}"/>
                </a:ext>
              </a:extLst>
            </p:cNvPr>
            <p:cNvGrpSpPr/>
            <p:nvPr/>
          </p:nvGrpSpPr>
          <p:grpSpPr>
            <a:xfrm>
              <a:off x="1077880" y="3744191"/>
              <a:ext cx="3392983" cy="1191199"/>
              <a:chOff x="987827" y="5092867"/>
              <a:chExt cx="3473337" cy="1200329"/>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82CED6F-EA27-462B-8E4B-5EED6E64BA71}"/>
                      </a:ext>
                    </a:extLst>
                  </p:cNvPr>
                  <p:cNvSpPr txBox="1"/>
                  <p:nvPr/>
                </p:nvSpPr>
                <p:spPr>
                  <a:xfrm>
                    <a:off x="987827" y="5092867"/>
                    <a:ext cx="3473336" cy="1200329"/>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𝑥</m:t>
                        </m:r>
                        <m:r>
                          <a:rPr kumimoji="1" lang="en-US" altLang="ja-JP" sz="1800" b="0" i="1" smtClean="0">
                            <a:solidFill>
                              <a:schemeClr val="tx1"/>
                            </a:solidFill>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max,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29" name="テキスト ボックス 28">
                    <a:extLst>
                      <a:ext uri="{FF2B5EF4-FFF2-40B4-BE49-F238E27FC236}">
                        <a16:creationId xmlns:a16="http://schemas.microsoft.com/office/drawing/2014/main" id="{082CED6F-EA27-462B-8E4B-5EED6E64BA71}"/>
                      </a:ext>
                    </a:extLst>
                  </p:cNvPr>
                  <p:cNvSpPr txBox="1">
                    <a:spLocks noRot="1" noChangeAspect="1" noMove="1" noResize="1" noEditPoints="1" noAdjustHandles="1" noChangeArrowheads="1" noChangeShapeType="1" noTextEdit="1"/>
                  </p:cNvSpPr>
                  <p:nvPr/>
                </p:nvSpPr>
                <p:spPr>
                  <a:xfrm>
                    <a:off x="987827" y="5092867"/>
                    <a:ext cx="3473336" cy="1200329"/>
                  </a:xfrm>
                  <a:prstGeom prst="rect">
                    <a:avLst/>
                  </a:prstGeom>
                  <a:blipFill>
                    <a:blip r:embed="rId6"/>
                    <a:stretch>
                      <a:fillRect t="-2564" r="-2154" b="-8205"/>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69810792-E797-4941-9BFD-4547E7CB2AB9}"/>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900C5375-C579-4074-9AD4-8FBFDBECEC39}"/>
                </a:ext>
              </a:extLst>
            </p:cNvPr>
            <p:cNvGrpSpPr/>
            <p:nvPr/>
          </p:nvGrpSpPr>
          <p:grpSpPr>
            <a:xfrm>
              <a:off x="4551215" y="3745426"/>
              <a:ext cx="3392983" cy="1200329"/>
              <a:chOff x="4461162" y="3778401"/>
              <a:chExt cx="3473336" cy="1206958"/>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70ACEA5-DC5E-40F8-BBA1-20C0950AFC7D}"/>
                      </a:ext>
                    </a:extLst>
                  </p:cNvPr>
                  <p:cNvSpPr txBox="1"/>
                  <p:nvPr/>
                </p:nvSpPr>
                <p:spPr>
                  <a:xfrm>
                    <a:off x="4461162" y="3785030"/>
                    <a:ext cx="3473336" cy="1200329"/>
                  </a:xfrm>
                  <a:prstGeom prst="rect">
                    <a:avLst/>
                  </a:prstGeom>
                  <a:noFill/>
                </p:spPr>
                <p:txBody>
                  <a:bodyPr wrap="square" rtlCol="0">
                    <a:spAutoFit/>
                  </a:bodyPr>
                  <a:lstStyle/>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mean,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variance,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max,</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min,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root mean square,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interquartile range,</a:t>
                    </a:r>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kumimoji="1" lang="en-US" altLang="ja-JP" dirty="0"/>
                      <a:t>zero crossing rate</a:t>
                    </a:r>
                    <a:endParaRPr kumimoji="1" lang="ja-JP" altLang="en-US" dirty="0"/>
                  </a:p>
                </p:txBody>
              </p:sp>
            </mc:Choice>
            <mc:Fallback xmlns="">
              <p:sp>
                <p:nvSpPr>
                  <p:cNvPr id="31" name="テキスト ボックス 30">
                    <a:extLst>
                      <a:ext uri="{FF2B5EF4-FFF2-40B4-BE49-F238E27FC236}">
                        <a16:creationId xmlns:a16="http://schemas.microsoft.com/office/drawing/2014/main" id="{470ACEA5-DC5E-40F8-BBA1-20C0950AFC7D}"/>
                      </a:ext>
                    </a:extLst>
                  </p:cNvPr>
                  <p:cNvSpPr txBox="1">
                    <a:spLocks noRot="1" noChangeAspect="1" noMove="1" noResize="1" noEditPoints="1" noAdjustHandles="1" noChangeArrowheads="1" noChangeShapeType="1" noTextEdit="1"/>
                  </p:cNvSpPr>
                  <p:nvPr/>
                </p:nvSpPr>
                <p:spPr>
                  <a:xfrm>
                    <a:off x="4461162" y="3785030"/>
                    <a:ext cx="3473336" cy="1200329"/>
                  </a:xfrm>
                  <a:prstGeom prst="rect">
                    <a:avLst/>
                  </a:prstGeom>
                  <a:blipFill>
                    <a:blip r:embed="rId7"/>
                    <a:stretch>
                      <a:fillRect t="-2551" r="-2154" b="-7653"/>
                    </a:stretch>
                  </a:blipFill>
                </p:spPr>
                <p:txBody>
                  <a:bodyPr/>
                  <a:lstStyle/>
                  <a:p>
                    <a:r>
                      <a:rPr lang="ja-JP" altLang="en-US">
                        <a:noFill/>
                      </a:rPr>
                      <a:t> </a:t>
                    </a:r>
                  </a:p>
                </p:txBody>
              </p:sp>
            </mc:Fallback>
          </mc:AlternateContent>
          <p:sp>
            <p:nvSpPr>
              <p:cNvPr id="37" name="正方形/長方形 36">
                <a:extLst>
                  <a:ext uri="{FF2B5EF4-FFF2-40B4-BE49-F238E27FC236}">
                    <a16:creationId xmlns:a16="http://schemas.microsoft.com/office/drawing/2014/main" id="{C27F73B7-3FB7-4EBC-BD68-092567E98C11}"/>
                  </a:ext>
                </a:extLst>
              </p:cNvPr>
              <p:cNvSpPr/>
              <p:nvPr/>
            </p:nvSpPr>
            <p:spPr>
              <a:xfrm>
                <a:off x="4461162" y="3778401"/>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7E8E0DBC-7CEE-48F1-8846-5B3266A8965B}"/>
                </a:ext>
              </a:extLst>
            </p:cNvPr>
            <p:cNvGrpSpPr/>
            <p:nvPr/>
          </p:nvGrpSpPr>
          <p:grpSpPr>
            <a:xfrm>
              <a:off x="8024550" y="3741653"/>
              <a:ext cx="3392983" cy="1193737"/>
              <a:chOff x="8108372" y="5076203"/>
              <a:chExt cx="3473336" cy="1231106"/>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5ED3BD-B6CC-417F-A5AD-3D54F491E3B1}"/>
                      </a:ext>
                    </a:extLst>
                  </p:cNvPr>
                  <p:cNvSpPr txBox="1"/>
                  <p:nvPr/>
                </p:nvSpPr>
                <p:spPr>
                  <a:xfrm>
                    <a:off x="8108372" y="5076203"/>
                    <a:ext cx="3473336" cy="1231106"/>
                  </a:xfrm>
                  <a:prstGeom prst="rect">
                    <a:avLst/>
                  </a:prstGeom>
                  <a:noFill/>
                </p:spPr>
                <p:txBody>
                  <a:bodyPr wrap="square" rtlCol="0">
                    <a:spAutoFit/>
                  </a:bodyPr>
                  <a:lstStyle/>
                  <a:p>
                    <a:pPr algn="ctr"/>
                    <a14:m>
                      <m:oMath xmlns:m="http://schemas.openxmlformats.org/officeDocument/2006/math">
                        <m:r>
                          <a:rPr lang="en-US" altLang="ja-JP" i="1" smtClean="0">
                            <a:latin typeface="Cambria Math" panose="02040503050406030204" pitchFamily="18" charset="0"/>
                          </a:rPr>
                          <m:t>𝑧</m:t>
                        </m:r>
                        <m:r>
                          <a:rPr lang="en-US" altLang="ja-JP" smtClean="0">
                            <a:latin typeface="Cambria Math" panose="02040503050406030204" pitchFamily="18" charset="0"/>
                          </a:rPr>
                          <m:t> </m:t>
                        </m:r>
                      </m:oMath>
                    </a14:m>
                    <a:r>
                      <a:rPr lang="en-US" altLang="ja-JP" dirty="0"/>
                      <a:t>mean,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variance,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max,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min, </a:t>
                    </a: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a:t>root </a:t>
                    </a:r>
                    <a:r>
                      <a:rPr lang="en-US" altLang="ja-JP" dirty="0"/>
                      <a:t>mean square,</a:t>
                    </a:r>
                  </a:p>
                  <a:p>
                    <a:pPr algn="ctr"/>
                    <a14:m>
                      <m:oMath xmlns:m="http://schemas.openxmlformats.org/officeDocument/2006/math">
                        <m:r>
                          <a:rPr lang="en-US" altLang="ja-JP" i="1">
                            <a:latin typeface="Cambria Math" panose="02040503050406030204" pitchFamily="18" charset="0"/>
                          </a:rPr>
                          <m:t>𝑧</m:t>
                        </m:r>
                        <m:r>
                          <a:rPr lang="en-US" altLang="ja-JP" smtClean="0">
                            <a:latin typeface="Cambria Math" panose="02040503050406030204" pitchFamily="18" charset="0"/>
                          </a:rPr>
                          <m:t> </m:t>
                        </m:r>
                      </m:oMath>
                    </a14:m>
                    <a:r>
                      <a:rPr lang="en-US" altLang="ja-JP" dirty="0"/>
                      <a:t>interquartile range, </a:t>
                    </a:r>
                  </a:p>
                  <a:p>
                    <a:pPr algn="ctr"/>
                    <a14:m>
                      <m:oMath xmlns:m="http://schemas.openxmlformats.org/officeDocument/2006/math">
                        <m:r>
                          <a:rPr lang="en-US" altLang="ja-JP" i="1">
                            <a:latin typeface="Cambria Math" panose="02040503050406030204" pitchFamily="18" charset="0"/>
                          </a:rPr>
                          <m:t>𝑧</m:t>
                        </m:r>
                      </m:oMath>
                    </a14:m>
                    <a:r>
                      <a:rPr lang="ja-JP" altLang="en-US" dirty="0"/>
                      <a:t> </a:t>
                    </a:r>
                    <a:r>
                      <a:rPr lang="en-US" altLang="ja-JP"/>
                      <a:t>zero crossing </a:t>
                    </a:r>
                    <a:r>
                      <a:rPr lang="en-US" altLang="ja-JP" dirty="0"/>
                      <a:t>rate</a:t>
                    </a:r>
                    <a:endParaRPr lang="ja-JP" altLang="en-US" dirty="0"/>
                  </a:p>
                </p:txBody>
              </p:sp>
            </mc:Choice>
            <mc:Fallback xmlns="">
              <p:sp>
                <p:nvSpPr>
                  <p:cNvPr id="33" name="テキスト ボックス 32">
                    <a:extLst>
                      <a:ext uri="{FF2B5EF4-FFF2-40B4-BE49-F238E27FC236}">
                        <a16:creationId xmlns:a16="http://schemas.microsoft.com/office/drawing/2014/main" id="{8C5ED3BD-B6CC-417F-A5AD-3D54F491E3B1}"/>
                      </a:ext>
                    </a:extLst>
                  </p:cNvPr>
                  <p:cNvSpPr txBox="1">
                    <a:spLocks noRot="1" noChangeAspect="1" noMove="1" noResize="1" noEditPoints="1" noAdjustHandles="1" noChangeArrowheads="1" noChangeShapeType="1" noTextEdit="1"/>
                  </p:cNvSpPr>
                  <p:nvPr/>
                </p:nvSpPr>
                <p:spPr>
                  <a:xfrm>
                    <a:off x="8108372" y="5076203"/>
                    <a:ext cx="3473336" cy="1231106"/>
                  </a:xfrm>
                  <a:prstGeom prst="rect">
                    <a:avLst/>
                  </a:prstGeom>
                  <a:blipFill>
                    <a:blip r:embed="rId8"/>
                    <a:stretch>
                      <a:fillRect t="-3077" r="-898" b="-8205"/>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A7275D3-9D07-4BFE-9F83-5741F2C111EA}"/>
                  </a:ext>
                </a:extLst>
              </p:cNvPr>
              <p:cNvSpPr/>
              <p:nvPr/>
            </p:nvSpPr>
            <p:spPr>
              <a:xfrm>
                <a:off x="8108372" y="509286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44" name="直線矢印コネクタ 43">
              <a:extLst>
                <a:ext uri="{FF2B5EF4-FFF2-40B4-BE49-F238E27FC236}">
                  <a16:creationId xmlns:a16="http://schemas.microsoft.com/office/drawing/2014/main" id="{1691B96D-A5F2-463B-A846-56F9CA6C57B3}"/>
                </a:ext>
              </a:extLst>
            </p:cNvPr>
            <p:cNvCxnSpPr>
              <a:stCxn id="25" idx="2"/>
            </p:cNvCxnSpPr>
            <p:nvPr/>
          </p:nvCxnSpPr>
          <p:spPr>
            <a:xfrm>
              <a:off x="1682628" y="3448180"/>
              <a:ext cx="209209" cy="293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07438990-BC96-4C41-A276-113EB2714890}"/>
                </a:ext>
              </a:extLst>
            </p:cNvPr>
            <p:cNvCxnSpPr>
              <a:cxnSpLocks/>
            </p:cNvCxnSpPr>
            <p:nvPr/>
          </p:nvCxnSpPr>
          <p:spPr>
            <a:xfrm>
              <a:off x="2097568" y="3214398"/>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584BCC0E-18CE-4C93-96ED-BBC019A8A418}"/>
                </a:ext>
              </a:extLst>
            </p:cNvPr>
            <p:cNvCxnSpPr>
              <a:endCxn id="35" idx="0"/>
            </p:cNvCxnSpPr>
            <p:nvPr/>
          </p:nvCxnSpPr>
          <p:spPr>
            <a:xfrm>
              <a:off x="2774371" y="3221153"/>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9B60EC53-34F6-4503-AAB1-99AE233D4A3E}"/>
                </a:ext>
              </a:extLst>
            </p:cNvPr>
            <p:cNvCxnSpPr>
              <a:cxnSpLocks/>
            </p:cNvCxnSpPr>
            <p:nvPr/>
          </p:nvCxnSpPr>
          <p:spPr>
            <a:xfrm flipH="1">
              <a:off x="3330627" y="3221153"/>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DBEF25CE-D768-4889-B17C-5078B7D105A8}"/>
                </a:ext>
              </a:extLst>
            </p:cNvPr>
            <p:cNvCxnSpPr/>
            <p:nvPr/>
          </p:nvCxnSpPr>
          <p:spPr>
            <a:xfrm flipH="1">
              <a:off x="3832168" y="3235735"/>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8EEBBB05-3B83-45A0-AEDA-2C177C067597}"/>
                </a:ext>
              </a:extLst>
            </p:cNvPr>
            <p:cNvCxnSpPr>
              <a:cxnSpLocks/>
            </p:cNvCxnSpPr>
            <p:nvPr/>
          </p:nvCxnSpPr>
          <p:spPr>
            <a:xfrm>
              <a:off x="4926163" y="3235735"/>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a:extLst>
                <a:ext uri="{FF2B5EF4-FFF2-40B4-BE49-F238E27FC236}">
                  <a16:creationId xmlns:a16="http://schemas.microsoft.com/office/drawing/2014/main" id="{E94085F3-CB43-40AF-A886-58BD7240BA85}"/>
                </a:ext>
              </a:extLst>
            </p:cNvPr>
            <p:cNvCxnSpPr>
              <a:cxnSpLocks/>
            </p:cNvCxnSpPr>
            <p:nvPr/>
          </p:nvCxnSpPr>
          <p:spPr>
            <a:xfrm>
              <a:off x="5522757" y="3193061"/>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EBBDFB7-AA90-4B9E-9901-CCC89FB4AFB4}"/>
                </a:ext>
              </a:extLst>
            </p:cNvPr>
            <p:cNvCxnSpPr/>
            <p:nvPr/>
          </p:nvCxnSpPr>
          <p:spPr>
            <a:xfrm>
              <a:off x="6199560" y="3199816"/>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516FFDA8-AEC9-4C77-A5E6-C779EAFB73B5}"/>
                </a:ext>
              </a:extLst>
            </p:cNvPr>
            <p:cNvCxnSpPr>
              <a:cxnSpLocks/>
            </p:cNvCxnSpPr>
            <p:nvPr/>
          </p:nvCxnSpPr>
          <p:spPr>
            <a:xfrm flipH="1">
              <a:off x="6755816" y="3199816"/>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CDA24638-4A8C-467F-9626-9BACDBB7A754}"/>
                </a:ext>
              </a:extLst>
            </p:cNvPr>
            <p:cNvCxnSpPr/>
            <p:nvPr/>
          </p:nvCxnSpPr>
          <p:spPr>
            <a:xfrm flipH="1">
              <a:off x="7257357" y="3214398"/>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9E4830BB-3A33-4E68-AD66-E7F0F2E41F84}"/>
                </a:ext>
              </a:extLst>
            </p:cNvPr>
            <p:cNvCxnSpPr>
              <a:cxnSpLocks/>
            </p:cNvCxnSpPr>
            <p:nvPr/>
          </p:nvCxnSpPr>
          <p:spPr>
            <a:xfrm>
              <a:off x="8351352" y="3263827"/>
              <a:ext cx="390863" cy="484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2D7AB589-4CA0-4CD2-A0B5-6E406439BBE4}"/>
                </a:ext>
              </a:extLst>
            </p:cNvPr>
            <p:cNvCxnSpPr>
              <a:cxnSpLocks/>
            </p:cNvCxnSpPr>
            <p:nvPr/>
          </p:nvCxnSpPr>
          <p:spPr>
            <a:xfrm>
              <a:off x="8947946" y="3221153"/>
              <a:ext cx="213371" cy="537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F8FBBEBB-F936-4A21-8C46-A2618A084730}"/>
                </a:ext>
              </a:extLst>
            </p:cNvPr>
            <p:cNvCxnSpPr/>
            <p:nvPr/>
          </p:nvCxnSpPr>
          <p:spPr>
            <a:xfrm>
              <a:off x="9624749" y="3227908"/>
              <a:ext cx="1" cy="52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9D5E2CE5-D07B-4130-BA70-21731773730C}"/>
                </a:ext>
              </a:extLst>
            </p:cNvPr>
            <p:cNvCxnSpPr>
              <a:cxnSpLocks/>
            </p:cNvCxnSpPr>
            <p:nvPr/>
          </p:nvCxnSpPr>
          <p:spPr>
            <a:xfrm flipH="1">
              <a:off x="10181005" y="3227908"/>
              <a:ext cx="210938" cy="52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矢印コネクタ 76">
              <a:extLst>
                <a:ext uri="{FF2B5EF4-FFF2-40B4-BE49-F238E27FC236}">
                  <a16:creationId xmlns:a16="http://schemas.microsoft.com/office/drawing/2014/main" id="{924D2C97-E8A9-4FD9-BD12-52256EAFF1A2}"/>
                </a:ext>
              </a:extLst>
            </p:cNvPr>
            <p:cNvCxnSpPr/>
            <p:nvPr/>
          </p:nvCxnSpPr>
          <p:spPr>
            <a:xfrm flipH="1">
              <a:off x="10682546" y="3242490"/>
              <a:ext cx="399011" cy="50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 name="グループ化 81">
              <a:extLst>
                <a:ext uri="{FF2B5EF4-FFF2-40B4-BE49-F238E27FC236}">
                  <a16:creationId xmlns:a16="http://schemas.microsoft.com/office/drawing/2014/main" id="{D16249CF-0A44-47F4-9EAC-07D5949FEBE6}"/>
                </a:ext>
              </a:extLst>
            </p:cNvPr>
            <p:cNvGrpSpPr/>
            <p:nvPr/>
          </p:nvGrpSpPr>
          <p:grpSpPr>
            <a:xfrm>
              <a:off x="2720323" y="5616000"/>
              <a:ext cx="6957753" cy="461665"/>
              <a:chOff x="3009207" y="5752407"/>
              <a:chExt cx="6957753" cy="461665"/>
            </a:xfrm>
          </p:grpSpPr>
          <p:sp>
            <p:nvSpPr>
              <p:cNvPr id="78" name="正方形/長方形 77">
                <a:extLst>
                  <a:ext uri="{FF2B5EF4-FFF2-40B4-BE49-F238E27FC236}">
                    <a16:creationId xmlns:a16="http://schemas.microsoft.com/office/drawing/2014/main" id="{0057DF69-FF1C-4A78-961E-64FF0597F400}"/>
                  </a:ext>
                </a:extLst>
              </p:cNvPr>
              <p:cNvSpPr/>
              <p:nvPr/>
            </p:nvSpPr>
            <p:spPr>
              <a:xfrm>
                <a:off x="3009207" y="5752407"/>
                <a:ext cx="6957753"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C49C9BD6-3765-4CCB-8E26-C04565AD75FE}"/>
                  </a:ext>
                </a:extLst>
              </p:cNvPr>
              <p:cNvSpPr txBox="1"/>
              <p:nvPr/>
            </p:nvSpPr>
            <p:spPr>
              <a:xfrm>
                <a:off x="3009207" y="5752407"/>
                <a:ext cx="6957753" cy="461665"/>
              </a:xfrm>
              <a:prstGeom prst="rect">
                <a:avLst/>
              </a:prstGeom>
              <a:noFill/>
            </p:spPr>
            <p:txBody>
              <a:bodyPr wrap="square" rtlCol="0">
                <a:spAutoFit/>
              </a:bodyPr>
              <a:lstStyle/>
              <a:p>
                <a:pPr algn="ctr"/>
                <a:r>
                  <a:rPr kumimoji="1" lang="en-US" altLang="ja-JP" sz="2400" b="1" dirty="0">
                    <a:solidFill>
                      <a:srgbClr val="FF0000"/>
                    </a:solidFill>
                  </a:rPr>
                  <a:t>21 dimensions features</a:t>
                </a:r>
                <a:endParaRPr kumimoji="1" lang="ja-JP" altLang="en-US" sz="2400" b="1" dirty="0">
                  <a:solidFill>
                    <a:srgbClr val="FF0000"/>
                  </a:solidFill>
                </a:endParaRPr>
              </a:p>
            </p:txBody>
          </p:sp>
        </p:grpSp>
        <p:cxnSp>
          <p:nvCxnSpPr>
            <p:cNvPr id="84" name="直線矢印コネクタ 83">
              <a:extLst>
                <a:ext uri="{FF2B5EF4-FFF2-40B4-BE49-F238E27FC236}">
                  <a16:creationId xmlns:a16="http://schemas.microsoft.com/office/drawing/2014/main" id="{F2F832EA-E870-418F-9245-1BA99C4F1272}"/>
                </a:ext>
              </a:extLst>
            </p:cNvPr>
            <p:cNvCxnSpPr>
              <a:cxnSpLocks/>
              <a:stCxn id="35" idx="2"/>
            </p:cNvCxnSpPr>
            <p:nvPr/>
          </p:nvCxnSpPr>
          <p:spPr>
            <a:xfrm>
              <a:off x="2774372" y="4935390"/>
              <a:ext cx="1562793" cy="670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452F800B-51DA-4A9C-8CD5-CD8614345C60}"/>
                </a:ext>
              </a:extLst>
            </p:cNvPr>
            <p:cNvCxnSpPr>
              <a:cxnSpLocks/>
            </p:cNvCxnSpPr>
            <p:nvPr/>
          </p:nvCxnSpPr>
          <p:spPr>
            <a:xfrm>
              <a:off x="6199200" y="4936626"/>
              <a:ext cx="3170" cy="67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7973CE-C04D-4450-8239-64B87A87406C}"/>
                </a:ext>
              </a:extLst>
            </p:cNvPr>
            <p:cNvCxnSpPr>
              <a:cxnSpLocks/>
            </p:cNvCxnSpPr>
            <p:nvPr/>
          </p:nvCxnSpPr>
          <p:spPr>
            <a:xfrm flipH="1">
              <a:off x="8130536" y="4919233"/>
              <a:ext cx="1551515" cy="686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518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9B313-8339-4537-BFFF-BDDB9D1837E5}"/>
              </a:ext>
            </a:extLst>
          </p:cNvPr>
          <p:cNvSpPr>
            <a:spLocks noGrp="1"/>
          </p:cNvSpPr>
          <p:nvPr>
            <p:ph type="title"/>
          </p:nvPr>
        </p:nvSpPr>
        <p:spPr/>
        <p:txBody>
          <a:bodyPr/>
          <a:lstStyle/>
          <a:p>
            <a:r>
              <a:rPr kumimoji="1" lang="en-US" altLang="ja-JP" dirty="0"/>
              <a:t>Method - Loss Function and Optimizer</a:t>
            </a:r>
            <a:endParaRPr kumimoji="1" lang="ja-JP" altLang="en-US" dirty="0"/>
          </a:p>
        </p:txBody>
      </p:sp>
      <p:sp>
        <p:nvSpPr>
          <p:cNvPr id="4" name="スライド番号プレースホルダー 3">
            <a:extLst>
              <a:ext uri="{FF2B5EF4-FFF2-40B4-BE49-F238E27FC236}">
                <a16:creationId xmlns:a16="http://schemas.microsoft.com/office/drawing/2014/main" id="{893AB646-1C44-4BBC-BAEC-BDA8AC077BB4}"/>
              </a:ext>
            </a:extLst>
          </p:cNvPr>
          <p:cNvSpPr>
            <a:spLocks noGrp="1"/>
          </p:cNvSpPr>
          <p:nvPr>
            <p:ph type="sldNum" sz="quarter" idx="12"/>
          </p:nvPr>
        </p:nvSpPr>
        <p:spPr/>
        <p:txBody>
          <a:bodyPr/>
          <a:lstStyle/>
          <a:p>
            <a:fld id="{92084505-5355-43A2-B929-FD06D0DABC31}" type="slidenum">
              <a:rPr lang="ja-JP" altLang="en-US" smtClean="0"/>
              <a:pPr/>
              <a:t>11</a:t>
            </a:fld>
            <a:endParaRPr lang="ja-JP" altLang="en-US" dirty="0"/>
          </a:p>
        </p:txBody>
      </p:sp>
      <p:grpSp>
        <p:nvGrpSpPr>
          <p:cNvPr id="12" name="グループ化 11">
            <a:extLst>
              <a:ext uri="{FF2B5EF4-FFF2-40B4-BE49-F238E27FC236}">
                <a16:creationId xmlns:a16="http://schemas.microsoft.com/office/drawing/2014/main" id="{073EE9A5-1D7B-4E4F-924B-FBB19146ECCD}"/>
              </a:ext>
            </a:extLst>
          </p:cNvPr>
          <p:cNvGrpSpPr/>
          <p:nvPr/>
        </p:nvGrpSpPr>
        <p:grpSpPr>
          <a:xfrm>
            <a:off x="2480310" y="2777215"/>
            <a:ext cx="7231380" cy="1669329"/>
            <a:chOff x="2240280" y="2640330"/>
            <a:chExt cx="7231380" cy="1669329"/>
          </a:xfrm>
        </p:grpSpPr>
        <p:sp>
          <p:nvSpPr>
            <p:cNvPr id="6" name="テキスト ボックス 5">
              <a:extLst>
                <a:ext uri="{FF2B5EF4-FFF2-40B4-BE49-F238E27FC236}">
                  <a16:creationId xmlns:a16="http://schemas.microsoft.com/office/drawing/2014/main" id="{6EBA53B1-5CEB-4C07-BF59-EA19F9E53AE2}"/>
                </a:ext>
              </a:extLst>
            </p:cNvPr>
            <p:cNvSpPr txBox="1"/>
            <p:nvPr/>
          </p:nvSpPr>
          <p:spPr>
            <a:xfrm>
              <a:off x="2240280" y="2640330"/>
              <a:ext cx="2411730" cy="523220"/>
            </a:xfrm>
            <a:prstGeom prst="rect">
              <a:avLst/>
            </a:prstGeom>
            <a:noFill/>
          </p:spPr>
          <p:txBody>
            <a:bodyPr wrap="square" rtlCol="0">
              <a:spAutoFit/>
            </a:bodyPr>
            <a:lstStyle/>
            <a:p>
              <a:pPr algn="ctr"/>
              <a:r>
                <a:rPr kumimoji="1" lang="en-US" altLang="ja-JP" sz="2800" dirty="0"/>
                <a:t>Micro activity</a:t>
              </a:r>
              <a:endParaRPr kumimoji="1" lang="ja-JP" altLang="en-US" sz="2800" dirty="0"/>
            </a:p>
          </p:txBody>
        </p:sp>
        <p:sp>
          <p:nvSpPr>
            <p:cNvPr id="7" name="テキスト ボックス 6">
              <a:extLst>
                <a:ext uri="{FF2B5EF4-FFF2-40B4-BE49-F238E27FC236}">
                  <a16:creationId xmlns:a16="http://schemas.microsoft.com/office/drawing/2014/main" id="{64B84794-51B2-42A3-99A0-D0C9E8F4A173}"/>
                </a:ext>
              </a:extLst>
            </p:cNvPr>
            <p:cNvSpPr txBox="1"/>
            <p:nvPr/>
          </p:nvSpPr>
          <p:spPr>
            <a:xfrm>
              <a:off x="2240280" y="3786439"/>
              <a:ext cx="2411730" cy="523220"/>
            </a:xfrm>
            <a:prstGeom prst="rect">
              <a:avLst/>
            </a:prstGeom>
            <a:noFill/>
          </p:spPr>
          <p:txBody>
            <a:bodyPr wrap="square" rtlCol="0">
              <a:spAutoFit/>
            </a:bodyPr>
            <a:lstStyle/>
            <a:p>
              <a:pPr algn="ctr"/>
              <a:r>
                <a:rPr kumimoji="1" lang="en-US" altLang="ja-JP" sz="2800" dirty="0"/>
                <a:t>Macro activity</a:t>
              </a:r>
              <a:endParaRPr kumimoji="1" lang="ja-JP" altLang="en-US" sz="2800" dirty="0"/>
            </a:p>
          </p:txBody>
        </p:sp>
        <p:sp>
          <p:nvSpPr>
            <p:cNvPr id="8" name="テキスト ボックス 7">
              <a:extLst>
                <a:ext uri="{FF2B5EF4-FFF2-40B4-BE49-F238E27FC236}">
                  <a16:creationId xmlns:a16="http://schemas.microsoft.com/office/drawing/2014/main" id="{C79815B5-217A-459E-AF82-64B96AB6DC49}"/>
                </a:ext>
              </a:extLst>
            </p:cNvPr>
            <p:cNvSpPr txBox="1"/>
            <p:nvPr/>
          </p:nvSpPr>
          <p:spPr>
            <a:xfrm>
              <a:off x="6096000" y="2640330"/>
              <a:ext cx="3375660" cy="523220"/>
            </a:xfrm>
            <a:prstGeom prst="rect">
              <a:avLst/>
            </a:prstGeom>
            <a:noFill/>
          </p:spPr>
          <p:txBody>
            <a:bodyPr wrap="square" rtlCol="0">
              <a:spAutoFit/>
            </a:bodyPr>
            <a:lstStyle/>
            <a:p>
              <a:pPr algn="ctr"/>
              <a:r>
                <a:rPr lang="en-US" altLang="ja-JP" sz="2800" dirty="0" err="1"/>
                <a:t>BCEWithLogistsLoss</a:t>
              </a:r>
              <a:endParaRPr lang="ja-JP" altLang="en-US" sz="2800" dirty="0"/>
            </a:p>
          </p:txBody>
        </p:sp>
        <p:sp>
          <p:nvSpPr>
            <p:cNvPr id="9" name="テキスト ボックス 8">
              <a:extLst>
                <a:ext uri="{FF2B5EF4-FFF2-40B4-BE49-F238E27FC236}">
                  <a16:creationId xmlns:a16="http://schemas.microsoft.com/office/drawing/2014/main" id="{E3838F72-3D80-49D5-B7D2-A2398ADEC8CB}"/>
                </a:ext>
              </a:extLst>
            </p:cNvPr>
            <p:cNvSpPr txBox="1"/>
            <p:nvPr/>
          </p:nvSpPr>
          <p:spPr>
            <a:xfrm>
              <a:off x="6096000" y="3786439"/>
              <a:ext cx="3375660" cy="523220"/>
            </a:xfrm>
            <a:prstGeom prst="rect">
              <a:avLst/>
            </a:prstGeom>
            <a:noFill/>
          </p:spPr>
          <p:txBody>
            <a:bodyPr wrap="square" rtlCol="0">
              <a:spAutoFit/>
            </a:bodyPr>
            <a:lstStyle/>
            <a:p>
              <a:pPr algn="ctr"/>
              <a:r>
                <a:rPr lang="en-US" altLang="ja-JP" sz="2800" dirty="0" err="1"/>
                <a:t>CrossEntropyLoss</a:t>
              </a:r>
              <a:endParaRPr lang="ja-JP" altLang="en-US" sz="2800" dirty="0"/>
            </a:p>
          </p:txBody>
        </p:sp>
        <p:sp>
          <p:nvSpPr>
            <p:cNvPr id="10" name="矢印: 右 9">
              <a:extLst>
                <a:ext uri="{FF2B5EF4-FFF2-40B4-BE49-F238E27FC236}">
                  <a16:creationId xmlns:a16="http://schemas.microsoft.com/office/drawing/2014/main" id="{AB3DAEAE-AEF1-489A-878B-D38508B6810A}"/>
                </a:ext>
              </a:extLst>
            </p:cNvPr>
            <p:cNvSpPr/>
            <p:nvPr/>
          </p:nvSpPr>
          <p:spPr>
            <a:xfrm>
              <a:off x="5098732" y="2750172"/>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D1E7915-B056-4630-A204-7D0F7AD030D2}"/>
                </a:ext>
              </a:extLst>
            </p:cNvPr>
            <p:cNvSpPr/>
            <p:nvPr/>
          </p:nvSpPr>
          <p:spPr>
            <a:xfrm>
              <a:off x="5098731" y="3896281"/>
              <a:ext cx="550545" cy="3035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729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72E7E-9B80-4CD1-8D59-BBFEBB2D8D7E}"/>
              </a:ext>
            </a:extLst>
          </p:cNvPr>
          <p:cNvSpPr>
            <a:spLocks noGrp="1"/>
          </p:cNvSpPr>
          <p:nvPr>
            <p:ph type="title"/>
          </p:nvPr>
        </p:nvSpPr>
        <p:spPr/>
        <p:txBody>
          <a:bodyPr/>
          <a:lstStyle/>
          <a:p>
            <a:r>
              <a:rPr lang="en-US" altLang="ja-JP" dirty="0"/>
              <a:t>Method - Final activation</a:t>
            </a:r>
            <a:endParaRPr kumimoji="1" lang="ja-JP" altLang="en-US" dirty="0"/>
          </a:p>
        </p:txBody>
      </p:sp>
      <p:sp>
        <p:nvSpPr>
          <p:cNvPr id="4" name="スライド番号プレースホルダー 3">
            <a:extLst>
              <a:ext uri="{FF2B5EF4-FFF2-40B4-BE49-F238E27FC236}">
                <a16:creationId xmlns:a16="http://schemas.microsoft.com/office/drawing/2014/main" id="{5473C797-1581-4A3C-96DE-EA8FCB363C8F}"/>
              </a:ext>
            </a:extLst>
          </p:cNvPr>
          <p:cNvSpPr>
            <a:spLocks noGrp="1"/>
          </p:cNvSpPr>
          <p:nvPr>
            <p:ph type="sldNum" sz="quarter" idx="12"/>
          </p:nvPr>
        </p:nvSpPr>
        <p:spPr/>
        <p:txBody>
          <a:bodyPr/>
          <a:lstStyle/>
          <a:p>
            <a:fld id="{92084505-5355-43A2-B929-FD06D0DABC31}" type="slidenum">
              <a:rPr lang="ja-JP" altLang="en-US" smtClean="0"/>
              <a:pPr/>
              <a:t>12</a:t>
            </a:fld>
            <a:endParaRPr lang="ja-JP" altLang="en-US" dirty="0"/>
          </a:p>
        </p:txBody>
      </p:sp>
      <p:grpSp>
        <p:nvGrpSpPr>
          <p:cNvPr id="176" name="グループ化 175">
            <a:extLst>
              <a:ext uri="{FF2B5EF4-FFF2-40B4-BE49-F238E27FC236}">
                <a16:creationId xmlns:a16="http://schemas.microsoft.com/office/drawing/2014/main" id="{EB28E359-42D6-49EF-9A70-20D7D015B551}"/>
              </a:ext>
            </a:extLst>
          </p:cNvPr>
          <p:cNvGrpSpPr/>
          <p:nvPr/>
        </p:nvGrpSpPr>
        <p:grpSpPr>
          <a:xfrm>
            <a:off x="442141" y="1948668"/>
            <a:ext cx="11307718" cy="3854329"/>
            <a:chOff x="442141" y="1925808"/>
            <a:chExt cx="11307718" cy="3854329"/>
          </a:xfrm>
        </p:grpSpPr>
        <p:grpSp>
          <p:nvGrpSpPr>
            <p:cNvPr id="175" name="グループ化 174">
              <a:extLst>
                <a:ext uri="{FF2B5EF4-FFF2-40B4-BE49-F238E27FC236}">
                  <a16:creationId xmlns:a16="http://schemas.microsoft.com/office/drawing/2014/main" id="{30B8B005-529E-4DAC-98CC-00C4B75710F6}"/>
                </a:ext>
              </a:extLst>
            </p:cNvPr>
            <p:cNvGrpSpPr/>
            <p:nvPr/>
          </p:nvGrpSpPr>
          <p:grpSpPr>
            <a:xfrm>
              <a:off x="605971" y="1925808"/>
              <a:ext cx="6558152" cy="347485"/>
              <a:chOff x="605971" y="1960098"/>
              <a:chExt cx="6558152" cy="347485"/>
            </a:xfrm>
          </p:grpSpPr>
          <p:sp>
            <p:nvSpPr>
              <p:cNvPr id="48" name="テキスト ボックス 47">
                <a:extLst>
                  <a:ext uri="{FF2B5EF4-FFF2-40B4-BE49-F238E27FC236}">
                    <a16:creationId xmlns:a16="http://schemas.microsoft.com/office/drawing/2014/main" id="{E8B896FA-B514-46BF-BFD6-316409080D02}"/>
                  </a:ext>
                </a:extLst>
              </p:cNvPr>
              <p:cNvSpPr txBox="1"/>
              <p:nvPr/>
            </p:nvSpPr>
            <p:spPr>
              <a:xfrm>
                <a:off x="605971" y="2019012"/>
                <a:ext cx="1066234" cy="260614"/>
              </a:xfrm>
              <a:prstGeom prst="rect">
                <a:avLst/>
              </a:prstGeom>
              <a:noFill/>
            </p:spPr>
            <p:txBody>
              <a:bodyPr wrap="square" rtlCol="0">
                <a:spAutoFit/>
              </a:bodyPr>
              <a:lstStyle/>
              <a:p>
                <a:pPr algn="ctr"/>
                <a:r>
                  <a:rPr kumimoji="1" lang="en-US" altLang="ja-JP" sz="1200" dirty="0"/>
                  <a:t>Left hip</a:t>
                </a:r>
                <a:endParaRPr kumimoji="1" lang="ja-JP" altLang="en-US" sz="1200" dirty="0"/>
              </a:p>
            </p:txBody>
          </p:sp>
          <p:sp>
            <p:nvSpPr>
              <p:cNvPr id="49" name="テキスト ボックス 48">
                <a:extLst>
                  <a:ext uri="{FF2B5EF4-FFF2-40B4-BE49-F238E27FC236}">
                    <a16:creationId xmlns:a16="http://schemas.microsoft.com/office/drawing/2014/main" id="{45757F87-8020-4CBA-BEC5-9227908202F3}"/>
                  </a:ext>
                </a:extLst>
              </p:cNvPr>
              <p:cNvSpPr txBox="1"/>
              <p:nvPr/>
            </p:nvSpPr>
            <p:spPr>
              <a:xfrm>
                <a:off x="1480758" y="2019012"/>
                <a:ext cx="1066234" cy="260614"/>
              </a:xfrm>
              <a:prstGeom prst="rect">
                <a:avLst/>
              </a:prstGeom>
              <a:noFill/>
            </p:spPr>
            <p:txBody>
              <a:bodyPr wrap="square" rtlCol="0">
                <a:spAutoFit/>
              </a:bodyPr>
              <a:lstStyle/>
              <a:p>
                <a:pPr algn="ctr"/>
                <a:r>
                  <a:rPr lang="en-US" altLang="ja-JP" sz="1200" dirty="0"/>
                  <a:t>Left </a:t>
                </a:r>
                <a:r>
                  <a:rPr kumimoji="1" lang="en-US" altLang="ja-JP" sz="1200" dirty="0"/>
                  <a:t>wrist</a:t>
                </a:r>
                <a:endParaRPr kumimoji="1" lang="ja-JP" altLang="en-US" sz="1200" dirty="0"/>
              </a:p>
            </p:txBody>
          </p:sp>
          <p:sp>
            <p:nvSpPr>
              <p:cNvPr id="50" name="テキスト ボックス 49">
                <a:extLst>
                  <a:ext uri="{FF2B5EF4-FFF2-40B4-BE49-F238E27FC236}">
                    <a16:creationId xmlns:a16="http://schemas.microsoft.com/office/drawing/2014/main" id="{93C95813-67B3-4563-A09A-591581C7105C}"/>
                  </a:ext>
                </a:extLst>
              </p:cNvPr>
              <p:cNvSpPr txBox="1"/>
              <p:nvPr/>
            </p:nvSpPr>
            <p:spPr>
              <a:xfrm>
                <a:off x="2355545" y="2019012"/>
                <a:ext cx="1066234" cy="260614"/>
              </a:xfrm>
              <a:prstGeom prst="rect">
                <a:avLst/>
              </a:prstGeom>
              <a:noFill/>
            </p:spPr>
            <p:txBody>
              <a:bodyPr wrap="square" rtlCol="0">
                <a:spAutoFit/>
              </a:bodyPr>
              <a:lstStyle/>
              <a:p>
                <a:pPr algn="ctr"/>
                <a:r>
                  <a:rPr kumimoji="1" lang="en-US" altLang="ja-JP" sz="1200" dirty="0"/>
                  <a:t>Right arm</a:t>
                </a:r>
                <a:endParaRPr kumimoji="1" lang="ja-JP" altLang="en-US" sz="1200" dirty="0"/>
              </a:p>
            </p:txBody>
          </p:sp>
          <p:sp>
            <p:nvSpPr>
              <p:cNvPr id="51" name="テキスト ボックス 50">
                <a:extLst>
                  <a:ext uri="{FF2B5EF4-FFF2-40B4-BE49-F238E27FC236}">
                    <a16:creationId xmlns:a16="http://schemas.microsoft.com/office/drawing/2014/main" id="{C11F5714-C9D8-4752-A50C-68BE0B7113C3}"/>
                  </a:ext>
                </a:extLst>
              </p:cNvPr>
              <p:cNvSpPr txBox="1"/>
              <p:nvPr/>
            </p:nvSpPr>
            <p:spPr>
              <a:xfrm>
                <a:off x="3226039" y="2017390"/>
                <a:ext cx="1066234" cy="260614"/>
              </a:xfrm>
              <a:prstGeom prst="rect">
                <a:avLst/>
              </a:prstGeom>
              <a:noFill/>
            </p:spPr>
            <p:txBody>
              <a:bodyPr wrap="square" rtlCol="0">
                <a:spAutoFit/>
              </a:bodyPr>
              <a:lstStyle/>
              <a:p>
                <a:pPr algn="ctr"/>
                <a:r>
                  <a:rPr kumimoji="1" lang="en-US" altLang="ja-JP" sz="1200" dirty="0"/>
                  <a:t>Right wrist</a:t>
                </a:r>
                <a:endParaRPr kumimoji="1" lang="ja-JP" altLang="en-US" sz="1200" dirty="0"/>
              </a:p>
            </p:txBody>
          </p:sp>
          <p:sp>
            <p:nvSpPr>
              <p:cNvPr id="52" name="テキスト ボックス 51">
                <a:extLst>
                  <a:ext uri="{FF2B5EF4-FFF2-40B4-BE49-F238E27FC236}">
                    <a16:creationId xmlns:a16="http://schemas.microsoft.com/office/drawing/2014/main" id="{2C7179D2-56D5-4885-86C2-00E303C7C522}"/>
                  </a:ext>
                </a:extLst>
              </p:cNvPr>
              <p:cNvSpPr txBox="1"/>
              <p:nvPr/>
            </p:nvSpPr>
            <p:spPr>
              <a:xfrm>
                <a:off x="4882326" y="1960098"/>
                <a:ext cx="2281797" cy="347485"/>
              </a:xfrm>
              <a:prstGeom prst="rect">
                <a:avLst/>
              </a:prstGeom>
              <a:noFill/>
            </p:spPr>
            <p:txBody>
              <a:bodyPr wrap="square" rtlCol="0">
                <a:spAutoFit/>
              </a:bodyPr>
              <a:lstStyle/>
              <a:p>
                <a:pPr algn="ctr"/>
                <a:r>
                  <a:rPr lang="en-US" altLang="ja-JP" b="1" dirty="0">
                    <a:solidFill>
                      <a:srgbClr val="FF0000"/>
                    </a:solidFill>
                  </a:rPr>
                  <a:t>Majority Vote</a:t>
                </a:r>
                <a:endParaRPr kumimoji="1" lang="ja-JP" altLang="en-US" b="1" dirty="0">
                  <a:solidFill>
                    <a:srgbClr val="FF0000"/>
                  </a:solidFill>
                </a:endParaRPr>
              </a:p>
            </p:txBody>
          </p:sp>
        </p:grpSp>
        <p:grpSp>
          <p:nvGrpSpPr>
            <p:cNvPr id="174" name="グループ化 173">
              <a:extLst>
                <a:ext uri="{FF2B5EF4-FFF2-40B4-BE49-F238E27FC236}">
                  <a16:creationId xmlns:a16="http://schemas.microsoft.com/office/drawing/2014/main" id="{5D560FC4-74D3-4E1C-BBAD-3A6A5E1E1557}"/>
                </a:ext>
              </a:extLst>
            </p:cNvPr>
            <p:cNvGrpSpPr/>
            <p:nvPr/>
          </p:nvGrpSpPr>
          <p:grpSpPr>
            <a:xfrm>
              <a:off x="861151" y="2316598"/>
              <a:ext cx="8992449" cy="2368848"/>
              <a:chOff x="861151" y="3436738"/>
              <a:chExt cx="8992449" cy="2368848"/>
            </a:xfrm>
          </p:grpSpPr>
          <p:grpSp>
            <p:nvGrpSpPr>
              <p:cNvPr id="7" name="グループ化 6">
                <a:extLst>
                  <a:ext uri="{FF2B5EF4-FFF2-40B4-BE49-F238E27FC236}">
                    <a16:creationId xmlns:a16="http://schemas.microsoft.com/office/drawing/2014/main" id="{08DA4EB8-12B1-420C-8862-7C4690358F6D}"/>
                  </a:ext>
                </a:extLst>
              </p:cNvPr>
              <p:cNvGrpSpPr/>
              <p:nvPr/>
            </p:nvGrpSpPr>
            <p:grpSpPr>
              <a:xfrm>
                <a:off x="861151" y="3441604"/>
                <a:ext cx="553324" cy="2363982"/>
                <a:chOff x="10796627" y="2183130"/>
                <a:chExt cx="501263" cy="3086100"/>
              </a:xfrm>
            </p:grpSpPr>
            <p:sp>
              <p:nvSpPr>
                <p:cNvPr id="5" name="正方形/長方形 4">
                  <a:extLst>
                    <a:ext uri="{FF2B5EF4-FFF2-40B4-BE49-F238E27FC236}">
                      <a16:creationId xmlns:a16="http://schemas.microsoft.com/office/drawing/2014/main" id="{4AE7380D-0391-451C-9465-AE7F4C4F63E9}"/>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8C8A2C46-6956-4282-90AF-BAA34E70798E}"/>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0" name="グループ化 9">
                <a:extLst>
                  <a:ext uri="{FF2B5EF4-FFF2-40B4-BE49-F238E27FC236}">
                    <a16:creationId xmlns:a16="http://schemas.microsoft.com/office/drawing/2014/main" id="{22FB936B-3A59-4314-90AB-F0F028270430}"/>
                  </a:ext>
                </a:extLst>
              </p:cNvPr>
              <p:cNvGrpSpPr/>
              <p:nvPr/>
            </p:nvGrpSpPr>
            <p:grpSpPr>
              <a:xfrm>
                <a:off x="1735938" y="3441604"/>
                <a:ext cx="553324" cy="2363982"/>
                <a:chOff x="10796627" y="2183130"/>
                <a:chExt cx="501263" cy="3086100"/>
              </a:xfrm>
            </p:grpSpPr>
            <p:sp>
              <p:nvSpPr>
                <p:cNvPr id="11" name="正方形/長方形 10">
                  <a:extLst>
                    <a:ext uri="{FF2B5EF4-FFF2-40B4-BE49-F238E27FC236}">
                      <a16:creationId xmlns:a16="http://schemas.microsoft.com/office/drawing/2014/main" id="{A13EA919-6AD5-4F1F-94D6-0CB39CE621B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B3AF45-B660-430F-AB19-8AF8457EF5DB}"/>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1</a:t>
                  </a:r>
                  <a:endParaRPr kumimoji="1" lang="en-US" altLang="ja-JP" sz="1400" dirty="0"/>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3" name="グループ化 12">
                <a:extLst>
                  <a:ext uri="{FF2B5EF4-FFF2-40B4-BE49-F238E27FC236}">
                    <a16:creationId xmlns:a16="http://schemas.microsoft.com/office/drawing/2014/main" id="{518F2CC3-E0D5-48B8-ACD5-29FA0E4D4311}"/>
                  </a:ext>
                </a:extLst>
              </p:cNvPr>
              <p:cNvGrpSpPr/>
              <p:nvPr/>
            </p:nvGrpSpPr>
            <p:grpSpPr>
              <a:xfrm>
                <a:off x="2610725" y="3439982"/>
                <a:ext cx="553324" cy="2363982"/>
                <a:chOff x="10796627" y="2183130"/>
                <a:chExt cx="501263" cy="3086100"/>
              </a:xfrm>
            </p:grpSpPr>
            <p:sp>
              <p:nvSpPr>
                <p:cNvPr id="14" name="正方形/長方形 13">
                  <a:extLst>
                    <a:ext uri="{FF2B5EF4-FFF2-40B4-BE49-F238E27FC236}">
                      <a16:creationId xmlns:a16="http://schemas.microsoft.com/office/drawing/2014/main" id="{28A259E5-CEBF-40EF-BAAD-0463558D642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08518EC-7E9D-4B5F-B714-34E017E50507}"/>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16" name="グループ化 15">
                <a:extLst>
                  <a:ext uri="{FF2B5EF4-FFF2-40B4-BE49-F238E27FC236}">
                    <a16:creationId xmlns:a16="http://schemas.microsoft.com/office/drawing/2014/main" id="{25D6F077-66FD-43C4-947E-59A42BF802A0}"/>
                  </a:ext>
                </a:extLst>
              </p:cNvPr>
              <p:cNvGrpSpPr/>
              <p:nvPr/>
            </p:nvGrpSpPr>
            <p:grpSpPr>
              <a:xfrm>
                <a:off x="3485512" y="3439982"/>
                <a:ext cx="553324" cy="2363982"/>
                <a:chOff x="10796627" y="2183130"/>
                <a:chExt cx="501263" cy="3086100"/>
              </a:xfrm>
            </p:grpSpPr>
            <p:sp>
              <p:nvSpPr>
                <p:cNvPr id="17" name="正方形/長方形 16">
                  <a:extLst>
                    <a:ext uri="{FF2B5EF4-FFF2-40B4-BE49-F238E27FC236}">
                      <a16:creationId xmlns:a16="http://schemas.microsoft.com/office/drawing/2014/main" id="{AEDE7922-ABD9-484D-B1B9-00A0F278F58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A44E04B-65D4-4150-82EC-81BEFE568C02}"/>
                    </a:ext>
                  </a:extLst>
                </p:cNvPr>
                <p:cNvSpPr txBox="1"/>
                <p:nvPr/>
              </p:nvSpPr>
              <p:spPr>
                <a:xfrm>
                  <a:off x="10796627" y="2293295"/>
                  <a:ext cx="501263" cy="2388030"/>
                </a:xfrm>
                <a:prstGeom prst="rect">
                  <a:avLst/>
                </a:prstGeom>
                <a:noFill/>
              </p:spPr>
              <p:txBody>
                <a:bodyPr wrap="square" rtlCol="0">
                  <a:spAutoFit/>
                </a:bodyPr>
                <a:lstStyle/>
                <a:p>
                  <a:pPr algn="ctr"/>
                  <a:r>
                    <a:rPr kumimoji="1" lang="en-US" altLang="ja-JP" sz="1400" dirty="0"/>
                    <a:t>0</a:t>
                  </a:r>
                </a:p>
                <a:p>
                  <a:pPr algn="ctr"/>
                  <a:r>
                    <a:rPr lang="en-US" altLang="ja-JP" sz="1400" dirty="0"/>
                    <a:t>1</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sp>
            <p:nvSpPr>
              <p:cNvPr id="28" name="矢印: 右 27">
                <a:extLst>
                  <a:ext uri="{FF2B5EF4-FFF2-40B4-BE49-F238E27FC236}">
                    <a16:creationId xmlns:a16="http://schemas.microsoft.com/office/drawing/2014/main" id="{BFA68E37-DA9C-4A42-B078-2354D30CC5A5}"/>
                  </a:ext>
                </a:extLst>
              </p:cNvPr>
              <p:cNvSpPr/>
              <p:nvPr/>
            </p:nvSpPr>
            <p:spPr>
              <a:xfrm>
                <a:off x="4227141" y="4453666"/>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A2C3AA6-B558-49FB-8477-08320C338DBE}"/>
                  </a:ext>
                </a:extLst>
              </p:cNvPr>
              <p:cNvGrpSpPr/>
              <p:nvPr/>
            </p:nvGrpSpPr>
            <p:grpSpPr>
              <a:xfrm>
                <a:off x="4971320" y="3436738"/>
                <a:ext cx="553324" cy="2363982"/>
                <a:chOff x="10796627" y="2183130"/>
                <a:chExt cx="501263" cy="3086100"/>
              </a:xfrm>
            </p:grpSpPr>
            <p:sp>
              <p:nvSpPr>
                <p:cNvPr id="20" name="正方形/長方形 19">
                  <a:extLst>
                    <a:ext uri="{FF2B5EF4-FFF2-40B4-BE49-F238E27FC236}">
                      <a16:creationId xmlns:a16="http://schemas.microsoft.com/office/drawing/2014/main" id="{D7057E61-D959-40EC-B7E6-10727AE22101}"/>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BA63470-0ABD-4B01-955F-642A38D3008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2" name="グループ化 21">
                <a:extLst>
                  <a:ext uri="{FF2B5EF4-FFF2-40B4-BE49-F238E27FC236}">
                    <a16:creationId xmlns:a16="http://schemas.microsoft.com/office/drawing/2014/main" id="{D8FC20AA-69A0-4147-BB93-64F48CEA3D16}"/>
                  </a:ext>
                </a:extLst>
              </p:cNvPr>
              <p:cNvGrpSpPr/>
              <p:nvPr/>
            </p:nvGrpSpPr>
            <p:grpSpPr>
              <a:xfrm>
                <a:off x="5846107" y="3436738"/>
                <a:ext cx="1235398" cy="2363982"/>
                <a:chOff x="10796627" y="2183130"/>
                <a:chExt cx="501263" cy="3086100"/>
              </a:xfrm>
            </p:grpSpPr>
            <p:sp>
              <p:nvSpPr>
                <p:cNvPr id="23" name="正方形/長方形 22">
                  <a:extLst>
                    <a:ext uri="{FF2B5EF4-FFF2-40B4-BE49-F238E27FC236}">
                      <a16:creationId xmlns:a16="http://schemas.microsoft.com/office/drawing/2014/main" id="{E85CD0A9-33CE-4A85-9885-226F7D1F3B4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D735AFA-4301-4043-8606-98DC778C370C}"/>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33" name="正方形/長方形 32">
                <a:extLst>
                  <a:ext uri="{FF2B5EF4-FFF2-40B4-BE49-F238E27FC236}">
                    <a16:creationId xmlns:a16="http://schemas.microsoft.com/office/drawing/2014/main" id="{7094CF94-88B1-4EBC-B995-4C2B58FDD11D}"/>
                  </a:ext>
                </a:extLst>
              </p:cNvPr>
              <p:cNvSpPr/>
              <p:nvPr/>
            </p:nvSpPr>
            <p:spPr>
              <a:xfrm>
                <a:off x="8193581" y="4453667"/>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“Cut”, “Open”</a:t>
                </a:r>
                <a:endParaRPr kumimoji="1" lang="ja-JP" altLang="en-US" dirty="0">
                  <a:solidFill>
                    <a:schemeClr val="tx1"/>
                  </a:solidFill>
                </a:endParaRPr>
              </a:p>
            </p:txBody>
          </p:sp>
          <p:cxnSp>
            <p:nvCxnSpPr>
              <p:cNvPr id="35" name="直線矢印コネクタ 34">
                <a:extLst>
                  <a:ext uri="{FF2B5EF4-FFF2-40B4-BE49-F238E27FC236}">
                    <a16:creationId xmlns:a16="http://schemas.microsoft.com/office/drawing/2014/main" id="{BA7BCA83-1216-4057-9BCC-A67C3421C8BB}"/>
                  </a:ext>
                </a:extLst>
              </p:cNvPr>
              <p:cNvCxnSpPr>
                <a:cxnSpLocks/>
              </p:cNvCxnSpPr>
              <p:nvPr/>
            </p:nvCxnSpPr>
            <p:spPr>
              <a:xfrm>
                <a:off x="7215567" y="4162275"/>
                <a:ext cx="834007" cy="3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5CD9FBA-F0E0-4955-8E93-98BCA8D4B257}"/>
                  </a:ext>
                </a:extLst>
              </p:cNvPr>
              <p:cNvCxnSpPr>
                <a:cxnSpLocks/>
              </p:cNvCxnSpPr>
              <p:nvPr/>
            </p:nvCxnSpPr>
            <p:spPr>
              <a:xfrm>
                <a:off x="7215567" y="3732550"/>
                <a:ext cx="834007" cy="61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69A6D71F-FF9B-46BC-B2D5-3DE2FBCAB5F5}"/>
                  </a:ext>
                </a:extLst>
              </p:cNvPr>
              <p:cNvSpPr/>
              <p:nvPr/>
            </p:nvSpPr>
            <p:spPr>
              <a:xfrm>
                <a:off x="5027830" y="3532555"/>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楕円 96">
                <a:extLst>
                  <a:ext uri="{FF2B5EF4-FFF2-40B4-BE49-F238E27FC236}">
                    <a16:creationId xmlns:a16="http://schemas.microsoft.com/office/drawing/2014/main" id="{0C1AC78C-90CF-4BD4-8352-6D0D55449A0F}"/>
                  </a:ext>
                </a:extLst>
              </p:cNvPr>
              <p:cNvSpPr/>
              <p:nvPr/>
            </p:nvSpPr>
            <p:spPr>
              <a:xfrm>
                <a:off x="5025624" y="3954029"/>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8" name="グループ化 157">
              <a:extLst>
                <a:ext uri="{FF2B5EF4-FFF2-40B4-BE49-F238E27FC236}">
                  <a16:creationId xmlns:a16="http://schemas.microsoft.com/office/drawing/2014/main" id="{A196AC95-F67F-4B9F-B238-F3DC68470E34}"/>
                </a:ext>
              </a:extLst>
            </p:cNvPr>
            <p:cNvGrpSpPr/>
            <p:nvPr/>
          </p:nvGrpSpPr>
          <p:grpSpPr>
            <a:xfrm>
              <a:off x="861151" y="4998989"/>
              <a:ext cx="8992448" cy="781148"/>
              <a:chOff x="1727365" y="2464196"/>
              <a:chExt cx="8992448" cy="781148"/>
            </a:xfrm>
          </p:grpSpPr>
          <p:grpSp>
            <p:nvGrpSpPr>
              <p:cNvPr id="134" name="グループ化 133">
                <a:extLst>
                  <a:ext uri="{FF2B5EF4-FFF2-40B4-BE49-F238E27FC236}">
                    <a16:creationId xmlns:a16="http://schemas.microsoft.com/office/drawing/2014/main" id="{22DEE12B-D251-4105-8A21-38DA23B12419}"/>
                  </a:ext>
                </a:extLst>
              </p:cNvPr>
              <p:cNvGrpSpPr/>
              <p:nvPr/>
            </p:nvGrpSpPr>
            <p:grpSpPr>
              <a:xfrm>
                <a:off x="1727365" y="2469066"/>
                <a:ext cx="553324" cy="776277"/>
                <a:chOff x="10796627" y="2183130"/>
                <a:chExt cx="501263" cy="3086100"/>
              </a:xfrm>
            </p:grpSpPr>
            <p:sp>
              <p:nvSpPr>
                <p:cNvPr id="154" name="正方形/長方形 153">
                  <a:extLst>
                    <a:ext uri="{FF2B5EF4-FFF2-40B4-BE49-F238E27FC236}">
                      <a16:creationId xmlns:a16="http://schemas.microsoft.com/office/drawing/2014/main" id="{50DA8613-13EA-4AA1-B7C6-807BB52C1C3E}"/>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テキスト ボックス 154">
                  <a:extLst>
                    <a:ext uri="{FF2B5EF4-FFF2-40B4-BE49-F238E27FC236}">
                      <a16:creationId xmlns:a16="http://schemas.microsoft.com/office/drawing/2014/main" id="{A8BC0297-8D0B-4210-936F-46A575C48363}"/>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endParaRPr kumimoji="1" lang="en-US" altLang="ja-JP" sz="1400" dirty="0"/>
                </a:p>
                <a:p>
                  <a:pPr algn="ctr"/>
                  <a:r>
                    <a:rPr lang="en-US" altLang="ja-JP" sz="1400" dirty="0"/>
                    <a:t>0.5</a:t>
                  </a:r>
                </a:p>
                <a:p>
                  <a:pPr algn="ctr"/>
                  <a:r>
                    <a:rPr lang="en-US" altLang="ja-JP" sz="1400" dirty="0"/>
                    <a:t>0.9</a:t>
                  </a:r>
                </a:p>
              </p:txBody>
            </p:sp>
          </p:grpSp>
          <p:grpSp>
            <p:nvGrpSpPr>
              <p:cNvPr id="135" name="グループ化 134">
                <a:extLst>
                  <a:ext uri="{FF2B5EF4-FFF2-40B4-BE49-F238E27FC236}">
                    <a16:creationId xmlns:a16="http://schemas.microsoft.com/office/drawing/2014/main" id="{FC39C876-7D1E-4773-9725-E85702487FE0}"/>
                  </a:ext>
                </a:extLst>
              </p:cNvPr>
              <p:cNvGrpSpPr/>
              <p:nvPr/>
            </p:nvGrpSpPr>
            <p:grpSpPr>
              <a:xfrm>
                <a:off x="2602152" y="2469066"/>
                <a:ext cx="553324" cy="776278"/>
                <a:chOff x="10796627" y="2183130"/>
                <a:chExt cx="501263" cy="3086100"/>
              </a:xfrm>
            </p:grpSpPr>
            <p:sp>
              <p:nvSpPr>
                <p:cNvPr id="152" name="正方形/長方形 151">
                  <a:extLst>
                    <a:ext uri="{FF2B5EF4-FFF2-40B4-BE49-F238E27FC236}">
                      <a16:creationId xmlns:a16="http://schemas.microsoft.com/office/drawing/2014/main" id="{FE23EB4F-FB83-481E-8DE8-4A6798BAF495}"/>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テキスト ボックス 152">
                  <a:extLst>
                    <a:ext uri="{FF2B5EF4-FFF2-40B4-BE49-F238E27FC236}">
                      <a16:creationId xmlns:a16="http://schemas.microsoft.com/office/drawing/2014/main" id="{1BC26238-7C9A-4AD7-8A51-C3803763DA3C}"/>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0.2</a:t>
                  </a:r>
                </a:p>
                <a:p>
                  <a:pPr algn="ctr"/>
                  <a:r>
                    <a:rPr lang="en-US" altLang="ja-JP" sz="1400" dirty="0"/>
                    <a:t>0.6</a:t>
                  </a:r>
                </a:p>
              </p:txBody>
            </p:sp>
          </p:grpSp>
          <p:grpSp>
            <p:nvGrpSpPr>
              <p:cNvPr id="136" name="グループ化 135">
                <a:extLst>
                  <a:ext uri="{FF2B5EF4-FFF2-40B4-BE49-F238E27FC236}">
                    <a16:creationId xmlns:a16="http://schemas.microsoft.com/office/drawing/2014/main" id="{7FCC0C66-F6FC-44C4-8CE3-E0AC94BBCB70}"/>
                  </a:ext>
                </a:extLst>
              </p:cNvPr>
              <p:cNvGrpSpPr/>
              <p:nvPr/>
            </p:nvGrpSpPr>
            <p:grpSpPr>
              <a:xfrm>
                <a:off x="3476939" y="2467442"/>
                <a:ext cx="553324" cy="776279"/>
                <a:chOff x="10796627" y="2183130"/>
                <a:chExt cx="501263" cy="3086100"/>
              </a:xfrm>
            </p:grpSpPr>
            <p:sp>
              <p:nvSpPr>
                <p:cNvPr id="150" name="正方形/長方形 149">
                  <a:extLst>
                    <a:ext uri="{FF2B5EF4-FFF2-40B4-BE49-F238E27FC236}">
                      <a16:creationId xmlns:a16="http://schemas.microsoft.com/office/drawing/2014/main" id="{4A68794F-E764-4F8D-876D-A9355A4D49D3}"/>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B5CE0109-CC1D-4DED-89FC-5BE3ACA77454}"/>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0.1</a:t>
                  </a:r>
                </a:p>
                <a:p>
                  <a:pPr algn="ctr"/>
                  <a:r>
                    <a:rPr lang="en-US" altLang="ja-JP" sz="1400" dirty="0"/>
                    <a:t>0.6</a:t>
                  </a:r>
                </a:p>
                <a:p>
                  <a:pPr algn="ctr"/>
                  <a:r>
                    <a:rPr lang="en-US" altLang="ja-JP" sz="1400" dirty="0"/>
                    <a:t>0.8</a:t>
                  </a:r>
                </a:p>
              </p:txBody>
            </p:sp>
          </p:grpSp>
          <p:grpSp>
            <p:nvGrpSpPr>
              <p:cNvPr id="137" name="グループ化 136">
                <a:extLst>
                  <a:ext uri="{FF2B5EF4-FFF2-40B4-BE49-F238E27FC236}">
                    <a16:creationId xmlns:a16="http://schemas.microsoft.com/office/drawing/2014/main" id="{447F3FCF-56A4-4A8D-B6F7-F4EAB152B0BD}"/>
                  </a:ext>
                </a:extLst>
              </p:cNvPr>
              <p:cNvGrpSpPr/>
              <p:nvPr/>
            </p:nvGrpSpPr>
            <p:grpSpPr>
              <a:xfrm>
                <a:off x="4351726" y="2467442"/>
                <a:ext cx="553324" cy="776280"/>
                <a:chOff x="10796627" y="2183130"/>
                <a:chExt cx="501263" cy="3086100"/>
              </a:xfrm>
            </p:grpSpPr>
            <p:sp>
              <p:nvSpPr>
                <p:cNvPr id="148" name="正方形/長方形 147">
                  <a:extLst>
                    <a:ext uri="{FF2B5EF4-FFF2-40B4-BE49-F238E27FC236}">
                      <a16:creationId xmlns:a16="http://schemas.microsoft.com/office/drawing/2014/main" id="{CE45F439-6252-4528-9188-40616F2A7B5B}"/>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03F1F884-6588-4E66-8B3D-A4ED1ADE7538}"/>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0.3</a:t>
                  </a:r>
                </a:p>
                <a:p>
                  <a:pPr algn="ctr"/>
                  <a:r>
                    <a:rPr lang="en-US" altLang="ja-JP" sz="1400" dirty="0"/>
                    <a:t>0.2</a:t>
                  </a:r>
                </a:p>
                <a:p>
                  <a:pPr algn="ctr"/>
                  <a:r>
                    <a:rPr lang="en-US" altLang="ja-JP" sz="1400" dirty="0"/>
                    <a:t>0.7</a:t>
                  </a:r>
                </a:p>
              </p:txBody>
            </p:sp>
          </p:grpSp>
          <p:sp>
            <p:nvSpPr>
              <p:cNvPr id="138" name="矢印: 右 137">
                <a:extLst>
                  <a:ext uri="{FF2B5EF4-FFF2-40B4-BE49-F238E27FC236}">
                    <a16:creationId xmlns:a16="http://schemas.microsoft.com/office/drawing/2014/main" id="{CD57C83A-D15E-42A5-B2F5-1EA1E531FE85}"/>
                  </a:ext>
                </a:extLst>
              </p:cNvPr>
              <p:cNvSpPr/>
              <p:nvPr/>
            </p:nvSpPr>
            <p:spPr>
              <a:xfrm>
                <a:off x="5093355" y="2689929"/>
                <a:ext cx="553324" cy="333370"/>
              </a:xfrm>
              <a:prstGeom prst="rightArrow">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9" name="グループ化 138">
                <a:extLst>
                  <a:ext uri="{FF2B5EF4-FFF2-40B4-BE49-F238E27FC236}">
                    <a16:creationId xmlns:a16="http://schemas.microsoft.com/office/drawing/2014/main" id="{C1E6347B-0375-4128-977A-2D7B88B42E08}"/>
                  </a:ext>
                </a:extLst>
              </p:cNvPr>
              <p:cNvGrpSpPr/>
              <p:nvPr/>
            </p:nvGrpSpPr>
            <p:grpSpPr>
              <a:xfrm>
                <a:off x="5837534" y="2464196"/>
                <a:ext cx="553324" cy="776281"/>
                <a:chOff x="10796627" y="2183130"/>
                <a:chExt cx="501263" cy="3086100"/>
              </a:xfrm>
            </p:grpSpPr>
            <p:sp>
              <p:nvSpPr>
                <p:cNvPr id="146" name="正方形/長方形 145">
                  <a:extLst>
                    <a:ext uri="{FF2B5EF4-FFF2-40B4-BE49-F238E27FC236}">
                      <a16:creationId xmlns:a16="http://schemas.microsoft.com/office/drawing/2014/main" id="{22E95BC2-F1EF-4037-937F-1F2A50C1ED7D}"/>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88B4B90F-A433-4028-A920-13530B5ED10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0.6</a:t>
                  </a:r>
                </a:p>
                <a:p>
                  <a:pPr algn="ctr"/>
                  <a:r>
                    <a:rPr lang="en-US" altLang="ja-JP" sz="1400" dirty="0"/>
                    <a:t>1.5</a:t>
                  </a:r>
                </a:p>
                <a:p>
                  <a:pPr algn="ctr"/>
                  <a:r>
                    <a:rPr lang="en-US" altLang="ja-JP" sz="1400" dirty="0"/>
                    <a:t>3.0</a:t>
                  </a:r>
                </a:p>
              </p:txBody>
            </p:sp>
          </p:grpSp>
          <p:grpSp>
            <p:nvGrpSpPr>
              <p:cNvPr id="140" name="グループ化 139">
                <a:extLst>
                  <a:ext uri="{FF2B5EF4-FFF2-40B4-BE49-F238E27FC236}">
                    <a16:creationId xmlns:a16="http://schemas.microsoft.com/office/drawing/2014/main" id="{84460B9C-C690-4DE7-A914-D6ABF35AAFA0}"/>
                  </a:ext>
                </a:extLst>
              </p:cNvPr>
              <p:cNvGrpSpPr/>
              <p:nvPr/>
            </p:nvGrpSpPr>
            <p:grpSpPr>
              <a:xfrm>
                <a:off x="6712321" y="2464196"/>
                <a:ext cx="1235398" cy="776282"/>
                <a:chOff x="10796627" y="2183130"/>
                <a:chExt cx="501263" cy="3086100"/>
              </a:xfrm>
            </p:grpSpPr>
            <p:sp>
              <p:nvSpPr>
                <p:cNvPr id="144" name="正方形/長方形 143">
                  <a:extLst>
                    <a:ext uri="{FF2B5EF4-FFF2-40B4-BE49-F238E27FC236}">
                      <a16:creationId xmlns:a16="http://schemas.microsoft.com/office/drawing/2014/main" id="{BD633A8D-08E9-420E-A828-1F539C2D4297}"/>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a:extLst>
                    <a:ext uri="{FF2B5EF4-FFF2-40B4-BE49-F238E27FC236}">
                      <a16:creationId xmlns:a16="http://schemas.microsoft.com/office/drawing/2014/main" id="{B8586E1B-A132-47E3-A0B7-1CBB08E0C492}"/>
                    </a:ext>
                  </a:extLst>
                </p:cNvPr>
                <p:cNvSpPr txBox="1"/>
                <p:nvPr/>
              </p:nvSpPr>
              <p:spPr>
                <a:xfrm>
                  <a:off x="10796627" y="2293294"/>
                  <a:ext cx="501263" cy="964301"/>
                </a:xfrm>
                <a:prstGeom prst="rect">
                  <a:avLst/>
                </a:prstGeom>
                <a:noFill/>
              </p:spPr>
              <p:txBody>
                <a:bodyPr wrap="square" rtlCol="0">
                  <a:spAutoFit/>
                </a:bodyPr>
                <a:lstStyle/>
                <a:p>
                  <a:pPr algn="ctr"/>
                  <a:r>
                    <a:rPr lang="en-US" altLang="ja-JP" sz="1400" dirty="0"/>
                    <a:t>“sandwich”</a:t>
                  </a:r>
                  <a:endParaRPr kumimoji="1" lang="en-US" altLang="ja-JP" sz="1400" dirty="0"/>
                </a:p>
                <a:p>
                  <a:pPr algn="ctr"/>
                  <a:r>
                    <a:rPr lang="en-US" altLang="ja-JP" sz="1400" dirty="0"/>
                    <a:t>“</a:t>
                  </a:r>
                  <a:r>
                    <a:rPr lang="en-US" altLang="ja-JP" sz="1400" dirty="0" err="1"/>
                    <a:t>fruitsalad</a:t>
                  </a:r>
                  <a:r>
                    <a:rPr lang="en-US" altLang="ja-JP" sz="1400" dirty="0"/>
                    <a:t>”</a:t>
                  </a:r>
                </a:p>
                <a:p>
                  <a:pPr algn="ctr"/>
                  <a:r>
                    <a:rPr lang="en-US" altLang="ja-JP" sz="1400" dirty="0"/>
                    <a:t>“cereal”</a:t>
                  </a:r>
                </a:p>
              </p:txBody>
            </p:sp>
          </p:grpSp>
          <p:sp>
            <p:nvSpPr>
              <p:cNvPr id="141" name="正方形/長方形 140">
                <a:extLst>
                  <a:ext uri="{FF2B5EF4-FFF2-40B4-BE49-F238E27FC236}">
                    <a16:creationId xmlns:a16="http://schemas.microsoft.com/office/drawing/2014/main" id="{574E1092-A88D-4278-8925-BBCE7A98B422}"/>
                  </a:ext>
                </a:extLst>
              </p:cNvPr>
              <p:cNvSpPr/>
              <p:nvPr/>
            </p:nvSpPr>
            <p:spPr>
              <a:xfrm>
                <a:off x="9059794" y="2685651"/>
                <a:ext cx="1660019" cy="333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“cereal”</a:t>
                </a:r>
                <a:endParaRPr kumimoji="1" lang="ja-JP" altLang="en-US" dirty="0">
                  <a:solidFill>
                    <a:schemeClr val="tx1"/>
                  </a:solidFill>
                </a:endParaRPr>
              </a:p>
            </p:txBody>
          </p:sp>
          <p:cxnSp>
            <p:nvCxnSpPr>
              <p:cNvPr id="142" name="直線矢印コネクタ 141">
                <a:extLst>
                  <a:ext uri="{FF2B5EF4-FFF2-40B4-BE49-F238E27FC236}">
                    <a16:creationId xmlns:a16="http://schemas.microsoft.com/office/drawing/2014/main" id="{B0197688-5D43-4917-B6EC-B2181477FB3D}"/>
                  </a:ext>
                </a:extLst>
              </p:cNvPr>
              <p:cNvCxnSpPr>
                <a:cxnSpLocks/>
              </p:cNvCxnSpPr>
              <p:nvPr/>
            </p:nvCxnSpPr>
            <p:spPr>
              <a:xfrm rot="20220000">
                <a:off x="8081781" y="2866421"/>
                <a:ext cx="834007" cy="18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9D9D5521-9ABC-4AB6-AAEE-F58DE7ECFC65}"/>
                  </a:ext>
                </a:extLst>
              </p:cNvPr>
              <p:cNvSpPr/>
              <p:nvPr/>
            </p:nvSpPr>
            <p:spPr>
              <a:xfrm>
                <a:off x="5891838" y="2925407"/>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0" name="直線コネクタ 159">
              <a:extLst>
                <a:ext uri="{FF2B5EF4-FFF2-40B4-BE49-F238E27FC236}">
                  <a16:creationId xmlns:a16="http://schemas.microsoft.com/office/drawing/2014/main" id="{156CA1C5-E35A-4978-AFBD-EAC3E15F1D3C}"/>
                </a:ext>
              </a:extLst>
            </p:cNvPr>
            <p:cNvCxnSpPr>
              <a:cxnSpLocks/>
            </p:cNvCxnSpPr>
            <p:nvPr/>
          </p:nvCxnSpPr>
          <p:spPr>
            <a:xfrm flipV="1">
              <a:off x="442141" y="4842587"/>
              <a:ext cx="11307718" cy="4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B4018E12-E613-4381-9B00-E89995FD0D72}"/>
                </a:ext>
              </a:extLst>
            </p:cNvPr>
            <p:cNvSpPr txBox="1"/>
            <p:nvPr/>
          </p:nvSpPr>
          <p:spPr>
            <a:xfrm>
              <a:off x="9970605" y="4478769"/>
              <a:ext cx="1556861" cy="369332"/>
            </a:xfrm>
            <a:prstGeom prst="rect">
              <a:avLst/>
            </a:prstGeom>
            <a:noFill/>
          </p:spPr>
          <p:txBody>
            <a:bodyPr wrap="square" rtlCol="0">
              <a:spAutoFit/>
            </a:bodyPr>
            <a:lstStyle/>
            <a:p>
              <a:pPr algn="ctr"/>
              <a:r>
                <a:rPr kumimoji="1" lang="en-US" altLang="ja-JP" dirty="0"/>
                <a:t>Micro activity</a:t>
              </a:r>
              <a:endParaRPr kumimoji="1" lang="ja-JP" altLang="en-US" dirty="0"/>
            </a:p>
          </p:txBody>
        </p:sp>
        <p:sp>
          <p:nvSpPr>
            <p:cNvPr id="166" name="テキスト ボックス 165">
              <a:extLst>
                <a:ext uri="{FF2B5EF4-FFF2-40B4-BE49-F238E27FC236}">
                  <a16:creationId xmlns:a16="http://schemas.microsoft.com/office/drawing/2014/main" id="{3F630D45-5B07-4F6B-BBE2-412F6DC02491}"/>
                </a:ext>
              </a:extLst>
            </p:cNvPr>
            <p:cNvSpPr txBox="1"/>
            <p:nvPr/>
          </p:nvSpPr>
          <p:spPr>
            <a:xfrm>
              <a:off x="9970605" y="4838936"/>
              <a:ext cx="1556861" cy="369332"/>
            </a:xfrm>
            <a:prstGeom prst="rect">
              <a:avLst/>
            </a:prstGeom>
            <a:noFill/>
          </p:spPr>
          <p:txBody>
            <a:bodyPr wrap="square" rtlCol="0">
              <a:spAutoFit/>
            </a:bodyPr>
            <a:lstStyle/>
            <a:p>
              <a:pPr algn="ctr"/>
              <a:r>
                <a:rPr kumimoji="1" lang="en-US" altLang="ja-JP" dirty="0"/>
                <a:t>Macro activity</a:t>
              </a:r>
              <a:endParaRPr kumimoji="1" lang="ja-JP" altLang="en-US" dirty="0"/>
            </a:p>
          </p:txBody>
        </p:sp>
      </p:grpSp>
    </p:spTree>
    <p:extLst>
      <p:ext uri="{BB962C8B-B14F-4D97-AF65-F5344CB8AC3E}">
        <p14:creationId xmlns:p14="http://schemas.microsoft.com/office/powerpoint/2010/main" val="297587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230986"/>
          </a:xfrm>
        </p:spPr>
        <p:txBody>
          <a:bodyPr>
            <a:normAutofit/>
          </a:bodyPr>
          <a:lstStyle/>
          <a:p>
            <a:r>
              <a:rPr lang="en-US" altLang="ja-JP" dirty="0">
                <a:latin typeface="Times New Roman" panose="02020603050405020304" pitchFamily="18" charset="0"/>
                <a:cs typeface="Times New Roman" panose="02020603050405020304" pitchFamily="18" charset="0"/>
              </a:rPr>
              <a:t>Four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C1ADB2CE-0684-4816-A4BC-DFF25DDBDD37}"/>
              </a:ext>
            </a:extLst>
          </p:cNvPr>
          <p:cNvSpPr txBox="1"/>
          <p:nvPr/>
        </p:nvSpPr>
        <p:spPr>
          <a:xfrm>
            <a:off x="1606434" y="4056611"/>
            <a:ext cx="8979131" cy="1789208"/>
          </a:xfrm>
          <a:prstGeom prst="rect">
            <a:avLst/>
          </a:prstGeom>
          <a:noFill/>
        </p:spPr>
        <p:txBody>
          <a:bodyPr wrap="squar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Micro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[“Cut”, “Peel”, “Open”, “Take”, “Put”,</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“Pour”, “Wash”, “Add”, “Mix”, “other”]</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Macro activity; </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[“sandwich”, “</a:t>
            </a:r>
            <a:r>
              <a:rPr kumimoji="1" lang="en-US" altLang="ja-JP" sz="2800" b="1" i="0" u="none" strike="noStrike" kern="1200" cap="none" spc="0" normalizeH="0" baseline="0" noProof="0" dirty="0" err="1">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fruitsalad</a:t>
            </a:r>
            <a:r>
              <a:rPr kumimoji="1" lang="en-US" altLang="ja-JP"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a:cs typeface="Times New Roman" panose="02020603050405020304" pitchFamily="18" charset="0"/>
              </a:rPr>
              <a:t>”, “cereal”]</a:t>
            </a:r>
          </a:p>
          <a:p>
            <a:endParaRPr kumimoji="1" lang="ja-JP" altLang="en-US" dirty="0"/>
          </a:p>
        </p:txBody>
      </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a:extLst>
              <a:ext uri="{FF2B5EF4-FFF2-40B4-BE49-F238E27FC236}">
                <a16:creationId xmlns:a16="http://schemas.microsoft.com/office/drawing/2014/main" id="{D61CE3B0-2BE0-47F0-BA3D-727AABFDEF72}"/>
              </a:ext>
            </a:extLst>
          </p:cNvPr>
          <p:cNvGraphicFramePr>
            <a:graphicFrameLocks noGrp="1"/>
          </p:cNvGraphicFramePr>
          <p:nvPr>
            <p:extLst>
              <p:ext uri="{D42A27DB-BD31-4B8C-83A1-F6EECF244321}">
                <p14:modId xmlns:p14="http://schemas.microsoft.com/office/powerpoint/2010/main" val="3513530082"/>
              </p:ext>
            </p:extLst>
          </p:nvPr>
        </p:nvGraphicFramePr>
        <p:xfrm>
          <a:off x="1525583" y="1764000"/>
          <a:ext cx="9140826" cy="4352454"/>
        </p:xfrm>
        <a:graphic>
          <a:graphicData uri="http://schemas.openxmlformats.org/drawingml/2006/table">
            <a:tbl>
              <a:tblPr firstRow="1" firstCol="1" bandRow="1">
                <a:tableStyleId>{073A0DAA-6AF3-43AB-8588-CEC1D06C72B9}</a:tableStyleId>
              </a:tblPr>
              <a:tblGrid>
                <a:gridCol w="1342617">
                  <a:extLst>
                    <a:ext uri="{9D8B030D-6E8A-4147-A177-3AD203B41FA5}">
                      <a16:colId xmlns:a16="http://schemas.microsoft.com/office/drawing/2014/main" val="3131249327"/>
                    </a:ext>
                  </a:extLst>
                </a:gridCol>
                <a:gridCol w="1397792">
                  <a:extLst>
                    <a:ext uri="{9D8B030D-6E8A-4147-A177-3AD203B41FA5}">
                      <a16:colId xmlns:a16="http://schemas.microsoft.com/office/drawing/2014/main" val="3343013669"/>
                    </a:ext>
                  </a:extLst>
                </a:gridCol>
                <a:gridCol w="1508145">
                  <a:extLst>
                    <a:ext uri="{9D8B030D-6E8A-4147-A177-3AD203B41FA5}">
                      <a16:colId xmlns:a16="http://schemas.microsoft.com/office/drawing/2014/main" val="3179252813"/>
                    </a:ext>
                  </a:extLst>
                </a:gridCol>
                <a:gridCol w="1085128">
                  <a:extLst>
                    <a:ext uri="{9D8B030D-6E8A-4147-A177-3AD203B41FA5}">
                      <a16:colId xmlns:a16="http://schemas.microsoft.com/office/drawing/2014/main" val="1073528951"/>
                    </a:ext>
                  </a:extLst>
                </a:gridCol>
                <a:gridCol w="634524">
                  <a:extLst>
                    <a:ext uri="{9D8B030D-6E8A-4147-A177-3AD203B41FA5}">
                      <a16:colId xmlns:a16="http://schemas.microsoft.com/office/drawing/2014/main" val="745145067"/>
                    </a:ext>
                  </a:extLst>
                </a:gridCol>
                <a:gridCol w="634524">
                  <a:extLst>
                    <a:ext uri="{9D8B030D-6E8A-4147-A177-3AD203B41FA5}">
                      <a16:colId xmlns:a16="http://schemas.microsoft.com/office/drawing/2014/main" val="675967030"/>
                    </a:ext>
                  </a:extLst>
                </a:gridCol>
                <a:gridCol w="634524">
                  <a:extLst>
                    <a:ext uri="{9D8B030D-6E8A-4147-A177-3AD203B41FA5}">
                      <a16:colId xmlns:a16="http://schemas.microsoft.com/office/drawing/2014/main" val="1927277653"/>
                    </a:ext>
                  </a:extLst>
                </a:gridCol>
                <a:gridCol w="634524">
                  <a:extLst>
                    <a:ext uri="{9D8B030D-6E8A-4147-A177-3AD203B41FA5}">
                      <a16:colId xmlns:a16="http://schemas.microsoft.com/office/drawing/2014/main" val="3905196381"/>
                    </a:ext>
                  </a:extLst>
                </a:gridCol>
                <a:gridCol w="634524">
                  <a:extLst>
                    <a:ext uri="{9D8B030D-6E8A-4147-A177-3AD203B41FA5}">
                      <a16:colId xmlns:a16="http://schemas.microsoft.com/office/drawing/2014/main" val="3311525480"/>
                    </a:ext>
                  </a:extLst>
                </a:gridCol>
                <a:gridCol w="634524">
                  <a:extLst>
                    <a:ext uri="{9D8B030D-6E8A-4147-A177-3AD203B41FA5}">
                      <a16:colId xmlns:a16="http://schemas.microsoft.com/office/drawing/2014/main" val="1136829972"/>
                    </a:ext>
                  </a:extLst>
                </a:gridCol>
              </a:tblGrid>
              <a:tr h="230245">
                <a:tc>
                  <a:txBody>
                    <a:bodyPr/>
                    <a:lstStyle/>
                    <a:p>
                      <a:pPr algn="ctr" fontAlgn="ctr"/>
                      <a:r>
                        <a:rPr lang="en-US" sz="1100" u="none" strike="noStrike">
                          <a:effectLst/>
                        </a:rPr>
                        <a:t>Subject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Body part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segments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 of 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gridSpan="3">
                  <a:txBody>
                    <a:bodyPr/>
                    <a:lstStyle/>
                    <a:p>
                      <a:pPr algn="ctr" fontAlgn="ctr"/>
                      <a:r>
                        <a:rPr lang="en-US" sz="1100" u="none" strike="noStrike">
                          <a:effectLst/>
                        </a:rPr>
                        <a:t># of micro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u="none" strike="noStrike">
                          <a:effectLst/>
                        </a:rPr>
                        <a:t>Length</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216031444"/>
                  </a:ext>
                </a:extLst>
              </a:tr>
              <a:tr h="230245">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ja-JP" altLang="en-US" sz="1100" u="none" strike="noStrike">
                          <a:effectLst/>
                        </a:rPr>
                        <a:t>　</a:t>
                      </a:r>
                      <a:endParaRPr lang="ja-JP" alt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mean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85048507"/>
                  </a:ext>
                </a:extLst>
              </a:tr>
              <a:tr h="230245">
                <a:tc rowSpan="4">
                  <a:txBody>
                    <a:bodyPr/>
                    <a:lstStyle/>
                    <a:p>
                      <a:pPr algn="ctr" fontAlgn="ctr"/>
                      <a:r>
                        <a:rPr lang="en-US" altLang="ja-JP" sz="1100" u="none" strike="noStrike" dirty="0">
                          <a:effectLst/>
                        </a:rPr>
                        <a:t>1</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286849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8191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2945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92533429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1309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094086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8257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4484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955741847"/>
                  </a:ext>
                </a:extLst>
              </a:tr>
              <a:tr h="230245">
                <a:tc rowSpan="4">
                  <a:txBody>
                    <a:bodyPr/>
                    <a:lstStyle/>
                    <a:p>
                      <a:pPr algn="ctr" fontAlgn="ctr"/>
                      <a:r>
                        <a:rPr lang="en-US" altLang="ja-JP" sz="1100" u="none" strike="noStrike">
                          <a:effectLst/>
                        </a:rPr>
                        <a:t>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505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428.3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747074935"/>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2171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63570873"/>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1500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1272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01848140"/>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2992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2465</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61061016"/>
                  </a:ext>
                </a:extLst>
              </a:tr>
              <a:tr h="230245">
                <a:tc rowSpan="4">
                  <a:txBody>
                    <a:bodyPr/>
                    <a:lstStyle/>
                    <a:p>
                      <a:pPr algn="ctr" fontAlgn="ctr"/>
                      <a:r>
                        <a:rPr lang="en-US" altLang="ja-JP" sz="1100" u="none" strike="noStrike">
                          <a:effectLst/>
                        </a:rPr>
                        <a:t>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103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2.3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519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429.3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70070383"/>
                  </a:ext>
                </a:extLst>
              </a:tr>
              <a:tr h="230245">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5529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774.6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632457168"/>
                  </a:ext>
                </a:extLst>
              </a:tr>
              <a:tr h="230245">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1594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1182</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164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519318564"/>
                  </a:ext>
                </a:extLst>
              </a:tr>
              <a:tr h="230245">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5938</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3559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973353076"/>
                  </a:ext>
                </a:extLst>
              </a:tr>
              <a:tr h="230245">
                <a:tc rowSpan="4">
                  <a:txBody>
                    <a:bodyPr/>
                    <a:lstStyle/>
                    <a:p>
                      <a:pPr algn="ctr" fontAlgn="ctr"/>
                      <a:r>
                        <a:rPr lang="en-US" altLang="ja-JP" sz="1100" u="none" strike="noStrike">
                          <a:effectLst/>
                        </a:rPr>
                        <a:t>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left hip</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altLang="ja-JP" sz="1100" u="none" strike="noStrike">
                          <a:effectLst/>
                        </a:rPr>
                        <a:t>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rowSpan="4">
                  <a:txBody>
                    <a:bodyPr/>
                    <a:lstStyle/>
                    <a:p>
                      <a:pPr algn="ctr" fontAlgn="ctr"/>
                      <a:r>
                        <a:rPr lang="en-US" sz="1100" u="none" strike="noStrike">
                          <a:effectLst/>
                        </a:rPr>
                        <a:t>Unknown</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534</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406.7</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46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69974478"/>
                  </a:ext>
                </a:extLst>
              </a:tr>
              <a:tr h="296030">
                <a:tc vMerge="1">
                  <a:txBody>
                    <a:bodyPr/>
                    <a:lstStyle/>
                    <a:p>
                      <a:endParaRPr kumimoji="1" lang="ja-JP" altLang="en-US"/>
                    </a:p>
                  </a:txBody>
                  <a:tcPr/>
                </a:tc>
                <a:tc>
                  <a:txBody>
                    <a:bodyPr/>
                    <a:lstStyle/>
                    <a:p>
                      <a:pPr algn="ctr" fontAlgn="ctr"/>
                      <a:r>
                        <a:rPr lang="en-US" sz="1100" u="none" strike="noStrike">
                          <a:effectLst/>
                        </a:rPr>
                        <a:t>left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7143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1126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403614075"/>
                  </a:ext>
                </a:extLst>
              </a:tr>
              <a:tr h="296030">
                <a:tc vMerge="1">
                  <a:txBody>
                    <a:bodyPr/>
                    <a:lstStyle/>
                    <a:p>
                      <a:endParaRPr kumimoji="1" lang="ja-JP" altLang="en-US"/>
                    </a:p>
                  </a:txBody>
                  <a:tcPr/>
                </a:tc>
                <a:tc>
                  <a:txBody>
                    <a:bodyPr/>
                    <a:lstStyle/>
                    <a:p>
                      <a:pPr algn="ctr" fontAlgn="ctr"/>
                      <a:r>
                        <a:rPr lang="en-US" sz="1100" u="none" strike="noStrike">
                          <a:effectLst/>
                        </a:rPr>
                        <a:t>right arm</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1479</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1233</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86</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295598269"/>
                  </a:ext>
                </a:extLst>
              </a:tr>
              <a:tr h="306719">
                <a:tc vMerge="1">
                  <a:txBody>
                    <a:bodyPr/>
                    <a:lstStyle/>
                    <a:p>
                      <a:endParaRPr kumimoji="1" lang="ja-JP" altLang="en-US"/>
                    </a:p>
                  </a:txBody>
                  <a:tcPr/>
                </a:tc>
                <a:tc>
                  <a:txBody>
                    <a:bodyPr/>
                    <a:lstStyle/>
                    <a:p>
                      <a:pPr algn="ctr" fontAlgn="ctr"/>
                      <a:r>
                        <a:rPr lang="en-US" sz="1100" u="none" strike="noStrike">
                          <a:effectLst/>
                        </a:rPr>
                        <a:t>right wrist</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u="none" strike="noStrike">
                          <a:effectLst/>
                        </a:rPr>
                        <a:t>8761</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2080</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0</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533839031"/>
                  </a:ext>
                </a:extLst>
              </a:tr>
            </a:tbl>
          </a:graphicData>
        </a:graphic>
      </p:graphicFrame>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spTree>
    <p:extLst>
      <p:ext uri="{BB962C8B-B14F-4D97-AF65-F5344CB8AC3E}">
        <p14:creationId xmlns:p14="http://schemas.microsoft.com/office/powerpoint/2010/main" val="231579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6BF6B-0DFE-4A25-A964-3796504C05F5}"/>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 - Preprocessing</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BACD9D1-DCA8-49A1-80D0-B60726CB57F4}"/>
              </a:ext>
            </a:extLst>
          </p:cNvPr>
          <p:cNvSpPr>
            <a:spLocks noGrp="1"/>
          </p:cNvSpPr>
          <p:nvPr>
            <p:ph idx="1"/>
          </p:nvPr>
        </p:nvSpPr>
        <p:spPr>
          <a:xfrm>
            <a:off x="838200" y="1825625"/>
            <a:ext cx="10515600" cy="526877"/>
          </a:xfrm>
        </p:spPr>
        <p:txBody>
          <a:bodyPr/>
          <a:lstStyle/>
          <a:p>
            <a:r>
              <a:rPr kumimoji="1" lang="en-US" altLang="ja-JP" dirty="0"/>
              <a:t>Hand crafted feature values are extracted from the raw data</a:t>
            </a:r>
            <a:r>
              <a:rPr lang="en-US" altLang="ja-JP" dirty="0"/>
              <a:t>.</a:t>
            </a:r>
          </a:p>
        </p:txBody>
      </p:sp>
      <p:sp>
        <p:nvSpPr>
          <p:cNvPr id="4" name="スライド番号プレースホルダー 3">
            <a:extLst>
              <a:ext uri="{FF2B5EF4-FFF2-40B4-BE49-F238E27FC236}">
                <a16:creationId xmlns:a16="http://schemas.microsoft.com/office/drawing/2014/main" id="{0F85D2A1-2E06-43FA-BA17-7FF7A69FE59E}"/>
              </a:ext>
            </a:extLst>
          </p:cNvPr>
          <p:cNvSpPr>
            <a:spLocks noGrp="1"/>
          </p:cNvSpPr>
          <p:nvPr>
            <p:ph type="sldNum" sz="quarter" idx="12"/>
          </p:nvPr>
        </p:nvSpPr>
        <p:spPr/>
        <p:txBody>
          <a:bodyPr/>
          <a:lstStyle/>
          <a:p>
            <a:fld id="{92084505-5355-43A2-B929-FD06D0DABC31}" type="slidenum">
              <a:rPr lang="ja-JP" altLang="en-US" smtClean="0"/>
              <a:pPr/>
              <a:t>4</a:t>
            </a:fld>
            <a:endParaRPr lang="ja-JP" altLang="en-US" dirty="0"/>
          </a:p>
        </p:txBody>
      </p:sp>
      <p:grpSp>
        <p:nvGrpSpPr>
          <p:cNvPr id="45" name="グループ化 44">
            <a:extLst>
              <a:ext uri="{FF2B5EF4-FFF2-40B4-BE49-F238E27FC236}">
                <a16:creationId xmlns:a16="http://schemas.microsoft.com/office/drawing/2014/main" id="{B9AE9895-6681-4F27-A567-1DF542EF9914}"/>
              </a:ext>
            </a:extLst>
          </p:cNvPr>
          <p:cNvGrpSpPr/>
          <p:nvPr/>
        </p:nvGrpSpPr>
        <p:grpSpPr>
          <a:xfrm>
            <a:off x="1194055" y="2448133"/>
            <a:ext cx="9803889" cy="3861645"/>
            <a:chOff x="1194051" y="2319521"/>
            <a:chExt cx="9803889" cy="3861645"/>
          </a:xfrm>
        </p:grpSpPr>
        <p:sp>
          <p:nvSpPr>
            <p:cNvPr id="47" name="正方形/長方形 46">
              <a:extLst>
                <a:ext uri="{FF2B5EF4-FFF2-40B4-BE49-F238E27FC236}">
                  <a16:creationId xmlns:a16="http://schemas.microsoft.com/office/drawing/2014/main" id="{0DEFD6C4-7A66-4C04-A9AA-26359B26AD2F}"/>
                </a:ext>
              </a:extLst>
            </p:cNvPr>
            <p:cNvSpPr/>
            <p:nvPr/>
          </p:nvSpPr>
          <p:spPr>
            <a:xfrm>
              <a:off x="1194059" y="2809702"/>
              <a:ext cx="446393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3DEF5C25-7C3C-4630-AC2A-B9A72B4153A5}"/>
                    </a:ext>
                  </a:extLst>
                </p:cNvPr>
                <p:cNvSpPr txBox="1"/>
                <p:nvPr/>
              </p:nvSpPr>
              <p:spPr>
                <a:xfrm>
                  <a:off x="1194059" y="2809701"/>
                  <a:ext cx="44639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oMath>
                    </m:oMathPara>
                  </a14:m>
                  <a:endParaRPr kumimoji="1" lang="ja-JP" altLang="en-US" sz="2400" dirty="0"/>
                </a:p>
              </p:txBody>
            </p:sp>
          </mc:Choice>
          <mc:Fallback>
            <p:sp>
              <p:nvSpPr>
                <p:cNvPr id="48" name="テキスト ボックス 47">
                  <a:extLst>
                    <a:ext uri="{FF2B5EF4-FFF2-40B4-BE49-F238E27FC236}">
                      <a16:creationId xmlns:a16="http://schemas.microsoft.com/office/drawing/2014/main" id="{3DEF5C25-7C3C-4630-AC2A-B9A72B4153A5}"/>
                    </a:ext>
                  </a:extLst>
                </p:cNvPr>
                <p:cNvSpPr txBox="1">
                  <a:spLocks noRot="1" noChangeAspect="1" noMove="1" noResize="1" noEditPoints="1" noAdjustHandles="1" noChangeArrowheads="1" noChangeShapeType="1" noTextEdit="1"/>
                </p:cNvSpPr>
                <p:nvPr/>
              </p:nvSpPr>
              <p:spPr>
                <a:xfrm>
                  <a:off x="1194059" y="2809701"/>
                  <a:ext cx="4463935" cy="461665"/>
                </a:xfrm>
                <a:prstGeom prst="rect">
                  <a:avLst/>
                </a:prstGeom>
                <a:blipFill>
                  <a:blip r:embed="rId3"/>
                  <a:stretch>
                    <a:fillRect/>
                  </a:stretch>
                </a:blipFill>
              </p:spPr>
              <p:txBody>
                <a:bodyPr/>
                <a:lstStyle/>
                <a:p>
                  <a:r>
                    <a:rPr lang="ja-JP" altLang="en-US">
                      <a:noFill/>
                    </a:rPr>
                    <a:t> </a:t>
                  </a:r>
                </a:p>
              </p:txBody>
            </p:sp>
          </mc:Fallback>
        </mc:AlternateContent>
        <p:sp>
          <p:nvSpPr>
            <p:cNvPr id="50" name="円弧 49">
              <a:extLst>
                <a:ext uri="{FF2B5EF4-FFF2-40B4-BE49-F238E27FC236}">
                  <a16:creationId xmlns:a16="http://schemas.microsoft.com/office/drawing/2014/main" id="{849851C3-8560-4DB7-A6B0-F244EF741134}"/>
                </a:ext>
              </a:extLst>
            </p:cNvPr>
            <p:cNvSpPr/>
            <p:nvPr/>
          </p:nvSpPr>
          <p:spPr>
            <a:xfrm>
              <a:off x="3114303" y="2543547"/>
              <a:ext cx="25436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2" name="円弧 51">
              <a:extLst>
                <a:ext uri="{FF2B5EF4-FFF2-40B4-BE49-F238E27FC236}">
                  <a16:creationId xmlns:a16="http://schemas.microsoft.com/office/drawing/2014/main" id="{6E15C26D-EF41-4A9C-98A6-4881335D95EF}"/>
                </a:ext>
              </a:extLst>
            </p:cNvPr>
            <p:cNvSpPr/>
            <p:nvPr/>
          </p:nvSpPr>
          <p:spPr>
            <a:xfrm flipH="1">
              <a:off x="1194058" y="2506214"/>
              <a:ext cx="254369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02F85BB-F167-477D-8B31-CFF9CE6B20A3}"/>
                </a:ext>
              </a:extLst>
            </p:cNvPr>
            <p:cNvSpPr txBox="1"/>
            <p:nvPr/>
          </p:nvSpPr>
          <p:spPr>
            <a:xfrm>
              <a:off x="2802571" y="2319521"/>
              <a:ext cx="1246909" cy="369332"/>
            </a:xfrm>
            <a:prstGeom prst="rect">
              <a:avLst/>
            </a:prstGeom>
            <a:noFill/>
          </p:spPr>
          <p:txBody>
            <a:bodyPr wrap="square" rtlCol="0">
              <a:spAutoFit/>
            </a:bodyPr>
            <a:lstStyle/>
            <a:p>
              <a:pPr algn="ctr"/>
              <a:r>
                <a:rPr kumimoji="1" lang="en-US" altLang="ja-JP" dirty="0"/>
                <a:t>30 seconds</a:t>
              </a:r>
              <a:endParaRPr kumimoji="1" lang="ja-JP" altLang="en-US" dirty="0"/>
            </a:p>
          </p:txBody>
        </p:sp>
        <p:cxnSp>
          <p:nvCxnSpPr>
            <p:cNvPr id="54" name="直線コネクタ 53">
              <a:extLst>
                <a:ext uri="{FF2B5EF4-FFF2-40B4-BE49-F238E27FC236}">
                  <a16:creationId xmlns:a16="http://schemas.microsoft.com/office/drawing/2014/main" id="{439E2242-5589-4E51-9A50-E4A98CADE25A}"/>
                </a:ext>
              </a:extLst>
            </p:cNvPr>
            <p:cNvCxnSpPr>
              <a:cxnSpLocks/>
            </p:cNvCxnSpPr>
            <p:nvPr/>
          </p:nvCxnSpPr>
          <p:spPr>
            <a:xfrm>
              <a:off x="1194059" y="33768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D35D57F9-48A2-44FE-8197-B0A95E02DDB0}"/>
                </a:ext>
              </a:extLst>
            </p:cNvPr>
            <p:cNvCxnSpPr>
              <a:cxnSpLocks/>
            </p:cNvCxnSpPr>
            <p:nvPr/>
          </p:nvCxnSpPr>
          <p:spPr>
            <a:xfrm>
              <a:off x="1770408" y="33768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F0430516-7175-4C6D-B201-0B5DB6D74E41}"/>
                </a:ext>
              </a:extLst>
            </p:cNvPr>
            <p:cNvCxnSpPr/>
            <p:nvPr/>
          </p:nvCxnSpPr>
          <p:spPr>
            <a:xfrm>
              <a:off x="1194058" y="34956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F4D8AA62-E610-4984-A12E-145DEE59393F}"/>
                </a:ext>
              </a:extLst>
            </p:cNvPr>
            <p:cNvCxnSpPr>
              <a:cxnSpLocks/>
            </p:cNvCxnSpPr>
            <p:nvPr/>
          </p:nvCxnSpPr>
          <p:spPr>
            <a:xfrm>
              <a:off x="1346459" y="35292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CE6E1036-8B00-49AE-8D33-322C324FB727}"/>
                </a:ext>
              </a:extLst>
            </p:cNvPr>
            <p:cNvCxnSpPr>
              <a:cxnSpLocks/>
            </p:cNvCxnSpPr>
            <p:nvPr/>
          </p:nvCxnSpPr>
          <p:spPr>
            <a:xfrm>
              <a:off x="1922808" y="35292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3F1741D5-461F-4752-8959-D3D44903E6ED}"/>
                </a:ext>
              </a:extLst>
            </p:cNvPr>
            <p:cNvCxnSpPr/>
            <p:nvPr/>
          </p:nvCxnSpPr>
          <p:spPr>
            <a:xfrm>
              <a:off x="1346458" y="36480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6" name="直線コネクタ 65">
              <a:extLst>
                <a:ext uri="{FF2B5EF4-FFF2-40B4-BE49-F238E27FC236}">
                  <a16:creationId xmlns:a16="http://schemas.microsoft.com/office/drawing/2014/main" id="{0C96CF7B-75C8-4D2C-BF07-EB4756AB6AB8}"/>
                </a:ext>
              </a:extLst>
            </p:cNvPr>
            <p:cNvCxnSpPr>
              <a:cxnSpLocks/>
            </p:cNvCxnSpPr>
            <p:nvPr/>
          </p:nvCxnSpPr>
          <p:spPr>
            <a:xfrm>
              <a:off x="1498859" y="36816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線コネクタ 66">
              <a:extLst>
                <a:ext uri="{FF2B5EF4-FFF2-40B4-BE49-F238E27FC236}">
                  <a16:creationId xmlns:a16="http://schemas.microsoft.com/office/drawing/2014/main" id="{8825D2A9-5DF7-40BD-A8AC-ED2376516435}"/>
                </a:ext>
              </a:extLst>
            </p:cNvPr>
            <p:cNvCxnSpPr>
              <a:cxnSpLocks/>
            </p:cNvCxnSpPr>
            <p:nvPr/>
          </p:nvCxnSpPr>
          <p:spPr>
            <a:xfrm>
              <a:off x="2075208" y="36816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線コネクタ 67">
              <a:extLst>
                <a:ext uri="{FF2B5EF4-FFF2-40B4-BE49-F238E27FC236}">
                  <a16:creationId xmlns:a16="http://schemas.microsoft.com/office/drawing/2014/main" id="{DA0F83A9-E6D1-4ABB-B758-7E5EA9AD03C4}"/>
                </a:ext>
              </a:extLst>
            </p:cNvPr>
            <p:cNvCxnSpPr/>
            <p:nvPr/>
          </p:nvCxnSpPr>
          <p:spPr>
            <a:xfrm>
              <a:off x="1498858" y="38004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6456BE02-A6F4-4C74-ACFE-5D70FE0977FF}"/>
                </a:ext>
              </a:extLst>
            </p:cNvPr>
            <p:cNvCxnSpPr>
              <a:cxnSpLocks/>
            </p:cNvCxnSpPr>
            <p:nvPr/>
          </p:nvCxnSpPr>
          <p:spPr>
            <a:xfrm>
              <a:off x="4889413" y="38340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直線コネクタ 69">
              <a:extLst>
                <a:ext uri="{FF2B5EF4-FFF2-40B4-BE49-F238E27FC236}">
                  <a16:creationId xmlns:a16="http://schemas.microsoft.com/office/drawing/2014/main" id="{4E2809BE-546C-4868-93D9-94816E3F3951}"/>
                </a:ext>
              </a:extLst>
            </p:cNvPr>
            <p:cNvCxnSpPr>
              <a:cxnSpLocks/>
            </p:cNvCxnSpPr>
            <p:nvPr/>
          </p:nvCxnSpPr>
          <p:spPr>
            <a:xfrm>
              <a:off x="5465762" y="38340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71" name="直線コネクタ 70">
              <a:extLst>
                <a:ext uri="{FF2B5EF4-FFF2-40B4-BE49-F238E27FC236}">
                  <a16:creationId xmlns:a16="http://schemas.microsoft.com/office/drawing/2014/main" id="{7B48F933-5B0A-4E6E-B3B2-88322057F466}"/>
                </a:ext>
              </a:extLst>
            </p:cNvPr>
            <p:cNvCxnSpPr/>
            <p:nvPr/>
          </p:nvCxnSpPr>
          <p:spPr>
            <a:xfrm>
              <a:off x="4889412" y="39528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7A27977F-44E1-45B3-B7DF-9B94934F9A3E}"/>
                </a:ext>
              </a:extLst>
            </p:cNvPr>
            <p:cNvCxnSpPr>
              <a:cxnSpLocks/>
            </p:cNvCxnSpPr>
            <p:nvPr/>
          </p:nvCxnSpPr>
          <p:spPr>
            <a:xfrm>
              <a:off x="5041813" y="3986400"/>
              <a:ext cx="0" cy="216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直線コネクタ 78">
              <a:extLst>
                <a:ext uri="{FF2B5EF4-FFF2-40B4-BE49-F238E27FC236}">
                  <a16:creationId xmlns:a16="http://schemas.microsoft.com/office/drawing/2014/main" id="{03B23871-6E9E-4B52-B352-8116323931AC}"/>
                </a:ext>
              </a:extLst>
            </p:cNvPr>
            <p:cNvCxnSpPr>
              <a:cxnSpLocks/>
            </p:cNvCxnSpPr>
            <p:nvPr/>
          </p:nvCxnSpPr>
          <p:spPr>
            <a:xfrm>
              <a:off x="5618162" y="3986400"/>
              <a:ext cx="0" cy="224444"/>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直線コネクタ 80">
              <a:extLst>
                <a:ext uri="{FF2B5EF4-FFF2-40B4-BE49-F238E27FC236}">
                  <a16:creationId xmlns:a16="http://schemas.microsoft.com/office/drawing/2014/main" id="{C8E55712-82EA-4062-BD22-C98E2116B3FC}"/>
                </a:ext>
              </a:extLst>
            </p:cNvPr>
            <p:cNvCxnSpPr/>
            <p:nvPr/>
          </p:nvCxnSpPr>
          <p:spPr>
            <a:xfrm>
              <a:off x="5041812" y="4105200"/>
              <a:ext cx="576350"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2C32D97B-C962-48CA-BF18-DDFDA8A7C5AB}"/>
                </a:ext>
              </a:extLst>
            </p:cNvPr>
            <p:cNvSpPr txBox="1"/>
            <p:nvPr/>
          </p:nvSpPr>
          <p:spPr>
            <a:xfrm>
              <a:off x="2583713" y="3666077"/>
              <a:ext cx="1729250" cy="369332"/>
            </a:xfrm>
            <a:prstGeom prst="rect">
              <a:avLst/>
            </a:prstGeom>
            <a:noFill/>
          </p:spPr>
          <p:txBody>
            <a:bodyPr wrap="square" rtlCol="0">
              <a:spAutoFit/>
            </a:bodyPr>
            <a:lstStyle/>
            <a:p>
              <a:pPr algn="ctr"/>
              <a:r>
                <a:rPr kumimoji="1" lang="ja-JP" altLang="en-US" dirty="0"/>
                <a:t>・・・・・・・・・・</a:t>
              </a:r>
            </a:p>
          </p:txBody>
        </p:sp>
        <p:sp>
          <p:nvSpPr>
            <p:cNvPr id="85" name="円弧 84">
              <a:extLst>
                <a:ext uri="{FF2B5EF4-FFF2-40B4-BE49-F238E27FC236}">
                  <a16:creationId xmlns:a16="http://schemas.microsoft.com/office/drawing/2014/main" id="{512FD869-3C8B-4FFF-A670-DF3AA3BABC6E}"/>
                </a:ext>
              </a:extLst>
            </p:cNvPr>
            <p:cNvSpPr/>
            <p:nvPr/>
          </p:nvSpPr>
          <p:spPr>
            <a:xfrm rot="16200000" flipH="1">
              <a:off x="1558434" y="367434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4AAF7B5E-1924-4415-B8A4-62630845ABE3}"/>
                </a:ext>
              </a:extLst>
            </p:cNvPr>
            <p:cNvSpPr txBox="1"/>
            <p:nvPr/>
          </p:nvSpPr>
          <p:spPr>
            <a:xfrm>
              <a:off x="1457698" y="3922207"/>
              <a:ext cx="658669" cy="369332"/>
            </a:xfrm>
            <a:prstGeom prst="rect">
              <a:avLst/>
            </a:prstGeom>
            <a:noFill/>
          </p:spPr>
          <p:txBody>
            <a:bodyPr wrap="square" rtlCol="0">
              <a:spAutoFit/>
            </a:bodyPr>
            <a:lstStyle/>
            <a:p>
              <a:pPr algn="ctr"/>
              <a:r>
                <a:rPr kumimoji="1" lang="en-US" altLang="ja-JP" dirty="0"/>
                <a:t>3 sec</a:t>
              </a:r>
              <a:endParaRPr kumimoji="1" lang="ja-JP" altLang="en-US" dirty="0"/>
            </a:p>
          </p:txBody>
        </p:sp>
        <p:sp>
          <p:nvSpPr>
            <p:cNvPr id="88" name="円弧 87">
              <a:extLst>
                <a:ext uri="{FF2B5EF4-FFF2-40B4-BE49-F238E27FC236}">
                  <a16:creationId xmlns:a16="http://schemas.microsoft.com/office/drawing/2014/main" id="{E8EEFBAD-3A6E-432B-BCEC-B7F7A0398043}"/>
                </a:ext>
              </a:extLst>
            </p:cNvPr>
            <p:cNvSpPr/>
            <p:nvPr/>
          </p:nvSpPr>
          <p:spPr>
            <a:xfrm rot="5400000">
              <a:off x="1729020" y="3675326"/>
              <a:ext cx="288173" cy="410444"/>
            </a:xfrm>
            <a:prstGeom prst="arc">
              <a:avLst>
                <a:gd name="adj1" fmla="val 16200000"/>
                <a:gd name="adj2" fmla="val 18638483"/>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CAA84964-BA76-4FFC-874E-2D43D2897EF3}"/>
                </a:ext>
              </a:extLst>
            </p:cNvPr>
            <p:cNvCxnSpPr>
              <a:cxnSpLocks/>
            </p:cNvCxnSpPr>
            <p:nvPr/>
          </p:nvCxnSpPr>
          <p:spPr>
            <a:xfrm flipH="1">
              <a:off x="1194056" y="3592800"/>
              <a:ext cx="2" cy="16650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cxnSp>
          <p:nvCxnSpPr>
            <p:cNvPr id="91" name="直線コネクタ 90">
              <a:extLst>
                <a:ext uri="{FF2B5EF4-FFF2-40B4-BE49-F238E27FC236}">
                  <a16:creationId xmlns:a16="http://schemas.microsoft.com/office/drawing/2014/main" id="{3052AD5A-803F-4A29-A5D6-57FE785644C0}"/>
                </a:ext>
              </a:extLst>
            </p:cNvPr>
            <p:cNvCxnSpPr>
              <a:cxnSpLocks/>
            </p:cNvCxnSpPr>
            <p:nvPr/>
          </p:nvCxnSpPr>
          <p:spPr>
            <a:xfrm>
              <a:off x="1346458" y="3681600"/>
              <a:ext cx="0" cy="952635"/>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3" name="円弧 92">
              <a:extLst>
                <a:ext uri="{FF2B5EF4-FFF2-40B4-BE49-F238E27FC236}">
                  <a16:creationId xmlns:a16="http://schemas.microsoft.com/office/drawing/2014/main" id="{25F372B3-9817-4135-856D-740FAA2A2DBD}"/>
                </a:ext>
              </a:extLst>
            </p:cNvPr>
            <p:cNvSpPr/>
            <p:nvPr/>
          </p:nvSpPr>
          <p:spPr>
            <a:xfrm rot="5400000">
              <a:off x="1162255" y="4526948"/>
              <a:ext cx="215999" cy="152396"/>
            </a:xfrm>
            <a:prstGeom prst="arc">
              <a:avLst>
                <a:gd name="adj1" fmla="val 16200000"/>
                <a:gd name="adj2" fmla="val 5913712"/>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70E022D3-242B-41C7-A63B-359855B5988A}"/>
                </a:ext>
              </a:extLst>
            </p:cNvPr>
            <p:cNvSpPr txBox="1"/>
            <p:nvPr/>
          </p:nvSpPr>
          <p:spPr>
            <a:xfrm>
              <a:off x="1240477" y="5061755"/>
              <a:ext cx="746943" cy="369332"/>
            </a:xfrm>
            <a:prstGeom prst="rect">
              <a:avLst/>
            </a:prstGeom>
            <a:noFill/>
          </p:spPr>
          <p:txBody>
            <a:bodyPr wrap="square" rtlCol="0">
              <a:spAutoFit/>
            </a:bodyPr>
            <a:lstStyle/>
            <a:p>
              <a:pPr algn="ctr"/>
              <a:r>
                <a:rPr kumimoji="1" lang="en-US" altLang="ja-JP" dirty="0"/>
                <a:t>50 </a:t>
              </a:r>
              <a:r>
                <a:rPr kumimoji="1" lang="en-US" altLang="ja-JP" dirty="0" err="1"/>
                <a:t>ms</a:t>
              </a:r>
              <a:endParaRPr kumimoji="1" lang="ja-JP" altLang="en-US" dirty="0"/>
            </a:p>
          </p:txBody>
        </p:sp>
        <p:cxnSp>
          <p:nvCxnSpPr>
            <p:cNvPr id="95" name="直線コネクタ 94">
              <a:extLst>
                <a:ext uri="{FF2B5EF4-FFF2-40B4-BE49-F238E27FC236}">
                  <a16:creationId xmlns:a16="http://schemas.microsoft.com/office/drawing/2014/main" id="{3BB90C4A-030B-476F-A891-97C445150D5F}"/>
                </a:ext>
              </a:extLst>
            </p:cNvPr>
            <p:cNvCxnSpPr>
              <a:cxnSpLocks/>
            </p:cNvCxnSpPr>
            <p:nvPr/>
          </p:nvCxnSpPr>
          <p:spPr>
            <a:xfrm>
              <a:off x="5618162" y="4202400"/>
              <a:ext cx="0" cy="105540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96" name="円弧 95">
              <a:extLst>
                <a:ext uri="{FF2B5EF4-FFF2-40B4-BE49-F238E27FC236}">
                  <a16:creationId xmlns:a16="http://schemas.microsoft.com/office/drawing/2014/main" id="{1BBCBB04-0249-41D3-BCC8-500FEB61D556}"/>
                </a:ext>
              </a:extLst>
            </p:cNvPr>
            <p:cNvSpPr/>
            <p:nvPr/>
          </p:nvSpPr>
          <p:spPr>
            <a:xfrm rot="10800000">
              <a:off x="1194051" y="4465141"/>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CB42586C-2F6A-4B66-95F3-FC17B049B34C}"/>
                </a:ext>
              </a:extLst>
            </p:cNvPr>
            <p:cNvSpPr/>
            <p:nvPr/>
          </p:nvSpPr>
          <p:spPr>
            <a:xfrm rot="10800000" flipH="1">
              <a:off x="3888906" y="4465140"/>
              <a:ext cx="1729250" cy="1485193"/>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8" name="テキスト ボックス 97">
                  <a:extLst>
                    <a:ext uri="{FF2B5EF4-FFF2-40B4-BE49-F238E27FC236}">
                      <a16:creationId xmlns:a16="http://schemas.microsoft.com/office/drawing/2014/main" id="{57460A46-2D5C-4070-9686-398F303BCB05}"/>
                    </a:ext>
                  </a:extLst>
                </p:cNvPr>
                <p:cNvSpPr txBox="1"/>
                <p:nvPr/>
              </p:nvSpPr>
              <p:spPr>
                <a:xfrm>
                  <a:off x="2583713" y="5719501"/>
                  <a:ext cx="172925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𝑥</m:t>
                            </m:r>
                          </m:sub>
                        </m:sSub>
                      </m:oMath>
                    </m:oMathPara>
                  </a14:m>
                  <a:endParaRPr kumimoji="1" lang="ja-JP" altLang="en-US" sz="2400" dirty="0"/>
                </a:p>
              </p:txBody>
            </p:sp>
          </mc:Choice>
          <mc:Fallback>
            <p:sp>
              <p:nvSpPr>
                <p:cNvPr id="98" name="テキスト ボックス 97">
                  <a:extLst>
                    <a:ext uri="{FF2B5EF4-FFF2-40B4-BE49-F238E27FC236}">
                      <a16:creationId xmlns:a16="http://schemas.microsoft.com/office/drawing/2014/main" id="{57460A46-2D5C-4070-9686-398F303BCB05}"/>
                    </a:ext>
                  </a:extLst>
                </p:cNvPr>
                <p:cNvSpPr txBox="1">
                  <a:spLocks noRot="1" noChangeAspect="1" noMove="1" noResize="1" noEditPoints="1" noAdjustHandles="1" noChangeArrowheads="1" noChangeShapeType="1" noTextEdit="1"/>
                </p:cNvSpPr>
                <p:nvPr/>
              </p:nvSpPr>
              <p:spPr>
                <a:xfrm>
                  <a:off x="2583713" y="5719501"/>
                  <a:ext cx="172925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9" name="正方形/長方形 98">
                  <a:extLst>
                    <a:ext uri="{FF2B5EF4-FFF2-40B4-BE49-F238E27FC236}">
                      <a16:creationId xmlns:a16="http://schemas.microsoft.com/office/drawing/2014/main" id="{7955A713-627B-4135-AD47-FD75D176E69D}"/>
                    </a:ext>
                  </a:extLst>
                </p:cNvPr>
                <p:cNvSpPr/>
                <p:nvPr/>
              </p:nvSpPr>
              <p:spPr>
                <a:xfrm>
                  <a:off x="6727661" y="470232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𝑥</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p:sp>
              <p:nvSpPr>
                <p:cNvPr id="99" name="正方形/長方形 98">
                  <a:extLst>
                    <a:ext uri="{FF2B5EF4-FFF2-40B4-BE49-F238E27FC236}">
                      <a16:creationId xmlns:a16="http://schemas.microsoft.com/office/drawing/2014/main" id="{7955A713-627B-4135-AD47-FD75D176E69D}"/>
                    </a:ext>
                  </a:extLst>
                </p:cNvPr>
                <p:cNvSpPr>
                  <a:spLocks noRot="1" noChangeAspect="1" noMove="1" noResize="1" noEditPoints="1" noAdjustHandles="1" noChangeArrowheads="1" noChangeShapeType="1" noTextEdit="1"/>
                </p:cNvSpPr>
                <p:nvPr/>
              </p:nvSpPr>
              <p:spPr>
                <a:xfrm>
                  <a:off x="6727661" y="4702324"/>
                  <a:ext cx="3701990" cy="94868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0" name="正方形/長方形 99">
                  <a:extLst>
                    <a:ext uri="{FF2B5EF4-FFF2-40B4-BE49-F238E27FC236}">
                      <a16:creationId xmlns:a16="http://schemas.microsoft.com/office/drawing/2014/main" id="{6F22D9E0-FC6A-4448-9351-707DDD72A940}"/>
                    </a:ext>
                  </a:extLst>
                </p:cNvPr>
                <p:cNvSpPr/>
                <p:nvPr/>
              </p:nvSpPr>
              <p:spPr>
                <a:xfrm>
                  <a:off x="6727662" y="280496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𝑧</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p:sp>
              <p:nvSpPr>
                <p:cNvPr id="100" name="正方形/長方形 99">
                  <a:extLst>
                    <a:ext uri="{FF2B5EF4-FFF2-40B4-BE49-F238E27FC236}">
                      <a16:creationId xmlns:a16="http://schemas.microsoft.com/office/drawing/2014/main" id="{6F22D9E0-FC6A-4448-9351-707DDD72A940}"/>
                    </a:ext>
                  </a:extLst>
                </p:cNvPr>
                <p:cNvSpPr>
                  <a:spLocks noRot="1" noChangeAspect="1" noMove="1" noResize="1" noEditPoints="1" noAdjustHandles="1" noChangeArrowheads="1" noChangeShapeType="1" noTextEdit="1"/>
                </p:cNvSpPr>
                <p:nvPr/>
              </p:nvSpPr>
              <p:spPr>
                <a:xfrm>
                  <a:off x="6727662" y="2804964"/>
                  <a:ext cx="3701990" cy="94868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1" name="正方形/長方形 100">
                  <a:extLst>
                    <a:ext uri="{FF2B5EF4-FFF2-40B4-BE49-F238E27FC236}">
                      <a16:creationId xmlns:a16="http://schemas.microsoft.com/office/drawing/2014/main" id="{D0C6DC0C-01DE-4926-AAA9-78156012CF04}"/>
                    </a:ext>
                  </a:extLst>
                </p:cNvPr>
                <p:cNvSpPr/>
                <p:nvPr/>
              </p:nvSpPr>
              <p:spPr>
                <a:xfrm>
                  <a:off x="6727662" y="3753644"/>
                  <a:ext cx="3701990" cy="948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2400" b="0" i="1" smtClean="0">
                          <a:solidFill>
                            <a:schemeClr val="tx1"/>
                          </a:solidFill>
                          <a:latin typeface="Cambria Math" panose="02040503050406030204" pitchFamily="18" charset="0"/>
                        </a:rPr>
                        <m:t>𝑦</m:t>
                      </m:r>
                    </m:oMath>
                  </a14:m>
                  <a:r>
                    <a:rPr kumimoji="1" lang="ja-JP" altLang="en-US" sz="2400" dirty="0">
                      <a:solidFill>
                        <a:schemeClr val="tx1"/>
                      </a:solidFill>
                    </a:rPr>
                    <a:t> </a:t>
                  </a:r>
                  <a:r>
                    <a:rPr kumimoji="1" lang="en-US" altLang="ja-JP" sz="2400" dirty="0">
                      <a:solidFill>
                        <a:schemeClr val="tx1"/>
                      </a:solidFill>
                    </a:rPr>
                    <a:t>features</a:t>
                  </a:r>
                  <a:endParaRPr kumimoji="1" lang="ja-JP" altLang="en-US" sz="2400" dirty="0">
                    <a:solidFill>
                      <a:schemeClr val="tx1"/>
                    </a:solidFill>
                  </a:endParaRPr>
                </a:p>
              </p:txBody>
            </p:sp>
          </mc:Choice>
          <mc:Fallback>
            <p:sp>
              <p:nvSpPr>
                <p:cNvPr id="101" name="正方形/長方形 100">
                  <a:extLst>
                    <a:ext uri="{FF2B5EF4-FFF2-40B4-BE49-F238E27FC236}">
                      <a16:creationId xmlns:a16="http://schemas.microsoft.com/office/drawing/2014/main" id="{D0C6DC0C-01DE-4926-AAA9-78156012CF04}"/>
                    </a:ext>
                  </a:extLst>
                </p:cNvPr>
                <p:cNvSpPr>
                  <a:spLocks noRot="1" noChangeAspect="1" noMove="1" noResize="1" noEditPoints="1" noAdjustHandles="1" noChangeArrowheads="1" noChangeShapeType="1" noTextEdit="1"/>
                </p:cNvSpPr>
                <p:nvPr/>
              </p:nvSpPr>
              <p:spPr>
                <a:xfrm>
                  <a:off x="6727662" y="3753644"/>
                  <a:ext cx="3701990" cy="94868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sp>
          <p:nvSpPr>
            <p:cNvPr id="102" name="矢印: 右 101">
              <a:extLst>
                <a:ext uri="{FF2B5EF4-FFF2-40B4-BE49-F238E27FC236}">
                  <a16:creationId xmlns:a16="http://schemas.microsoft.com/office/drawing/2014/main" id="{65AC92B5-896E-4CB3-A0E6-78D50817624D}"/>
                </a:ext>
              </a:extLst>
            </p:cNvPr>
            <p:cNvSpPr/>
            <p:nvPr/>
          </p:nvSpPr>
          <p:spPr>
            <a:xfrm>
              <a:off x="5858319" y="4977782"/>
              <a:ext cx="629171" cy="39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3" name="円弧 102">
              <a:extLst>
                <a:ext uri="{FF2B5EF4-FFF2-40B4-BE49-F238E27FC236}">
                  <a16:creationId xmlns:a16="http://schemas.microsoft.com/office/drawing/2014/main" id="{2E386F59-2C56-4BA4-8D5A-7735DF2A1162}"/>
                </a:ext>
              </a:extLst>
            </p:cNvPr>
            <p:cNvSpPr/>
            <p:nvPr/>
          </p:nvSpPr>
          <p:spPr>
            <a:xfrm flipH="1" flipV="1">
              <a:off x="6727645"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4" name="円弧 103">
              <a:extLst>
                <a:ext uri="{FF2B5EF4-FFF2-40B4-BE49-F238E27FC236}">
                  <a16:creationId xmlns:a16="http://schemas.microsoft.com/office/drawing/2014/main" id="{CB0DD723-0DFF-4328-BE73-9300804947D8}"/>
                </a:ext>
              </a:extLst>
            </p:cNvPr>
            <p:cNvSpPr/>
            <p:nvPr/>
          </p:nvSpPr>
          <p:spPr>
            <a:xfrm flipV="1">
              <a:off x="8583748" y="5343362"/>
              <a:ext cx="1845903"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5" name="テキスト ボックス 104">
                  <a:extLst>
                    <a:ext uri="{FF2B5EF4-FFF2-40B4-BE49-F238E27FC236}">
                      <a16:creationId xmlns:a16="http://schemas.microsoft.com/office/drawing/2014/main" id="{4ADEFEDB-3FF0-4625-88A9-DE1069928C6A}"/>
                    </a:ext>
                  </a:extLst>
                </p:cNvPr>
                <p:cNvSpPr txBox="1"/>
                <p:nvPr/>
              </p:nvSpPr>
              <p:spPr>
                <a:xfrm>
                  <a:off x="8055241" y="5719500"/>
                  <a:ext cx="1057013"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oMath>
                    </m:oMathPara>
                  </a14:m>
                  <a:endParaRPr kumimoji="1" lang="ja-JP" altLang="en-US" sz="2400" dirty="0"/>
                </a:p>
              </p:txBody>
            </p:sp>
          </mc:Choice>
          <mc:Fallback>
            <p:sp>
              <p:nvSpPr>
                <p:cNvPr id="105" name="テキスト ボックス 104">
                  <a:extLst>
                    <a:ext uri="{FF2B5EF4-FFF2-40B4-BE49-F238E27FC236}">
                      <a16:creationId xmlns:a16="http://schemas.microsoft.com/office/drawing/2014/main" id="{4ADEFEDB-3FF0-4625-88A9-DE1069928C6A}"/>
                    </a:ext>
                  </a:extLst>
                </p:cNvPr>
                <p:cNvSpPr txBox="1">
                  <a:spLocks noRot="1" noChangeAspect="1" noMove="1" noResize="1" noEditPoints="1" noAdjustHandles="1" noChangeArrowheads="1" noChangeShapeType="1" noTextEdit="1"/>
                </p:cNvSpPr>
                <p:nvPr/>
              </p:nvSpPr>
              <p:spPr>
                <a:xfrm>
                  <a:off x="8055241" y="5719500"/>
                  <a:ext cx="1057013" cy="461665"/>
                </a:xfrm>
                <a:prstGeom prst="rect">
                  <a:avLst/>
                </a:prstGeom>
                <a:blipFill>
                  <a:blip r:embed="rId8"/>
                  <a:stretch>
                    <a:fillRect/>
                  </a:stretch>
                </a:blipFill>
              </p:spPr>
              <p:txBody>
                <a:bodyPr/>
                <a:lstStyle/>
                <a:p>
                  <a:r>
                    <a:rPr lang="ja-JP" altLang="en-US">
                      <a:noFill/>
                    </a:rPr>
                    <a:t> </a:t>
                  </a:r>
                </a:p>
              </p:txBody>
            </p:sp>
          </mc:Fallback>
        </mc:AlternateContent>
        <p:sp>
          <p:nvSpPr>
            <p:cNvPr id="106" name="円弧 105">
              <a:extLst>
                <a:ext uri="{FF2B5EF4-FFF2-40B4-BE49-F238E27FC236}">
                  <a16:creationId xmlns:a16="http://schemas.microsoft.com/office/drawing/2014/main" id="{07D1B5F4-3002-493F-B689-20E25205D12F}"/>
                </a:ext>
              </a:extLst>
            </p:cNvPr>
            <p:cNvSpPr/>
            <p:nvPr/>
          </p:nvSpPr>
          <p:spPr>
            <a:xfrm rot="16200000" flipV="1">
              <a:off x="10131333" y="2784368"/>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213A2B40-45DD-41DB-8E89-E2A4F5793F55}"/>
                </a:ext>
              </a:extLst>
            </p:cNvPr>
            <p:cNvSpPr txBox="1"/>
            <p:nvPr/>
          </p:nvSpPr>
          <p:spPr>
            <a:xfrm rot="5400000">
              <a:off x="9710095" y="3997152"/>
              <a:ext cx="21140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FF0000"/>
                  </a:solidFill>
                  <a:effectLst/>
                  <a:uLnTx/>
                  <a:uFillTx/>
                  <a:latin typeface="Times New Roman"/>
                  <a:ea typeface="ＭＳ Ｐゴシック"/>
                  <a:cs typeface="+mn-cs"/>
                </a:rPr>
                <a:t>21 dimensions</a:t>
              </a:r>
              <a:endParaRPr kumimoji="1" lang="ja-JP" altLang="en-US" sz="2400" b="1" i="0" u="none" strike="noStrike" kern="1200" cap="none" spc="0" normalizeH="0" baseline="0" noProof="0" dirty="0">
                <a:ln>
                  <a:noFill/>
                </a:ln>
                <a:solidFill>
                  <a:srgbClr val="FF0000"/>
                </a:solidFill>
                <a:effectLst/>
                <a:uLnTx/>
                <a:uFillTx/>
                <a:latin typeface="Times New Roman"/>
                <a:ea typeface="ＭＳ Ｐゴシック"/>
                <a:cs typeface="+mn-cs"/>
              </a:endParaRPr>
            </a:p>
          </p:txBody>
        </p:sp>
        <p:sp>
          <p:nvSpPr>
            <p:cNvPr id="108" name="円弧 107">
              <a:extLst>
                <a:ext uri="{FF2B5EF4-FFF2-40B4-BE49-F238E27FC236}">
                  <a16:creationId xmlns:a16="http://schemas.microsoft.com/office/drawing/2014/main" id="{86071A75-8F11-43B1-AC6A-F303C4F7AF58}"/>
                </a:ext>
              </a:extLst>
            </p:cNvPr>
            <p:cNvSpPr/>
            <p:nvPr/>
          </p:nvSpPr>
          <p:spPr>
            <a:xfrm rot="16200000" flipH="1" flipV="1">
              <a:off x="10131333" y="5054416"/>
              <a:ext cx="577892" cy="606972"/>
            </a:xfrm>
            <a:prstGeom prst="arc">
              <a:avLst>
                <a:gd name="adj1" fmla="val 16086873"/>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nvGrpSpPr>
            <p:cNvPr id="109" name="グループ化 108">
              <a:extLst>
                <a:ext uri="{FF2B5EF4-FFF2-40B4-BE49-F238E27FC236}">
                  <a16:creationId xmlns:a16="http://schemas.microsoft.com/office/drawing/2014/main" id="{DAF5ACA8-366C-41FF-8BC9-7AB161BC38C4}"/>
                </a:ext>
              </a:extLst>
            </p:cNvPr>
            <p:cNvGrpSpPr/>
            <p:nvPr/>
          </p:nvGrpSpPr>
          <p:grpSpPr>
            <a:xfrm>
              <a:off x="2394087" y="4395348"/>
              <a:ext cx="2935901" cy="1199159"/>
              <a:chOff x="987827" y="5092867"/>
              <a:chExt cx="3473337" cy="1305114"/>
            </a:xfrm>
          </p:grpSpPr>
          <mc:AlternateContent xmlns:mc="http://schemas.openxmlformats.org/markup-compatibility/2006">
            <mc:Choice xmlns:a14="http://schemas.microsoft.com/office/drawing/2010/main" Requires="a14">
              <p:sp>
                <p:nvSpPr>
                  <p:cNvPr id="111" name="テキスト ボックス 110">
                    <a:extLst>
                      <a:ext uri="{FF2B5EF4-FFF2-40B4-BE49-F238E27FC236}">
                        <a16:creationId xmlns:a16="http://schemas.microsoft.com/office/drawing/2014/main" id="{947AC3C4-810C-44A3-9560-8E9C062B7944}"/>
                      </a:ext>
                    </a:extLst>
                  </p:cNvPr>
                  <p:cNvSpPr txBox="1"/>
                  <p:nvPr/>
                </p:nvSpPr>
                <p:spPr>
                  <a:xfrm>
                    <a:off x="987827" y="5092867"/>
                    <a:ext cx="3473336" cy="130511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tx1"/>
                            </a:solidFill>
                            <a:latin typeface="Cambria Math" panose="02040503050406030204" pitchFamily="18" charset="0"/>
                          </a:rPr>
                          <m:t>𝑥</m:t>
                        </m:r>
                        <m:r>
                          <a:rPr kumimoji="1" lang="en-US" altLang="ja-JP" sz="1600" b="0" i="1" smtClean="0">
                            <a:solidFill>
                              <a:schemeClr val="tx1"/>
                            </a:solidFill>
                            <a:latin typeface="Cambria Math" panose="02040503050406030204" pitchFamily="18" charset="0"/>
                          </a:rPr>
                          <m:t> </m:t>
                        </m:r>
                      </m:oMath>
                    </a14:m>
                    <a:r>
                      <a:rPr kumimoji="1" lang="en-US" altLang="ja-JP" sz="1600" dirty="0"/>
                      <a:t>mean,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variance,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max,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min, </a:t>
                    </a: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root mean square,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interquartile range,</a:t>
                    </a:r>
                  </a:p>
                  <a:p>
                    <a:pPr algn="ctr"/>
                    <a14:m>
                      <m:oMath xmlns:m="http://schemas.openxmlformats.org/officeDocument/2006/math">
                        <m:r>
                          <a:rPr lang="en-US" altLang="ja-JP" sz="1600" i="1">
                            <a:latin typeface="Cambria Math" panose="02040503050406030204" pitchFamily="18" charset="0"/>
                          </a:rPr>
                          <m:t>𝑥</m:t>
                        </m:r>
                        <m:r>
                          <a:rPr lang="en-US" altLang="ja-JP" sz="1600" i="1">
                            <a:latin typeface="Cambria Math" panose="02040503050406030204" pitchFamily="18" charset="0"/>
                          </a:rPr>
                          <m:t> </m:t>
                        </m:r>
                      </m:oMath>
                    </a14:m>
                    <a:r>
                      <a:rPr kumimoji="1" lang="en-US" altLang="ja-JP" sz="1600" dirty="0"/>
                      <a:t>zero crossing rate</a:t>
                    </a:r>
                    <a:endParaRPr kumimoji="1" lang="ja-JP" altLang="en-US" sz="1600" dirty="0"/>
                  </a:p>
                </p:txBody>
              </p:sp>
            </mc:Choice>
            <mc:Fallback>
              <p:sp>
                <p:nvSpPr>
                  <p:cNvPr id="111" name="テキスト ボックス 110">
                    <a:extLst>
                      <a:ext uri="{FF2B5EF4-FFF2-40B4-BE49-F238E27FC236}">
                        <a16:creationId xmlns:a16="http://schemas.microsoft.com/office/drawing/2014/main" id="{947AC3C4-810C-44A3-9560-8E9C062B7944}"/>
                      </a:ext>
                    </a:extLst>
                  </p:cNvPr>
                  <p:cNvSpPr txBox="1">
                    <a:spLocks noRot="1" noChangeAspect="1" noMove="1" noResize="1" noEditPoints="1" noAdjustHandles="1" noChangeArrowheads="1" noChangeShapeType="1" noTextEdit="1"/>
                  </p:cNvSpPr>
                  <p:nvPr/>
                </p:nvSpPr>
                <p:spPr>
                  <a:xfrm>
                    <a:off x="987827" y="5092867"/>
                    <a:ext cx="3473336" cy="1305114"/>
                  </a:xfrm>
                  <a:prstGeom prst="rect">
                    <a:avLst/>
                  </a:prstGeom>
                  <a:blipFill>
                    <a:blip r:embed="rId9"/>
                    <a:stretch>
                      <a:fillRect t="-1523" r="-3950"/>
                    </a:stretch>
                  </a:blipFill>
                </p:spPr>
                <p:txBody>
                  <a:bodyPr/>
                  <a:lstStyle/>
                  <a:p>
                    <a:r>
                      <a:rPr lang="ja-JP" altLang="en-US">
                        <a:noFill/>
                      </a:rPr>
                      <a:t> </a:t>
                    </a:r>
                  </a:p>
                </p:txBody>
              </p:sp>
            </mc:Fallback>
          </mc:AlternateContent>
          <p:sp>
            <p:nvSpPr>
              <p:cNvPr id="112" name="正方形/長方形 111">
                <a:extLst>
                  <a:ext uri="{FF2B5EF4-FFF2-40B4-BE49-F238E27FC236}">
                    <a16:creationId xmlns:a16="http://schemas.microsoft.com/office/drawing/2014/main" id="{BE3FCB1C-4DD2-488D-BADD-90CF3F3103BB}"/>
                  </a:ext>
                </a:extLst>
              </p:cNvPr>
              <p:cNvSpPr/>
              <p:nvPr/>
            </p:nvSpPr>
            <p:spPr>
              <a:xfrm>
                <a:off x="987828" y="5095417"/>
                <a:ext cx="3473336" cy="1197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矢印コネクタ 109">
              <a:extLst>
                <a:ext uri="{FF2B5EF4-FFF2-40B4-BE49-F238E27FC236}">
                  <a16:creationId xmlns:a16="http://schemas.microsoft.com/office/drawing/2014/main" id="{1F630FF4-D34F-4EBA-914F-BE6D2C28C48B}"/>
                </a:ext>
              </a:extLst>
            </p:cNvPr>
            <p:cNvCxnSpPr/>
            <p:nvPr/>
          </p:nvCxnSpPr>
          <p:spPr>
            <a:xfrm flipH="1" flipV="1">
              <a:off x="1300042" y="4780862"/>
              <a:ext cx="76199" cy="264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1475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dirty="0"/>
              <a:t>Method </a:t>
            </a:r>
            <a:r>
              <a:rPr lang="en-US" altLang="ja-JP" dirty="0"/>
              <a:t>-</a:t>
            </a:r>
            <a:r>
              <a:rPr kumimoji="1" lang="en-US" altLang="ja-JP" dirty="0"/>
              <a:t> Model (Micro activity)</a:t>
            </a:r>
            <a:endParaRPr kumimoji="1" lang="ja-JP" altLang="en-US" dirty="0"/>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5</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5023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dirty="0"/>
              <a:t>Method - Model</a:t>
            </a:r>
            <a:endParaRPr kumimoji="1" lang="ja-JP" altLang="en-US" dirty="0"/>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a:xfrm>
            <a:off x="10690693" y="6408941"/>
            <a:ext cx="930088" cy="374445"/>
          </a:xfrm>
        </p:spPr>
        <p:txBody>
          <a:bodyPr/>
          <a:lstStyle/>
          <a:p>
            <a:fld id="{92084505-5355-43A2-B929-FD06D0DABC31}" type="slidenum">
              <a:rPr lang="ja-JP" altLang="en-US" smtClean="0"/>
              <a:pPr/>
              <a:t>6</a:t>
            </a:fld>
            <a:endParaRPr lang="ja-JP" altLang="en-US" dirty="0"/>
          </a:p>
        </p:txBody>
      </p:sp>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3175527"/>
            <a:ext cx="645842" cy="809129"/>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882590"/>
            <a:ext cx="645842" cy="809129"/>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4029058"/>
            <a:ext cx="645842" cy="809129"/>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442" y="2321996"/>
            <a:ext cx="645842" cy="809129"/>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99115" y="2375537"/>
            <a:ext cx="830739" cy="702047"/>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99115" y="3229068"/>
            <a:ext cx="830739" cy="702047"/>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99115" y="4082599"/>
            <a:ext cx="830739" cy="702047"/>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99115" y="4935470"/>
            <a:ext cx="830739" cy="702047"/>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410803" y="232199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410803" y="317552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410803" y="4029058"/>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410803" y="4882587"/>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674434" y="27265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675424" y="3577238"/>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675424" y="443362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675424" y="5290006"/>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967966" y="2704784"/>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967966" y="3555461"/>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967966" y="4411845"/>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967966" y="526822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8108018" y="2726561"/>
            <a:ext cx="995540" cy="502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8109008" y="3577238"/>
            <a:ext cx="994550" cy="18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8109008" y="4234117"/>
            <a:ext cx="994550" cy="19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8109008" y="4784644"/>
            <a:ext cx="994550" cy="505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1920683" y="2076022"/>
            <a:ext cx="811530" cy="25463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2914577" y="1890396"/>
            <a:ext cx="1074419" cy="432881"/>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4230629" y="2049125"/>
            <a:ext cx="863260" cy="307777"/>
          </a:xfrm>
          <a:prstGeom prst="rect">
            <a:avLst/>
          </a:prstGeom>
          <a:noFill/>
        </p:spPr>
        <p:txBody>
          <a:bodyPr wrap="square" rtlCol="0">
            <a:spAutoFit/>
          </a:bodyPr>
          <a:lstStyle/>
          <a:p>
            <a:pPr algn="ctr"/>
            <a:r>
              <a:rPr kumimoji="1" lang="en-US" altLang="ja-JP" sz="1400" dirty="0"/>
              <a:t>24 dim</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6457855" y="2315004"/>
            <a:ext cx="507109" cy="769441"/>
          </a:xfrm>
          <a:prstGeom prst="rect">
            <a:avLst/>
          </a:prstGeom>
          <a:noFill/>
        </p:spPr>
        <p:txBody>
          <a:bodyPr wrap="square" rtlCol="0">
            <a:spAutoFit/>
          </a:bodyPr>
          <a:lstStyle/>
          <a:p>
            <a:pPr algn="ctr"/>
            <a:r>
              <a:rPr lang="en-US" altLang="ja-JP" sz="1100" dirty="0"/>
              <a:t>0.72</a:t>
            </a:r>
          </a:p>
          <a:p>
            <a:pPr algn="ctr"/>
            <a:r>
              <a:rPr lang="en-US" altLang="ja-JP" sz="1100" dirty="0"/>
              <a:t>0.2</a:t>
            </a:r>
          </a:p>
          <a:p>
            <a:pPr algn="ctr"/>
            <a:r>
              <a:rPr lang="en-US" altLang="ja-JP" sz="1100" dirty="0"/>
              <a:t>︙</a:t>
            </a:r>
          </a:p>
          <a:p>
            <a:pPr algn="ctr"/>
            <a:r>
              <a:rPr kumimoji="1" lang="en-US" altLang="ja-JP" sz="1100" dirty="0"/>
              <a:t>0.4</a:t>
            </a:r>
            <a:endParaRPr kumimoji="1" lang="ja-JP" altLang="en-US" sz="1100" dirty="0"/>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757153" y="5691718"/>
            <a:ext cx="1074420" cy="305563"/>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919115" y="5637517"/>
            <a:ext cx="1074420" cy="534736"/>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126128" y="5637516"/>
            <a:ext cx="1074420" cy="534736"/>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9414949" y="5183897"/>
            <a:ext cx="1676400" cy="534736"/>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886806" y="5129889"/>
            <a:ext cx="1224865" cy="307777"/>
          </a:xfrm>
          <a:prstGeom prst="rect">
            <a:avLst/>
          </a:prstGeom>
          <a:noFill/>
        </p:spPr>
        <p:txBody>
          <a:bodyPr wrap="square" rtlCol="0">
            <a:spAutoFit/>
          </a:bodyPr>
          <a:lstStyle/>
          <a:p>
            <a:pPr algn="ctr"/>
            <a:r>
              <a:rPr lang="en-US" altLang="ja-JP" sz="1400" dirty="0"/>
              <a:t>Right wrist</a:t>
            </a:r>
            <a:endParaRPr kumimoji="1" lang="ja-JP" altLang="en-US" sz="1400"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889559" y="4280841"/>
            <a:ext cx="1224865" cy="307777"/>
          </a:xfrm>
          <a:prstGeom prst="rect">
            <a:avLst/>
          </a:prstGeom>
          <a:noFill/>
        </p:spPr>
        <p:txBody>
          <a:bodyPr wrap="square" rtlCol="0">
            <a:spAutoFit/>
          </a:bodyPr>
          <a:lstStyle/>
          <a:p>
            <a:pPr algn="ctr"/>
            <a:r>
              <a:rPr lang="en-US" altLang="ja-JP" sz="1400" dirty="0"/>
              <a:t>Right arm</a:t>
            </a:r>
            <a:endParaRPr kumimoji="1" lang="ja-JP" altLang="en-US" sz="1400"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888023" y="3431793"/>
            <a:ext cx="1224865" cy="307777"/>
          </a:xfrm>
          <a:prstGeom prst="rect">
            <a:avLst/>
          </a:prstGeom>
          <a:noFill/>
        </p:spPr>
        <p:txBody>
          <a:bodyPr wrap="square" rtlCol="0">
            <a:spAutoFit/>
          </a:bodyPr>
          <a:lstStyle/>
          <a:p>
            <a:pPr algn="ctr"/>
            <a:r>
              <a:rPr lang="en-US" altLang="ja-JP" sz="1400" dirty="0"/>
              <a:t>Left wrist</a:t>
            </a:r>
            <a:endParaRPr kumimoji="1" lang="ja-JP" altLang="en-US" sz="1400"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901771" y="2579805"/>
            <a:ext cx="1224865" cy="307777"/>
          </a:xfrm>
          <a:prstGeom prst="rect">
            <a:avLst/>
          </a:prstGeom>
          <a:noFill/>
        </p:spPr>
        <p:txBody>
          <a:bodyPr wrap="square" rtlCol="0">
            <a:spAutoFit/>
          </a:bodyPr>
          <a:lstStyle/>
          <a:p>
            <a:pPr algn="ctr"/>
            <a:r>
              <a:rPr kumimoji="1" lang="en-US" altLang="ja-JP" sz="1400" dirty="0"/>
              <a:t>Left hip</a:t>
            </a:r>
            <a:endParaRPr kumimoji="1" lang="ja-JP" altLang="en-US" sz="1400" dirty="0"/>
          </a:p>
        </p:txBody>
      </p:sp>
      <p:sp>
        <p:nvSpPr>
          <p:cNvPr id="202" name="正方形/長方形 201">
            <a:extLst>
              <a:ext uri="{FF2B5EF4-FFF2-40B4-BE49-F238E27FC236}">
                <a16:creationId xmlns:a16="http://schemas.microsoft.com/office/drawing/2014/main" id="{E0419D53-8A69-4B28-B4E4-DCCDBB1C4597}"/>
              </a:ext>
            </a:extLst>
          </p:cNvPr>
          <p:cNvSpPr/>
          <p:nvPr/>
        </p:nvSpPr>
        <p:spPr>
          <a:xfrm>
            <a:off x="5437401"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a:extLst>
              <a:ext uri="{FF2B5EF4-FFF2-40B4-BE49-F238E27FC236}">
                <a16:creationId xmlns:a16="http://schemas.microsoft.com/office/drawing/2014/main" id="{3870E500-679C-4ED3-B6DD-79099B4B2BB0}"/>
              </a:ext>
            </a:extLst>
          </p:cNvPr>
          <p:cNvSpPr/>
          <p:nvPr/>
        </p:nvSpPr>
        <p:spPr>
          <a:xfrm>
            <a:off x="5437401"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a:extLst>
              <a:ext uri="{FF2B5EF4-FFF2-40B4-BE49-F238E27FC236}">
                <a16:creationId xmlns:a16="http://schemas.microsoft.com/office/drawing/2014/main" id="{84EF6812-A93C-4B95-AFD1-ABEB6046CA42}"/>
              </a:ext>
            </a:extLst>
          </p:cNvPr>
          <p:cNvSpPr/>
          <p:nvPr/>
        </p:nvSpPr>
        <p:spPr>
          <a:xfrm>
            <a:off x="5437401"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正方形/長方形 204">
            <a:extLst>
              <a:ext uri="{FF2B5EF4-FFF2-40B4-BE49-F238E27FC236}">
                <a16:creationId xmlns:a16="http://schemas.microsoft.com/office/drawing/2014/main" id="{8CBD11A1-EDEF-4FEA-AB3E-4B72F7D0EC0F}"/>
              </a:ext>
            </a:extLst>
          </p:cNvPr>
          <p:cNvSpPr/>
          <p:nvPr/>
        </p:nvSpPr>
        <p:spPr>
          <a:xfrm>
            <a:off x="5437401"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矢印コネクタ 205">
            <a:extLst>
              <a:ext uri="{FF2B5EF4-FFF2-40B4-BE49-F238E27FC236}">
                <a16:creationId xmlns:a16="http://schemas.microsoft.com/office/drawing/2014/main" id="{896F1FF8-5C23-467D-B9FA-8637CC007A31}"/>
              </a:ext>
            </a:extLst>
          </p:cNvPr>
          <p:cNvCxnSpPr>
            <a:cxnSpLocks/>
          </p:cNvCxnSpPr>
          <p:nvPr/>
        </p:nvCxnSpPr>
        <p:spPr>
          <a:xfrm>
            <a:off x="4994564"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直線矢印コネクタ 206">
            <a:extLst>
              <a:ext uri="{FF2B5EF4-FFF2-40B4-BE49-F238E27FC236}">
                <a16:creationId xmlns:a16="http://schemas.microsoft.com/office/drawing/2014/main" id="{8EDC1A04-F516-4366-B452-96CED41F8C7C}"/>
              </a:ext>
            </a:extLst>
          </p:cNvPr>
          <p:cNvCxnSpPr>
            <a:cxnSpLocks/>
          </p:cNvCxnSpPr>
          <p:nvPr/>
        </p:nvCxnSpPr>
        <p:spPr>
          <a:xfrm>
            <a:off x="4994564"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8" name="直線矢印コネクタ 207">
            <a:extLst>
              <a:ext uri="{FF2B5EF4-FFF2-40B4-BE49-F238E27FC236}">
                <a16:creationId xmlns:a16="http://schemas.microsoft.com/office/drawing/2014/main" id="{08B7C699-922D-4AFA-AFFA-EB9429ECAC7A}"/>
              </a:ext>
            </a:extLst>
          </p:cNvPr>
          <p:cNvCxnSpPr>
            <a:cxnSpLocks/>
          </p:cNvCxnSpPr>
          <p:nvPr/>
        </p:nvCxnSpPr>
        <p:spPr>
          <a:xfrm>
            <a:off x="4994564"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9" name="直線矢印コネクタ 208">
            <a:extLst>
              <a:ext uri="{FF2B5EF4-FFF2-40B4-BE49-F238E27FC236}">
                <a16:creationId xmlns:a16="http://schemas.microsoft.com/office/drawing/2014/main" id="{1E3F1ABA-6C4A-4191-8602-069C176A6EC2}"/>
              </a:ext>
            </a:extLst>
          </p:cNvPr>
          <p:cNvCxnSpPr>
            <a:cxnSpLocks/>
          </p:cNvCxnSpPr>
          <p:nvPr/>
        </p:nvCxnSpPr>
        <p:spPr>
          <a:xfrm>
            <a:off x="4994564"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0" name="テキスト ボックス 209">
            <a:extLst>
              <a:ext uri="{FF2B5EF4-FFF2-40B4-BE49-F238E27FC236}">
                <a16:creationId xmlns:a16="http://schemas.microsoft.com/office/drawing/2014/main" id="{33DEFCDD-780F-4C27-86DA-048A1EF91291}"/>
              </a:ext>
            </a:extLst>
          </p:cNvPr>
          <p:cNvSpPr txBox="1"/>
          <p:nvPr/>
        </p:nvSpPr>
        <p:spPr>
          <a:xfrm>
            <a:off x="5152726" y="5637514"/>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211" name="正方形/長方形 210">
            <a:extLst>
              <a:ext uri="{FF2B5EF4-FFF2-40B4-BE49-F238E27FC236}">
                <a16:creationId xmlns:a16="http://schemas.microsoft.com/office/drawing/2014/main" id="{DD6A9164-5ADC-466E-884F-F4A36BA9C12D}"/>
              </a:ext>
            </a:extLst>
          </p:cNvPr>
          <p:cNvSpPr/>
          <p:nvPr/>
        </p:nvSpPr>
        <p:spPr>
          <a:xfrm>
            <a:off x="6461807"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正方形/長方形 211">
            <a:extLst>
              <a:ext uri="{FF2B5EF4-FFF2-40B4-BE49-F238E27FC236}">
                <a16:creationId xmlns:a16="http://schemas.microsoft.com/office/drawing/2014/main" id="{2F202F5D-38B2-4E53-A88D-101C851AF422}"/>
              </a:ext>
            </a:extLst>
          </p:cNvPr>
          <p:cNvSpPr/>
          <p:nvPr/>
        </p:nvSpPr>
        <p:spPr>
          <a:xfrm>
            <a:off x="6461807"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正方形/長方形 212">
            <a:extLst>
              <a:ext uri="{FF2B5EF4-FFF2-40B4-BE49-F238E27FC236}">
                <a16:creationId xmlns:a16="http://schemas.microsoft.com/office/drawing/2014/main" id="{F508BD1A-3296-48BB-90DC-1BCD0B8070CC}"/>
              </a:ext>
            </a:extLst>
          </p:cNvPr>
          <p:cNvSpPr/>
          <p:nvPr/>
        </p:nvSpPr>
        <p:spPr>
          <a:xfrm>
            <a:off x="6461807"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4" name="正方形/長方形 213">
            <a:extLst>
              <a:ext uri="{FF2B5EF4-FFF2-40B4-BE49-F238E27FC236}">
                <a16:creationId xmlns:a16="http://schemas.microsoft.com/office/drawing/2014/main" id="{D23200B7-CE85-4FE8-A99A-28F130A71F1A}"/>
              </a:ext>
            </a:extLst>
          </p:cNvPr>
          <p:cNvSpPr/>
          <p:nvPr/>
        </p:nvSpPr>
        <p:spPr>
          <a:xfrm>
            <a:off x="6461807"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2265B969-6050-4358-9F0D-948503CFD767}"/>
              </a:ext>
            </a:extLst>
          </p:cNvPr>
          <p:cNvCxnSpPr>
            <a:cxnSpLocks/>
          </p:cNvCxnSpPr>
          <p:nvPr/>
        </p:nvCxnSpPr>
        <p:spPr>
          <a:xfrm>
            <a:off x="6018970"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6" name="直線矢印コネクタ 215">
            <a:extLst>
              <a:ext uri="{FF2B5EF4-FFF2-40B4-BE49-F238E27FC236}">
                <a16:creationId xmlns:a16="http://schemas.microsoft.com/office/drawing/2014/main" id="{44DD2C40-A95D-48D5-A520-86FC1861AE00}"/>
              </a:ext>
            </a:extLst>
          </p:cNvPr>
          <p:cNvCxnSpPr>
            <a:cxnSpLocks/>
          </p:cNvCxnSpPr>
          <p:nvPr/>
        </p:nvCxnSpPr>
        <p:spPr>
          <a:xfrm>
            <a:off x="6018970"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7" name="直線矢印コネクタ 216">
            <a:extLst>
              <a:ext uri="{FF2B5EF4-FFF2-40B4-BE49-F238E27FC236}">
                <a16:creationId xmlns:a16="http://schemas.microsoft.com/office/drawing/2014/main" id="{63C1B46E-9D07-4983-A46F-4B5BCEA60E8F}"/>
              </a:ext>
            </a:extLst>
          </p:cNvPr>
          <p:cNvCxnSpPr>
            <a:cxnSpLocks/>
          </p:cNvCxnSpPr>
          <p:nvPr/>
        </p:nvCxnSpPr>
        <p:spPr>
          <a:xfrm>
            <a:off x="6018970"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8" name="直線矢印コネクタ 217">
            <a:extLst>
              <a:ext uri="{FF2B5EF4-FFF2-40B4-BE49-F238E27FC236}">
                <a16:creationId xmlns:a16="http://schemas.microsoft.com/office/drawing/2014/main" id="{69F29E72-AD13-463A-8808-5C7EAAAC24E1}"/>
              </a:ext>
            </a:extLst>
          </p:cNvPr>
          <p:cNvCxnSpPr>
            <a:cxnSpLocks/>
          </p:cNvCxnSpPr>
          <p:nvPr/>
        </p:nvCxnSpPr>
        <p:spPr>
          <a:xfrm>
            <a:off x="6018970"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9" name="テキスト ボックス 218">
            <a:extLst>
              <a:ext uri="{FF2B5EF4-FFF2-40B4-BE49-F238E27FC236}">
                <a16:creationId xmlns:a16="http://schemas.microsoft.com/office/drawing/2014/main" id="{02B5D294-6EF2-43E7-A3FE-F525657BB830}"/>
              </a:ext>
            </a:extLst>
          </p:cNvPr>
          <p:cNvSpPr txBox="1"/>
          <p:nvPr/>
        </p:nvSpPr>
        <p:spPr>
          <a:xfrm>
            <a:off x="6177132" y="5637514"/>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8" name="テキスト ボックス 7">
            <a:extLst>
              <a:ext uri="{FF2B5EF4-FFF2-40B4-BE49-F238E27FC236}">
                <a16:creationId xmlns:a16="http://schemas.microsoft.com/office/drawing/2014/main" id="{299CFE8E-5208-4EE6-A4C2-4E6BF00D1FE3}"/>
              </a:ext>
            </a:extLst>
          </p:cNvPr>
          <p:cNvSpPr txBox="1"/>
          <p:nvPr/>
        </p:nvSpPr>
        <p:spPr>
          <a:xfrm>
            <a:off x="6457728" y="3172030"/>
            <a:ext cx="507109" cy="776641"/>
          </a:xfrm>
          <a:prstGeom prst="rect">
            <a:avLst/>
          </a:prstGeom>
          <a:noFill/>
        </p:spPr>
        <p:txBody>
          <a:bodyPr wrap="square" rtlCol="0">
            <a:spAutoFit/>
          </a:bodyPr>
          <a:lstStyle/>
          <a:p>
            <a:pPr algn="ctr"/>
            <a:r>
              <a:rPr kumimoji="1" lang="en-US" altLang="ja-JP" sz="1100" dirty="0"/>
              <a:t>0.8</a:t>
            </a:r>
          </a:p>
          <a:p>
            <a:pPr algn="ctr"/>
            <a:r>
              <a:rPr lang="en-US" altLang="ja-JP" sz="1100" dirty="0"/>
              <a:t>0.3</a:t>
            </a:r>
          </a:p>
          <a:p>
            <a:pPr algn="ctr"/>
            <a:r>
              <a:rPr lang="en-US" altLang="ja-JP" sz="1100" dirty="0"/>
              <a:t>︙</a:t>
            </a:r>
          </a:p>
          <a:p>
            <a:pPr algn="ctr"/>
            <a:r>
              <a:rPr kumimoji="1" lang="en-US" altLang="ja-JP" sz="1100" dirty="0"/>
              <a:t>0.13</a:t>
            </a:r>
            <a:endParaRPr kumimoji="1" lang="ja-JP" altLang="en-US" sz="1100" dirty="0"/>
          </a:p>
        </p:txBody>
      </p:sp>
      <p:sp>
        <p:nvSpPr>
          <p:cNvPr id="9" name="テキスト ボックス 8">
            <a:extLst>
              <a:ext uri="{FF2B5EF4-FFF2-40B4-BE49-F238E27FC236}">
                <a16:creationId xmlns:a16="http://schemas.microsoft.com/office/drawing/2014/main" id="{57134B49-C4C6-43C0-9CE0-16777B656B61}"/>
              </a:ext>
            </a:extLst>
          </p:cNvPr>
          <p:cNvSpPr txBox="1"/>
          <p:nvPr/>
        </p:nvSpPr>
        <p:spPr>
          <a:xfrm>
            <a:off x="6457739" y="4027307"/>
            <a:ext cx="507109" cy="776641"/>
          </a:xfrm>
          <a:prstGeom prst="rect">
            <a:avLst/>
          </a:prstGeom>
          <a:noFill/>
        </p:spPr>
        <p:txBody>
          <a:bodyPr wrap="square" rtlCol="0">
            <a:spAutoFit/>
          </a:bodyPr>
          <a:lstStyle/>
          <a:p>
            <a:pPr algn="ctr"/>
            <a:r>
              <a:rPr kumimoji="1" lang="en-US" altLang="ja-JP" sz="1100" dirty="0"/>
              <a:t>0.2</a:t>
            </a:r>
          </a:p>
          <a:p>
            <a:pPr algn="ctr"/>
            <a:r>
              <a:rPr lang="en-US" altLang="ja-JP" sz="1100" dirty="0"/>
              <a:t>0.13</a:t>
            </a:r>
          </a:p>
          <a:p>
            <a:pPr algn="ctr"/>
            <a:r>
              <a:rPr lang="en-US" altLang="ja-JP" sz="1100" dirty="0"/>
              <a:t>︙</a:t>
            </a:r>
          </a:p>
          <a:p>
            <a:pPr algn="ctr"/>
            <a:r>
              <a:rPr kumimoji="1" lang="en-US" altLang="ja-JP" sz="1100" dirty="0"/>
              <a:t>0.02</a:t>
            </a:r>
            <a:endParaRPr kumimoji="1" lang="ja-JP" altLang="en-US" sz="1100" dirty="0"/>
          </a:p>
        </p:txBody>
      </p:sp>
      <p:sp>
        <p:nvSpPr>
          <p:cNvPr id="18" name="テキスト ボックス 17">
            <a:extLst>
              <a:ext uri="{FF2B5EF4-FFF2-40B4-BE49-F238E27FC236}">
                <a16:creationId xmlns:a16="http://schemas.microsoft.com/office/drawing/2014/main" id="{884EC3EB-8E40-4722-B797-CDFD4D1E4658}"/>
              </a:ext>
            </a:extLst>
          </p:cNvPr>
          <p:cNvSpPr txBox="1"/>
          <p:nvPr/>
        </p:nvSpPr>
        <p:spPr>
          <a:xfrm>
            <a:off x="6458131" y="4882584"/>
            <a:ext cx="507109" cy="776641"/>
          </a:xfrm>
          <a:prstGeom prst="rect">
            <a:avLst/>
          </a:prstGeom>
          <a:noFill/>
        </p:spPr>
        <p:txBody>
          <a:bodyPr wrap="square" rtlCol="0">
            <a:spAutoFit/>
          </a:bodyPr>
          <a:lstStyle/>
          <a:p>
            <a:pPr algn="ctr"/>
            <a:r>
              <a:rPr kumimoji="1" lang="en-US" altLang="ja-JP" sz="1100" dirty="0"/>
              <a:t>0.11</a:t>
            </a:r>
          </a:p>
          <a:p>
            <a:pPr algn="ctr"/>
            <a:r>
              <a:rPr lang="en-US" altLang="ja-JP" sz="1100" dirty="0"/>
              <a:t>0.81</a:t>
            </a:r>
          </a:p>
          <a:p>
            <a:pPr algn="ctr"/>
            <a:r>
              <a:rPr lang="en-US" altLang="ja-JP" sz="1100" dirty="0"/>
              <a:t>︙</a:t>
            </a:r>
          </a:p>
          <a:p>
            <a:pPr algn="ctr"/>
            <a:r>
              <a:rPr kumimoji="1" lang="en-US" altLang="ja-JP" sz="1100" dirty="0"/>
              <a:t>0.28</a:t>
            </a:r>
            <a:endParaRPr kumimoji="1" lang="ja-JP" altLang="en-US" sz="1100" dirty="0"/>
          </a:p>
        </p:txBody>
      </p:sp>
      <p:sp>
        <p:nvSpPr>
          <p:cNvPr id="223" name="テキスト ボックス 222">
            <a:extLst>
              <a:ext uri="{FF2B5EF4-FFF2-40B4-BE49-F238E27FC236}">
                <a16:creationId xmlns:a16="http://schemas.microsoft.com/office/drawing/2014/main" id="{989171E0-F159-4348-9601-ADF907FC307F}"/>
              </a:ext>
            </a:extLst>
          </p:cNvPr>
          <p:cNvSpPr txBox="1"/>
          <p:nvPr/>
        </p:nvSpPr>
        <p:spPr>
          <a:xfrm>
            <a:off x="7491824" y="2315004"/>
            <a:ext cx="507109" cy="769441"/>
          </a:xfrm>
          <a:prstGeom prst="rect">
            <a:avLst/>
          </a:prstGeom>
          <a:noFill/>
        </p:spPr>
        <p:txBody>
          <a:bodyPr wrap="square" rtlCol="0">
            <a:spAutoFit/>
          </a:bodyPr>
          <a:lstStyle/>
          <a:p>
            <a:pPr algn="ctr"/>
            <a:r>
              <a:rPr lang="en-US" altLang="ja-JP" sz="1100" dirty="0"/>
              <a:t>1</a:t>
            </a:r>
            <a:endParaRPr kumimoji="1" lang="en-US" altLang="ja-JP" sz="1100" dirty="0"/>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224" name="正方形/長方形 223">
            <a:extLst>
              <a:ext uri="{FF2B5EF4-FFF2-40B4-BE49-F238E27FC236}">
                <a16:creationId xmlns:a16="http://schemas.microsoft.com/office/drawing/2014/main" id="{1CA067BF-3E90-4B34-A68A-B431EC50F3A7}"/>
              </a:ext>
            </a:extLst>
          </p:cNvPr>
          <p:cNvSpPr/>
          <p:nvPr/>
        </p:nvSpPr>
        <p:spPr>
          <a:xfrm>
            <a:off x="7495776" y="232199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a:extLst>
              <a:ext uri="{FF2B5EF4-FFF2-40B4-BE49-F238E27FC236}">
                <a16:creationId xmlns:a16="http://schemas.microsoft.com/office/drawing/2014/main" id="{0EE5C061-8536-455E-AD5E-4D4EBD0A0FB1}"/>
              </a:ext>
            </a:extLst>
          </p:cNvPr>
          <p:cNvSpPr/>
          <p:nvPr/>
        </p:nvSpPr>
        <p:spPr>
          <a:xfrm>
            <a:off x="7495776" y="3175524"/>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正方形/長方形 225">
            <a:extLst>
              <a:ext uri="{FF2B5EF4-FFF2-40B4-BE49-F238E27FC236}">
                <a16:creationId xmlns:a16="http://schemas.microsoft.com/office/drawing/2014/main" id="{7E45E260-5A50-41AF-A2FB-EFD005B59E45}"/>
              </a:ext>
            </a:extLst>
          </p:cNvPr>
          <p:cNvSpPr/>
          <p:nvPr/>
        </p:nvSpPr>
        <p:spPr>
          <a:xfrm>
            <a:off x="7495776" y="4029056"/>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a:extLst>
              <a:ext uri="{FF2B5EF4-FFF2-40B4-BE49-F238E27FC236}">
                <a16:creationId xmlns:a16="http://schemas.microsoft.com/office/drawing/2014/main" id="{C1B4EB31-8B1B-411F-82B4-631954A9632F}"/>
              </a:ext>
            </a:extLst>
          </p:cNvPr>
          <p:cNvSpPr/>
          <p:nvPr/>
        </p:nvSpPr>
        <p:spPr>
          <a:xfrm>
            <a:off x="7495776" y="4882585"/>
            <a:ext cx="498952" cy="755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8" name="直線矢印コネクタ 227">
            <a:extLst>
              <a:ext uri="{FF2B5EF4-FFF2-40B4-BE49-F238E27FC236}">
                <a16:creationId xmlns:a16="http://schemas.microsoft.com/office/drawing/2014/main" id="{3BC74A6C-8523-4605-97FD-EFF4B773A342}"/>
              </a:ext>
            </a:extLst>
          </p:cNvPr>
          <p:cNvCxnSpPr>
            <a:cxnSpLocks/>
          </p:cNvCxnSpPr>
          <p:nvPr/>
        </p:nvCxnSpPr>
        <p:spPr>
          <a:xfrm>
            <a:off x="7052939" y="2704782"/>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9" name="直線矢印コネクタ 228">
            <a:extLst>
              <a:ext uri="{FF2B5EF4-FFF2-40B4-BE49-F238E27FC236}">
                <a16:creationId xmlns:a16="http://schemas.microsoft.com/office/drawing/2014/main" id="{BCAF2233-18F4-40F7-A601-9D9880E39D02}"/>
              </a:ext>
            </a:extLst>
          </p:cNvPr>
          <p:cNvCxnSpPr>
            <a:cxnSpLocks/>
          </p:cNvCxnSpPr>
          <p:nvPr/>
        </p:nvCxnSpPr>
        <p:spPr>
          <a:xfrm>
            <a:off x="7052939" y="3555459"/>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0" name="直線矢印コネクタ 229">
            <a:extLst>
              <a:ext uri="{FF2B5EF4-FFF2-40B4-BE49-F238E27FC236}">
                <a16:creationId xmlns:a16="http://schemas.microsoft.com/office/drawing/2014/main" id="{05E05AD4-76C6-4ABF-A707-62579BB49BA9}"/>
              </a:ext>
            </a:extLst>
          </p:cNvPr>
          <p:cNvCxnSpPr>
            <a:cxnSpLocks/>
          </p:cNvCxnSpPr>
          <p:nvPr/>
        </p:nvCxnSpPr>
        <p:spPr>
          <a:xfrm>
            <a:off x="7052939" y="4411843"/>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1" name="直線矢印コネクタ 230">
            <a:extLst>
              <a:ext uri="{FF2B5EF4-FFF2-40B4-BE49-F238E27FC236}">
                <a16:creationId xmlns:a16="http://schemas.microsoft.com/office/drawing/2014/main" id="{DA8F5C38-BE93-407F-82BB-CB4485EF714A}"/>
              </a:ext>
            </a:extLst>
          </p:cNvPr>
          <p:cNvCxnSpPr>
            <a:cxnSpLocks/>
          </p:cNvCxnSpPr>
          <p:nvPr/>
        </p:nvCxnSpPr>
        <p:spPr>
          <a:xfrm>
            <a:off x="7052939" y="5268227"/>
            <a:ext cx="360000" cy="2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2" name="テキスト ボックス 231">
            <a:extLst>
              <a:ext uri="{FF2B5EF4-FFF2-40B4-BE49-F238E27FC236}">
                <a16:creationId xmlns:a16="http://schemas.microsoft.com/office/drawing/2014/main" id="{D8A211F7-E060-4202-A4F6-63E7BA9B130E}"/>
              </a:ext>
            </a:extLst>
          </p:cNvPr>
          <p:cNvSpPr txBox="1"/>
          <p:nvPr/>
        </p:nvSpPr>
        <p:spPr>
          <a:xfrm>
            <a:off x="7150150" y="5637514"/>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233" name="テキスト ボックス 232">
            <a:extLst>
              <a:ext uri="{FF2B5EF4-FFF2-40B4-BE49-F238E27FC236}">
                <a16:creationId xmlns:a16="http://schemas.microsoft.com/office/drawing/2014/main" id="{FF4D4879-27C2-4600-A0CC-C4E0213CCDB4}"/>
              </a:ext>
            </a:extLst>
          </p:cNvPr>
          <p:cNvSpPr txBox="1"/>
          <p:nvPr/>
        </p:nvSpPr>
        <p:spPr>
          <a:xfrm>
            <a:off x="7491697" y="3172030"/>
            <a:ext cx="507109" cy="769441"/>
          </a:xfrm>
          <a:prstGeom prst="rect">
            <a:avLst/>
          </a:prstGeom>
          <a:noFill/>
        </p:spPr>
        <p:txBody>
          <a:bodyPr wrap="square" rtlCol="0">
            <a:spAutoFit/>
          </a:bodyPr>
          <a:lstStyle/>
          <a:p>
            <a:pPr algn="ctr"/>
            <a:r>
              <a:rPr lang="en-US" altLang="ja-JP" sz="1100" dirty="0"/>
              <a:t>1</a:t>
            </a:r>
          </a:p>
          <a:p>
            <a:pPr algn="ctr"/>
            <a:r>
              <a:rPr lang="en-US" altLang="ja-JP" sz="1100" dirty="0"/>
              <a:t>0</a:t>
            </a:r>
          </a:p>
          <a:p>
            <a:pPr algn="ctr"/>
            <a:r>
              <a:rPr lang="en-US" altLang="ja-JP" sz="1100" dirty="0"/>
              <a:t>︙</a:t>
            </a:r>
          </a:p>
          <a:p>
            <a:pPr algn="ctr"/>
            <a:r>
              <a:rPr lang="en-US" altLang="ja-JP" sz="1100" dirty="0"/>
              <a:t>0</a:t>
            </a:r>
          </a:p>
        </p:txBody>
      </p:sp>
      <p:sp>
        <p:nvSpPr>
          <p:cNvPr id="234" name="テキスト ボックス 233">
            <a:extLst>
              <a:ext uri="{FF2B5EF4-FFF2-40B4-BE49-F238E27FC236}">
                <a16:creationId xmlns:a16="http://schemas.microsoft.com/office/drawing/2014/main" id="{E4A07CFD-47EB-4D63-86AB-874BBD0FC8F4}"/>
              </a:ext>
            </a:extLst>
          </p:cNvPr>
          <p:cNvSpPr txBox="1"/>
          <p:nvPr/>
        </p:nvSpPr>
        <p:spPr>
          <a:xfrm>
            <a:off x="7491708" y="4027307"/>
            <a:ext cx="507109" cy="769441"/>
          </a:xfrm>
          <a:prstGeom prst="rect">
            <a:avLst/>
          </a:prstGeom>
          <a:noFill/>
        </p:spPr>
        <p:txBody>
          <a:bodyPr wrap="square" rtlCol="0">
            <a:spAutoFit/>
          </a:bodyPr>
          <a:lstStyle/>
          <a:p>
            <a:pPr algn="ctr"/>
            <a:r>
              <a:rPr kumimoji="1" lang="en-US" altLang="ja-JP" sz="1100" dirty="0"/>
              <a:t>0</a:t>
            </a:r>
          </a:p>
          <a:p>
            <a:pPr algn="ctr"/>
            <a:r>
              <a:rPr lang="en-US" altLang="ja-JP" sz="1100" dirty="0"/>
              <a:t>0</a:t>
            </a:r>
          </a:p>
          <a:p>
            <a:pPr algn="ctr"/>
            <a:r>
              <a:rPr lang="en-US" altLang="ja-JP" sz="1100" dirty="0"/>
              <a:t>︙</a:t>
            </a:r>
          </a:p>
          <a:p>
            <a:pPr algn="ctr"/>
            <a:r>
              <a:rPr lang="en-US" altLang="ja-JP" sz="1100" dirty="0"/>
              <a:t>0</a:t>
            </a:r>
          </a:p>
        </p:txBody>
      </p:sp>
      <p:sp>
        <p:nvSpPr>
          <p:cNvPr id="235" name="テキスト ボックス 234">
            <a:extLst>
              <a:ext uri="{FF2B5EF4-FFF2-40B4-BE49-F238E27FC236}">
                <a16:creationId xmlns:a16="http://schemas.microsoft.com/office/drawing/2014/main" id="{95502E1F-D434-4C7B-B03D-C2AD507038B2}"/>
              </a:ext>
            </a:extLst>
          </p:cNvPr>
          <p:cNvSpPr txBox="1"/>
          <p:nvPr/>
        </p:nvSpPr>
        <p:spPr>
          <a:xfrm>
            <a:off x="7492100" y="4882584"/>
            <a:ext cx="507109" cy="769441"/>
          </a:xfrm>
          <a:prstGeom prst="rect">
            <a:avLst/>
          </a:prstGeom>
          <a:noFill/>
        </p:spPr>
        <p:txBody>
          <a:bodyPr wrap="square" rtlCol="0">
            <a:spAutoFit/>
          </a:bodyPr>
          <a:lstStyle/>
          <a:p>
            <a:pPr algn="ctr"/>
            <a:r>
              <a:rPr lang="en-US" altLang="ja-JP" sz="1100" dirty="0"/>
              <a:t>0</a:t>
            </a:r>
          </a:p>
          <a:p>
            <a:pPr algn="ctr"/>
            <a:r>
              <a:rPr lang="en-US" altLang="ja-JP" sz="1100" dirty="0"/>
              <a:t>1</a:t>
            </a:r>
          </a:p>
          <a:p>
            <a:pPr algn="ctr"/>
            <a:r>
              <a:rPr lang="en-US" altLang="ja-JP" sz="1100" dirty="0"/>
              <a:t>︙</a:t>
            </a:r>
          </a:p>
          <a:p>
            <a:pPr algn="ctr"/>
            <a:r>
              <a:rPr lang="en-US" altLang="ja-JP" sz="1100" dirty="0"/>
              <a:t>0</a:t>
            </a:r>
          </a:p>
        </p:txBody>
      </p:sp>
      <p:grpSp>
        <p:nvGrpSpPr>
          <p:cNvPr id="240" name="グループ化 239">
            <a:extLst>
              <a:ext uri="{FF2B5EF4-FFF2-40B4-BE49-F238E27FC236}">
                <a16:creationId xmlns:a16="http://schemas.microsoft.com/office/drawing/2014/main" id="{77ADC72A-674A-4697-A541-993CED488255}"/>
              </a:ext>
            </a:extLst>
          </p:cNvPr>
          <p:cNvGrpSpPr/>
          <p:nvPr/>
        </p:nvGrpSpPr>
        <p:grpSpPr>
          <a:xfrm>
            <a:off x="9195008" y="2819915"/>
            <a:ext cx="553324" cy="2363982"/>
            <a:chOff x="10796627" y="2183130"/>
            <a:chExt cx="501263" cy="3086100"/>
          </a:xfrm>
        </p:grpSpPr>
        <p:sp>
          <p:nvSpPr>
            <p:cNvPr id="241" name="正方形/長方形 240">
              <a:extLst>
                <a:ext uri="{FF2B5EF4-FFF2-40B4-BE49-F238E27FC236}">
                  <a16:creationId xmlns:a16="http://schemas.microsoft.com/office/drawing/2014/main" id="{E1A2438A-F6DD-4783-9C4C-31329D4B97B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テキスト ボックス 241">
              <a:extLst>
                <a:ext uri="{FF2B5EF4-FFF2-40B4-BE49-F238E27FC236}">
                  <a16:creationId xmlns:a16="http://schemas.microsoft.com/office/drawing/2014/main" id="{AB7043E4-EE46-4CF3-8C4F-41B36210F17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2</a:t>
              </a:r>
              <a:endParaRPr kumimoji="1" lang="en-US" altLang="ja-JP" sz="1400" dirty="0"/>
            </a:p>
            <a:p>
              <a:pPr algn="ctr"/>
              <a:r>
                <a:rPr lang="en-US" altLang="ja-JP" sz="1400" dirty="0"/>
                <a:t>1</a:t>
              </a:r>
            </a:p>
            <a:p>
              <a:pPr algn="ctr"/>
              <a:r>
                <a:rPr lang="en-US" altLang="ja-JP" sz="1400" dirty="0"/>
                <a:t>2</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a:p>
              <a:pPr algn="ctr"/>
              <a:r>
                <a:rPr lang="en-US" altLang="ja-JP" sz="1400" dirty="0"/>
                <a:t>0</a:t>
              </a:r>
            </a:p>
          </p:txBody>
        </p:sp>
      </p:grpSp>
      <p:grpSp>
        <p:nvGrpSpPr>
          <p:cNvPr id="243" name="グループ化 242">
            <a:extLst>
              <a:ext uri="{FF2B5EF4-FFF2-40B4-BE49-F238E27FC236}">
                <a16:creationId xmlns:a16="http://schemas.microsoft.com/office/drawing/2014/main" id="{D6C237B1-2284-4CAD-AE22-E0CB9A72620E}"/>
              </a:ext>
            </a:extLst>
          </p:cNvPr>
          <p:cNvGrpSpPr/>
          <p:nvPr/>
        </p:nvGrpSpPr>
        <p:grpSpPr>
          <a:xfrm>
            <a:off x="10069795" y="2819915"/>
            <a:ext cx="1235398" cy="2363982"/>
            <a:chOff x="10796627" y="2183130"/>
            <a:chExt cx="501263" cy="3086100"/>
          </a:xfrm>
        </p:grpSpPr>
        <p:sp>
          <p:nvSpPr>
            <p:cNvPr id="244" name="正方形/長方形 243">
              <a:extLst>
                <a:ext uri="{FF2B5EF4-FFF2-40B4-BE49-F238E27FC236}">
                  <a16:creationId xmlns:a16="http://schemas.microsoft.com/office/drawing/2014/main" id="{4D800DF2-8D76-4525-8B15-CDF4159CC634}"/>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テキスト ボックス 244">
              <a:extLst>
                <a:ext uri="{FF2B5EF4-FFF2-40B4-BE49-F238E27FC236}">
                  <a16:creationId xmlns:a16="http://schemas.microsoft.com/office/drawing/2014/main" id="{8AA2B7F9-45AB-4960-841F-6FC3695635B5}"/>
                </a:ext>
              </a:extLst>
            </p:cNvPr>
            <p:cNvSpPr txBox="1"/>
            <p:nvPr/>
          </p:nvSpPr>
          <p:spPr>
            <a:xfrm>
              <a:off x="10796627" y="2293295"/>
              <a:ext cx="501263" cy="2388030"/>
            </a:xfrm>
            <a:prstGeom prst="rect">
              <a:avLst/>
            </a:prstGeom>
            <a:noFill/>
          </p:spPr>
          <p:txBody>
            <a:bodyPr wrap="square" rtlCol="0">
              <a:spAutoFit/>
            </a:bodyPr>
            <a:lstStyle/>
            <a:p>
              <a:pPr algn="ctr"/>
              <a:r>
                <a:rPr lang="en-US" altLang="ja-JP" sz="1400" dirty="0"/>
                <a:t>“Cut”</a:t>
              </a:r>
              <a:endParaRPr kumimoji="1" lang="en-US" altLang="ja-JP" sz="1400" dirty="0"/>
            </a:p>
            <a:p>
              <a:pPr algn="ctr"/>
              <a:r>
                <a:rPr lang="en-US" altLang="ja-JP" sz="1400" dirty="0"/>
                <a:t>“Peel”</a:t>
              </a:r>
            </a:p>
            <a:p>
              <a:pPr algn="ctr"/>
              <a:r>
                <a:rPr lang="en-US" altLang="ja-JP" sz="1400" dirty="0"/>
                <a:t>“Open”</a:t>
              </a:r>
            </a:p>
            <a:p>
              <a:pPr algn="ctr"/>
              <a:r>
                <a:rPr lang="en-US" altLang="ja-JP" sz="1400" dirty="0"/>
                <a:t>“Take”</a:t>
              </a:r>
            </a:p>
            <a:p>
              <a:pPr algn="ctr"/>
              <a:r>
                <a:rPr lang="en-US" altLang="ja-JP" sz="1400" dirty="0"/>
                <a:t>“Put”</a:t>
              </a:r>
            </a:p>
            <a:p>
              <a:pPr algn="ctr"/>
              <a:r>
                <a:rPr lang="en-US" altLang="ja-JP" sz="1400" dirty="0"/>
                <a:t>“Pour”</a:t>
              </a:r>
            </a:p>
            <a:p>
              <a:pPr algn="ctr"/>
              <a:r>
                <a:rPr lang="en-US" altLang="ja-JP" sz="1400" dirty="0"/>
                <a:t>“Wash”</a:t>
              </a:r>
            </a:p>
            <a:p>
              <a:pPr algn="ctr"/>
              <a:r>
                <a:rPr lang="en-US" altLang="ja-JP" sz="1400" dirty="0"/>
                <a:t>“Add”</a:t>
              </a:r>
            </a:p>
            <a:p>
              <a:pPr algn="ctr"/>
              <a:r>
                <a:rPr lang="en-US" altLang="ja-JP" sz="1400" dirty="0"/>
                <a:t>“Mix”</a:t>
              </a:r>
            </a:p>
            <a:p>
              <a:pPr algn="ctr"/>
              <a:r>
                <a:rPr lang="en-US" altLang="ja-JP" sz="1400" dirty="0"/>
                <a:t>“other”</a:t>
              </a:r>
            </a:p>
          </p:txBody>
        </p:sp>
      </p:grpSp>
      <p:sp>
        <p:nvSpPr>
          <p:cNvPr id="246" name="楕円 245">
            <a:extLst>
              <a:ext uri="{FF2B5EF4-FFF2-40B4-BE49-F238E27FC236}">
                <a16:creationId xmlns:a16="http://schemas.microsoft.com/office/drawing/2014/main" id="{38230837-37D9-47CA-9E9E-E53478E6BC55}"/>
              </a:ext>
            </a:extLst>
          </p:cNvPr>
          <p:cNvSpPr/>
          <p:nvPr/>
        </p:nvSpPr>
        <p:spPr>
          <a:xfrm>
            <a:off x="9251518" y="2915732"/>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楕円 246">
            <a:extLst>
              <a:ext uri="{FF2B5EF4-FFF2-40B4-BE49-F238E27FC236}">
                <a16:creationId xmlns:a16="http://schemas.microsoft.com/office/drawing/2014/main" id="{CD5C1DF0-A23B-449F-9ED7-EA39B3D2E441}"/>
              </a:ext>
            </a:extLst>
          </p:cNvPr>
          <p:cNvSpPr/>
          <p:nvPr/>
        </p:nvSpPr>
        <p:spPr>
          <a:xfrm>
            <a:off x="9249312" y="3337206"/>
            <a:ext cx="1828800" cy="270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テキスト ボックス 254">
            <a:extLst>
              <a:ext uri="{FF2B5EF4-FFF2-40B4-BE49-F238E27FC236}">
                <a16:creationId xmlns:a16="http://schemas.microsoft.com/office/drawing/2014/main" id="{5341265C-B49C-4125-A24C-443D37BECD71}"/>
              </a:ext>
            </a:extLst>
          </p:cNvPr>
          <p:cNvSpPr txBox="1"/>
          <p:nvPr/>
        </p:nvSpPr>
        <p:spPr>
          <a:xfrm>
            <a:off x="5255247"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55" name="テキスト ボックス 54">
            <a:extLst>
              <a:ext uri="{FF2B5EF4-FFF2-40B4-BE49-F238E27FC236}">
                <a16:creationId xmlns:a16="http://schemas.microsoft.com/office/drawing/2014/main" id="{FFB71EA3-13F2-4DC6-AA9B-72E85281FBA9}"/>
              </a:ext>
            </a:extLst>
          </p:cNvPr>
          <p:cNvSpPr txBox="1"/>
          <p:nvPr/>
        </p:nvSpPr>
        <p:spPr>
          <a:xfrm>
            <a:off x="6476035" y="2049125"/>
            <a:ext cx="863260" cy="307777"/>
          </a:xfrm>
          <a:prstGeom prst="rect">
            <a:avLst/>
          </a:prstGeom>
          <a:noFill/>
        </p:spPr>
        <p:txBody>
          <a:bodyPr wrap="square" rtlCol="0">
            <a:spAutoFit/>
          </a:bodyPr>
          <a:lstStyle/>
          <a:p>
            <a:pPr algn="ctr"/>
            <a:r>
              <a:rPr lang="en-US" altLang="ja-JP" sz="1400" dirty="0"/>
              <a:t>10</a:t>
            </a:r>
            <a:r>
              <a:rPr kumimoji="1" lang="en-US" altLang="ja-JP" sz="1400" dirty="0"/>
              <a:t> dim</a:t>
            </a:r>
            <a:endParaRPr kumimoji="1" lang="ja-JP" altLang="en-US" sz="1400" dirty="0"/>
          </a:p>
        </p:txBody>
      </p:sp>
      <p:sp>
        <p:nvSpPr>
          <p:cNvPr id="261" name="楕円 260">
            <a:extLst>
              <a:ext uri="{FF2B5EF4-FFF2-40B4-BE49-F238E27FC236}">
                <a16:creationId xmlns:a16="http://schemas.microsoft.com/office/drawing/2014/main" id="{152AEC94-A28F-400B-8B2F-B3E211140057}"/>
              </a:ext>
            </a:extLst>
          </p:cNvPr>
          <p:cNvSpPr/>
          <p:nvPr/>
        </p:nvSpPr>
        <p:spPr>
          <a:xfrm>
            <a:off x="4791365" y="1335511"/>
            <a:ext cx="1757303" cy="631686"/>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err="1">
                <a:solidFill>
                  <a:schemeClr val="tx1"/>
                </a:solidFill>
              </a:rPr>
              <a:t>BCEWith</a:t>
            </a:r>
            <a:endParaRPr lang="en-US" altLang="ja-JP" sz="1400" b="1" dirty="0">
              <a:solidFill>
                <a:schemeClr val="tx1"/>
              </a:solidFill>
            </a:endParaRPr>
          </a:p>
          <a:p>
            <a:pPr algn="ctr"/>
            <a:r>
              <a:rPr lang="en-US" altLang="ja-JP" sz="1400" b="1" dirty="0" err="1">
                <a:solidFill>
                  <a:schemeClr val="tx1"/>
                </a:solidFill>
              </a:rPr>
              <a:t>LogistsLoss</a:t>
            </a:r>
            <a:endParaRPr lang="ja-JP" altLang="en-US" sz="1400" b="1" dirty="0">
              <a:solidFill>
                <a:schemeClr val="tx1"/>
              </a:solidFill>
            </a:endParaRPr>
          </a:p>
        </p:txBody>
      </p:sp>
      <p:cxnSp>
        <p:nvCxnSpPr>
          <p:cNvPr id="264" name="直線矢印コネクタ 263">
            <a:extLst>
              <a:ext uri="{FF2B5EF4-FFF2-40B4-BE49-F238E27FC236}">
                <a16:creationId xmlns:a16="http://schemas.microsoft.com/office/drawing/2014/main" id="{8B13050C-99C4-4492-A3B7-061885F6162D}"/>
              </a:ext>
            </a:extLst>
          </p:cNvPr>
          <p:cNvCxnSpPr/>
          <p:nvPr/>
        </p:nvCxnSpPr>
        <p:spPr>
          <a:xfrm>
            <a:off x="6378970" y="1967197"/>
            <a:ext cx="169698" cy="235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9" name="楕円 268">
                <a:extLst>
                  <a:ext uri="{FF2B5EF4-FFF2-40B4-BE49-F238E27FC236}">
                    <a16:creationId xmlns:a16="http://schemas.microsoft.com/office/drawing/2014/main" id="{C2E9BDAE-BC8F-47E5-9438-546964283FB5}"/>
                  </a:ext>
                </a:extLst>
              </p:cNvPr>
              <p:cNvSpPr/>
              <p:nvPr/>
            </p:nvSpPr>
            <p:spPr>
              <a:xfrm>
                <a:off x="6865703" y="1328443"/>
                <a:ext cx="1757303" cy="635259"/>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sz="1400" b="1" dirty="0">
                    <a:solidFill>
                      <a:schemeClr val="tx1"/>
                    </a:solidFill>
                  </a:rPr>
                  <a:t>T</a:t>
                </a:r>
                <a:r>
                  <a:rPr kumimoji="1" lang="en-US" altLang="ja-JP" sz="1400" b="1" dirty="0">
                    <a:solidFill>
                      <a:schemeClr val="tx1"/>
                    </a:solidFill>
                  </a:rPr>
                  <a:t>hreshold </a:t>
                </a:r>
                <a14:m>
                  <m:oMath xmlns:m="http://schemas.openxmlformats.org/officeDocument/2006/math">
                    <m:sSub>
                      <m:sSubPr>
                        <m:ctrlPr>
                          <a:rPr kumimoji="1" lang="en-US" altLang="ja-JP" sz="1400" b="1" i="1" smtClean="0">
                            <a:solidFill>
                              <a:schemeClr val="tx1"/>
                            </a:solidFill>
                            <a:latin typeface="Cambria Math" panose="02040503050406030204" pitchFamily="18" charset="0"/>
                          </a:rPr>
                        </m:ctrlPr>
                      </m:sSubPr>
                      <m:e>
                        <m:r>
                          <a:rPr kumimoji="1" lang="en-US" altLang="ja-JP" sz="1400" b="1" i="1" smtClean="0">
                            <a:solidFill>
                              <a:schemeClr val="tx1"/>
                            </a:solidFill>
                            <a:latin typeface="Cambria Math" panose="02040503050406030204" pitchFamily="18" charset="0"/>
                          </a:rPr>
                          <m:t>𝑻</m:t>
                        </m:r>
                      </m:e>
                      <m:sub>
                        <m:r>
                          <a:rPr kumimoji="1" lang="en-US" altLang="ja-JP" sz="1400" b="1" i="1" smtClean="0">
                            <a:solidFill>
                              <a:schemeClr val="tx1"/>
                            </a:solidFill>
                            <a:latin typeface="Cambria Math" panose="02040503050406030204" pitchFamily="18" charset="0"/>
                          </a:rPr>
                          <m:t>𝒉</m:t>
                        </m:r>
                      </m:sub>
                    </m:sSub>
                  </m:oMath>
                </a14:m>
                <a:endParaRPr kumimoji="1" lang="ja-JP" altLang="en-US" sz="1400" b="1" dirty="0">
                  <a:solidFill>
                    <a:schemeClr val="tx1"/>
                  </a:solidFill>
                </a:endParaRPr>
              </a:p>
            </p:txBody>
          </p:sp>
        </mc:Choice>
        <mc:Fallback>
          <p:sp>
            <p:nvSpPr>
              <p:cNvPr id="269" name="楕円 268">
                <a:extLst>
                  <a:ext uri="{FF2B5EF4-FFF2-40B4-BE49-F238E27FC236}">
                    <a16:creationId xmlns:a16="http://schemas.microsoft.com/office/drawing/2014/main" id="{C2E9BDAE-BC8F-47E5-9438-546964283FB5}"/>
                  </a:ext>
                </a:extLst>
              </p:cNvPr>
              <p:cNvSpPr>
                <a:spLocks noRot="1" noChangeAspect="1" noMove="1" noResize="1" noEditPoints="1" noAdjustHandles="1" noChangeArrowheads="1" noChangeShapeType="1" noTextEdit="1"/>
              </p:cNvSpPr>
              <p:nvPr/>
            </p:nvSpPr>
            <p:spPr>
              <a:xfrm>
                <a:off x="6865703" y="1328443"/>
                <a:ext cx="1757303" cy="635259"/>
              </a:xfrm>
              <a:prstGeom prst="ellipse">
                <a:avLst/>
              </a:prstGeom>
              <a:blipFill>
                <a:blip r:embed="rId4"/>
                <a:stretch>
                  <a:fillRect/>
                </a:stretch>
              </a:blipFill>
            </p:spPr>
            <p:txBody>
              <a:bodyPr/>
              <a:lstStyle/>
              <a:p>
                <a:r>
                  <a:rPr lang="ja-JP" altLang="en-US">
                    <a:noFill/>
                  </a:rPr>
                  <a:t> </a:t>
                </a:r>
              </a:p>
            </p:txBody>
          </p:sp>
        </mc:Fallback>
      </mc:AlternateContent>
      <p:cxnSp>
        <p:nvCxnSpPr>
          <p:cNvPr id="271" name="直線矢印コネクタ 270">
            <a:extLst>
              <a:ext uri="{FF2B5EF4-FFF2-40B4-BE49-F238E27FC236}">
                <a16:creationId xmlns:a16="http://schemas.microsoft.com/office/drawing/2014/main" id="{71101FFC-59DE-4C15-BE15-352274D0DDAF}"/>
              </a:ext>
            </a:extLst>
          </p:cNvPr>
          <p:cNvCxnSpPr>
            <a:cxnSpLocks/>
          </p:cNvCxnSpPr>
          <p:nvPr/>
        </p:nvCxnSpPr>
        <p:spPr>
          <a:xfrm flipH="1">
            <a:off x="7744354" y="2014501"/>
            <a:ext cx="1" cy="25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4" name="テキスト ボックス 273">
            <a:extLst>
              <a:ext uri="{FF2B5EF4-FFF2-40B4-BE49-F238E27FC236}">
                <a16:creationId xmlns:a16="http://schemas.microsoft.com/office/drawing/2014/main" id="{A4A6690D-7000-4DE7-8847-15E0FA7E9D76}"/>
              </a:ext>
            </a:extLst>
          </p:cNvPr>
          <p:cNvSpPr txBox="1"/>
          <p:nvPr/>
        </p:nvSpPr>
        <p:spPr>
          <a:xfrm>
            <a:off x="8224588" y="2441236"/>
            <a:ext cx="762400" cy="369332"/>
          </a:xfrm>
          <a:prstGeom prst="rect">
            <a:avLst/>
          </a:prstGeom>
          <a:noFill/>
        </p:spPr>
        <p:txBody>
          <a:bodyPr wrap="square" rtlCol="0">
            <a:spAutoFit/>
          </a:bodyPr>
          <a:lstStyle/>
          <a:p>
            <a:pPr algn="ctr"/>
            <a:r>
              <a:rPr lang="en-US" altLang="ja-JP" b="1" dirty="0">
                <a:solidFill>
                  <a:srgbClr val="FF0000"/>
                </a:solidFill>
              </a:rPr>
              <a:t>SUM</a:t>
            </a:r>
            <a:endParaRPr kumimoji="1" lang="ja-JP" altLang="en-US" b="1" dirty="0">
              <a:solidFill>
                <a:srgbClr val="FF0000"/>
              </a:solidFill>
            </a:endParaRPr>
          </a:p>
        </p:txBody>
      </p:sp>
      <p:sp>
        <p:nvSpPr>
          <p:cNvPr id="275" name="テキスト ボックス 274">
            <a:extLst>
              <a:ext uri="{FF2B5EF4-FFF2-40B4-BE49-F238E27FC236}">
                <a16:creationId xmlns:a16="http://schemas.microsoft.com/office/drawing/2014/main" id="{72C40947-1E45-4FBC-87D1-F1CB28CDC9F2}"/>
              </a:ext>
            </a:extLst>
          </p:cNvPr>
          <p:cNvSpPr txBox="1"/>
          <p:nvPr/>
        </p:nvSpPr>
        <p:spPr>
          <a:xfrm>
            <a:off x="9660374" y="1502037"/>
            <a:ext cx="2071135" cy="461665"/>
          </a:xfrm>
          <a:prstGeom prst="rect">
            <a:avLst/>
          </a:prstGeom>
          <a:noFill/>
        </p:spPr>
        <p:txBody>
          <a:bodyPr wrap="square" rtlCol="0">
            <a:spAutoFit/>
          </a:bodyPr>
          <a:lstStyle/>
          <a:p>
            <a:pPr algn="ctr"/>
            <a:r>
              <a:rPr kumimoji="1" lang="en-US" altLang="ja-JP" sz="2400" dirty="0"/>
              <a:t>Micro activity</a:t>
            </a:r>
            <a:endParaRPr kumimoji="1" lang="ja-JP" altLang="en-US" sz="2400" dirty="0"/>
          </a:p>
        </p:txBody>
      </p:sp>
    </p:spTree>
    <p:extLst>
      <p:ext uri="{BB962C8B-B14F-4D97-AF65-F5344CB8AC3E}">
        <p14:creationId xmlns:p14="http://schemas.microsoft.com/office/powerpoint/2010/main" val="210382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0B93D-401E-4C27-BFE3-51DD70A26CB7}"/>
              </a:ext>
            </a:extLst>
          </p:cNvPr>
          <p:cNvSpPr>
            <a:spLocks noGrp="1"/>
          </p:cNvSpPr>
          <p:nvPr>
            <p:ph type="title"/>
          </p:nvPr>
        </p:nvSpPr>
        <p:spPr/>
        <p:txBody>
          <a:bodyPr/>
          <a:lstStyle/>
          <a:p>
            <a:r>
              <a:rPr kumimoji="1" lang="en-US" altLang="ja-JP"/>
              <a:t>Method - Model</a:t>
            </a:r>
            <a:endParaRPr kumimoji="1" lang="ja-JP" altLang="en-US"/>
          </a:p>
        </p:txBody>
      </p:sp>
      <p:sp>
        <p:nvSpPr>
          <p:cNvPr id="4" name="スライド番号プレースホルダー 3">
            <a:extLst>
              <a:ext uri="{FF2B5EF4-FFF2-40B4-BE49-F238E27FC236}">
                <a16:creationId xmlns:a16="http://schemas.microsoft.com/office/drawing/2014/main" id="{CB385D2B-C5B7-41E1-8BB4-97BF7C00F4CB}"/>
              </a:ext>
            </a:extLst>
          </p:cNvPr>
          <p:cNvSpPr>
            <a:spLocks noGrp="1"/>
          </p:cNvSpPr>
          <p:nvPr>
            <p:ph type="sldNum" sz="quarter" idx="12"/>
          </p:nvPr>
        </p:nvSpPr>
        <p:spPr/>
        <p:txBody>
          <a:bodyPr/>
          <a:lstStyle/>
          <a:p>
            <a:fld id="{92084505-5355-43A2-B929-FD06D0DABC31}" type="slidenum">
              <a:rPr lang="ja-JP" altLang="en-US" smtClean="0"/>
              <a:pPr/>
              <a:t>7</a:t>
            </a:fld>
            <a:endParaRPr lang="ja-JP" altLang="en-US" dirty="0"/>
          </a:p>
        </p:txBody>
      </p:sp>
      <p:grpSp>
        <p:nvGrpSpPr>
          <p:cNvPr id="118" name="グループ化 117">
            <a:extLst>
              <a:ext uri="{FF2B5EF4-FFF2-40B4-BE49-F238E27FC236}">
                <a16:creationId xmlns:a16="http://schemas.microsoft.com/office/drawing/2014/main" id="{89353B0E-6366-4582-A260-06971A1B65BB}"/>
              </a:ext>
            </a:extLst>
          </p:cNvPr>
          <p:cNvGrpSpPr/>
          <p:nvPr/>
        </p:nvGrpSpPr>
        <p:grpSpPr>
          <a:xfrm>
            <a:off x="191838" y="1670127"/>
            <a:ext cx="11917582" cy="4674334"/>
            <a:chOff x="191838" y="1670127"/>
            <a:chExt cx="11917582" cy="4674334"/>
          </a:xfrm>
        </p:grpSpPr>
        <p:pic>
          <p:nvPicPr>
            <p:cNvPr id="10" name="図 9">
              <a:extLst>
                <a:ext uri="{FF2B5EF4-FFF2-40B4-BE49-F238E27FC236}">
                  <a16:creationId xmlns:a16="http://schemas.microsoft.com/office/drawing/2014/main" id="{2FF7BF18-4E7F-40CE-AE6E-77FD2FB80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2722344"/>
              <a:ext cx="645842" cy="977987"/>
            </a:xfrm>
            <a:prstGeom prst="rect">
              <a:avLst/>
            </a:prstGeom>
          </p:spPr>
        </p:pic>
        <p:pic>
          <p:nvPicPr>
            <p:cNvPr id="11" name="図 10">
              <a:extLst>
                <a:ext uri="{FF2B5EF4-FFF2-40B4-BE49-F238E27FC236}">
                  <a16:creationId xmlns:a16="http://schemas.microsoft.com/office/drawing/2014/main" id="{CC518614-A7D4-4BB0-B5DC-1395A476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4785656"/>
              <a:ext cx="645842" cy="977987"/>
            </a:xfrm>
            <a:prstGeom prst="rect">
              <a:avLst/>
            </a:prstGeom>
          </p:spPr>
        </p:pic>
        <p:pic>
          <p:nvPicPr>
            <p:cNvPr id="12" name="図 11">
              <a:extLst>
                <a:ext uri="{FF2B5EF4-FFF2-40B4-BE49-F238E27FC236}">
                  <a16:creationId xmlns:a16="http://schemas.microsoft.com/office/drawing/2014/main" id="{60E6E41D-0E6B-46E2-B4CE-9347951FF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3754000"/>
              <a:ext cx="645842" cy="977987"/>
            </a:xfrm>
            <a:prstGeom prst="rect">
              <a:avLst/>
            </a:prstGeom>
          </p:spPr>
        </p:pic>
        <p:pic>
          <p:nvPicPr>
            <p:cNvPr id="13" name="図 12">
              <a:extLst>
                <a:ext uri="{FF2B5EF4-FFF2-40B4-BE49-F238E27FC236}">
                  <a16:creationId xmlns:a16="http://schemas.microsoft.com/office/drawing/2014/main" id="{FF638FB0-F50E-4EFC-9A9A-D25EA6C03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18" y="1690688"/>
              <a:ext cx="645842" cy="977987"/>
            </a:xfrm>
            <a:prstGeom prst="rect">
              <a:avLst/>
            </a:prstGeom>
          </p:spPr>
        </p:pic>
        <p:grpSp>
          <p:nvGrpSpPr>
            <p:cNvPr id="17" name="グループ化 16">
              <a:extLst>
                <a:ext uri="{FF2B5EF4-FFF2-40B4-BE49-F238E27FC236}">
                  <a16:creationId xmlns:a16="http://schemas.microsoft.com/office/drawing/2014/main" id="{3E22AC1D-D647-49EE-9357-F30A94627A7E}"/>
                </a:ext>
              </a:extLst>
            </p:cNvPr>
            <p:cNvGrpSpPr/>
            <p:nvPr/>
          </p:nvGrpSpPr>
          <p:grpSpPr>
            <a:xfrm>
              <a:off x="3010676" y="1755402"/>
              <a:ext cx="830739" cy="848558"/>
              <a:chOff x="3022637" y="1977172"/>
              <a:chExt cx="871342" cy="1031656"/>
            </a:xfrm>
          </p:grpSpPr>
          <p:sp>
            <p:nvSpPr>
              <p:cNvPr id="15" name="正方形/長方形 14">
                <a:extLst>
                  <a:ext uri="{FF2B5EF4-FFF2-40B4-BE49-F238E27FC236}">
                    <a16:creationId xmlns:a16="http://schemas.microsoft.com/office/drawing/2014/main" id="{35FFA6F1-90EE-4F98-9D6C-9B15B18C4C34}"/>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CBF1E89-AEA6-4433-B696-EA5E1154253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1283238-F838-4B8F-9BD5-D06B86188AA9}"/>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22" name="グループ化 21">
              <a:extLst>
                <a:ext uri="{FF2B5EF4-FFF2-40B4-BE49-F238E27FC236}">
                  <a16:creationId xmlns:a16="http://schemas.microsoft.com/office/drawing/2014/main" id="{ED19E997-2DFD-41FE-8060-97C504E20B36}"/>
                </a:ext>
              </a:extLst>
            </p:cNvPr>
            <p:cNvGrpSpPr/>
            <p:nvPr/>
          </p:nvGrpSpPr>
          <p:grpSpPr>
            <a:xfrm>
              <a:off x="3010676" y="2787058"/>
              <a:ext cx="830739" cy="848558"/>
              <a:chOff x="3022637" y="1977172"/>
              <a:chExt cx="871342" cy="1031656"/>
            </a:xfrm>
          </p:grpSpPr>
          <p:sp>
            <p:nvSpPr>
              <p:cNvPr id="23" name="正方形/長方形 22">
                <a:extLst>
                  <a:ext uri="{FF2B5EF4-FFF2-40B4-BE49-F238E27FC236}">
                    <a16:creationId xmlns:a16="http://schemas.microsoft.com/office/drawing/2014/main" id="{E8E35471-F94F-433E-BE19-A0DFE509E5CB}"/>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3113657-B789-4D71-ADC1-4B1553A1A11C}"/>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DB43030-4EA7-4E1C-806C-747EB6778533}"/>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0" name="グループ化 29">
              <a:extLst>
                <a:ext uri="{FF2B5EF4-FFF2-40B4-BE49-F238E27FC236}">
                  <a16:creationId xmlns:a16="http://schemas.microsoft.com/office/drawing/2014/main" id="{4BD3A788-207D-4491-A19C-8647E3F7CFDC}"/>
                </a:ext>
              </a:extLst>
            </p:cNvPr>
            <p:cNvGrpSpPr/>
            <p:nvPr/>
          </p:nvGrpSpPr>
          <p:grpSpPr>
            <a:xfrm>
              <a:off x="3010676" y="3818714"/>
              <a:ext cx="830739" cy="848558"/>
              <a:chOff x="3022637" y="1977172"/>
              <a:chExt cx="871342" cy="1031656"/>
            </a:xfrm>
          </p:grpSpPr>
          <p:sp>
            <p:nvSpPr>
              <p:cNvPr id="31" name="正方形/長方形 30">
                <a:extLst>
                  <a:ext uri="{FF2B5EF4-FFF2-40B4-BE49-F238E27FC236}">
                    <a16:creationId xmlns:a16="http://schemas.microsoft.com/office/drawing/2014/main" id="{1FF11AA6-022A-45CF-9ABD-5B3E8C464131}"/>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FC940C7-9B50-4317-AE8E-CEF073DA1CFD}"/>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AF0CD1A-EF19-49AD-B3C5-F74F8D9CB5F4}"/>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grpSp>
          <p:nvGrpSpPr>
            <p:cNvPr id="34" name="グループ化 33">
              <a:extLst>
                <a:ext uri="{FF2B5EF4-FFF2-40B4-BE49-F238E27FC236}">
                  <a16:creationId xmlns:a16="http://schemas.microsoft.com/office/drawing/2014/main" id="{8A57FEB4-2501-4B42-BFA3-7F95FAB8981D}"/>
                </a:ext>
              </a:extLst>
            </p:cNvPr>
            <p:cNvGrpSpPr/>
            <p:nvPr/>
          </p:nvGrpSpPr>
          <p:grpSpPr>
            <a:xfrm>
              <a:off x="3010676" y="4849572"/>
              <a:ext cx="830739" cy="848558"/>
              <a:chOff x="3022637" y="1977172"/>
              <a:chExt cx="871342" cy="1031656"/>
            </a:xfrm>
          </p:grpSpPr>
          <p:sp>
            <p:nvSpPr>
              <p:cNvPr id="35" name="正方形/長方形 34">
                <a:extLst>
                  <a:ext uri="{FF2B5EF4-FFF2-40B4-BE49-F238E27FC236}">
                    <a16:creationId xmlns:a16="http://schemas.microsoft.com/office/drawing/2014/main" id="{582C86AE-7C87-4987-AE33-CF0BE37E01A8}"/>
                  </a:ext>
                </a:extLst>
              </p:cNvPr>
              <p:cNvSpPr/>
              <p:nvPr/>
            </p:nvSpPr>
            <p:spPr>
              <a:xfrm>
                <a:off x="3383280" y="1977172"/>
                <a:ext cx="457200" cy="794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B24E0770-D740-4962-A034-E3ADCD4ACE8B}"/>
                  </a:ext>
                </a:extLst>
              </p:cNvPr>
              <p:cNvSpPr/>
              <p:nvPr/>
            </p:nvSpPr>
            <p:spPr>
              <a:xfrm>
                <a:off x="3022637" y="2213939"/>
                <a:ext cx="457200" cy="794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412FCA5-36BE-4A9B-B1E3-FDE6D8174F6D}"/>
                  </a:ext>
                </a:extLst>
              </p:cNvPr>
              <p:cNvSpPr txBox="1"/>
              <p:nvPr/>
            </p:nvSpPr>
            <p:spPr>
              <a:xfrm rot="20262665">
                <a:off x="3426338" y="2292274"/>
                <a:ext cx="467641" cy="276999"/>
              </a:xfrm>
              <a:prstGeom prst="rect">
                <a:avLst/>
              </a:prstGeom>
              <a:noFill/>
            </p:spPr>
            <p:txBody>
              <a:bodyPr wrap="square" rtlCol="0">
                <a:spAutoFit/>
              </a:bodyPr>
              <a:lstStyle/>
              <a:p>
                <a:r>
                  <a:rPr kumimoji="1" lang="ja-JP" altLang="en-US" sz="1200" dirty="0">
                    <a:latin typeface="+mj-lt"/>
                  </a:rPr>
                  <a:t>・・・</a:t>
                </a:r>
              </a:p>
            </p:txBody>
          </p:sp>
        </p:grpSp>
        <p:sp>
          <p:nvSpPr>
            <p:cNvPr id="38" name="正方形/長方形 37">
              <a:extLst>
                <a:ext uri="{FF2B5EF4-FFF2-40B4-BE49-F238E27FC236}">
                  <a16:creationId xmlns:a16="http://schemas.microsoft.com/office/drawing/2014/main" id="{AB38E168-BAB5-40DD-B27A-77AF41BE450A}"/>
                </a:ext>
              </a:extLst>
            </p:cNvPr>
            <p:cNvSpPr/>
            <p:nvPr/>
          </p:nvSpPr>
          <p:spPr>
            <a:xfrm>
              <a:off x="475756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FBD2B5A0-E378-42B9-8E6E-A45C0C267679}"/>
                </a:ext>
              </a:extLst>
            </p:cNvPr>
            <p:cNvSpPr/>
            <p:nvPr/>
          </p:nvSpPr>
          <p:spPr>
            <a:xfrm>
              <a:off x="9145025" y="1690686"/>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5BEF746-EC5E-4EA4-B9F4-6A6CE0E910AB}"/>
                </a:ext>
              </a:extLst>
            </p:cNvPr>
            <p:cNvSpPr/>
            <p:nvPr/>
          </p:nvSpPr>
          <p:spPr>
            <a:xfrm>
              <a:off x="6222658" y="169068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5F4AC70B-B984-43A3-BCD7-845FF8D1098C}"/>
                </a:ext>
              </a:extLst>
            </p:cNvPr>
            <p:cNvSpPr/>
            <p:nvPr/>
          </p:nvSpPr>
          <p:spPr>
            <a:xfrm>
              <a:off x="7684352" y="169068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B00AE42A-DFD6-4E81-8FC6-1A375B41D61C}"/>
                </a:ext>
              </a:extLst>
            </p:cNvPr>
            <p:cNvSpPr/>
            <p:nvPr/>
          </p:nvSpPr>
          <p:spPr>
            <a:xfrm>
              <a:off x="10798938" y="2183130"/>
              <a:ext cx="498952" cy="3086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ED847CF-6015-4FC5-849E-080F3651DD49}"/>
                </a:ext>
              </a:extLst>
            </p:cNvPr>
            <p:cNvSpPr/>
            <p:nvPr/>
          </p:nvSpPr>
          <p:spPr>
            <a:xfrm>
              <a:off x="475756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24D3A01-BA99-4857-8C16-556EDEBF3AD2}"/>
                </a:ext>
              </a:extLst>
            </p:cNvPr>
            <p:cNvSpPr/>
            <p:nvPr/>
          </p:nvSpPr>
          <p:spPr>
            <a:xfrm>
              <a:off x="9145025" y="272234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DBE77BBA-4500-4F0F-BDFA-7AF29627E37C}"/>
                </a:ext>
              </a:extLst>
            </p:cNvPr>
            <p:cNvSpPr/>
            <p:nvPr/>
          </p:nvSpPr>
          <p:spPr>
            <a:xfrm>
              <a:off x="6222658" y="272234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76908F6-966F-4143-8D74-5F9C87FC1C7A}"/>
                </a:ext>
              </a:extLst>
            </p:cNvPr>
            <p:cNvSpPr/>
            <p:nvPr/>
          </p:nvSpPr>
          <p:spPr>
            <a:xfrm>
              <a:off x="7684352" y="272234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35E6D036-A695-428F-B1A8-ADEE95B5FFF0}"/>
                </a:ext>
              </a:extLst>
            </p:cNvPr>
            <p:cNvSpPr/>
            <p:nvPr/>
          </p:nvSpPr>
          <p:spPr>
            <a:xfrm>
              <a:off x="475756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0EEB328-2956-4AAA-BAA7-492DEEE632CD}"/>
                </a:ext>
              </a:extLst>
            </p:cNvPr>
            <p:cNvSpPr/>
            <p:nvPr/>
          </p:nvSpPr>
          <p:spPr>
            <a:xfrm>
              <a:off x="9145025" y="3753997"/>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84A68A0-A6E7-403D-AF2D-626B07FAE9EC}"/>
                </a:ext>
              </a:extLst>
            </p:cNvPr>
            <p:cNvSpPr/>
            <p:nvPr/>
          </p:nvSpPr>
          <p:spPr>
            <a:xfrm>
              <a:off x="6222658" y="3753999"/>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E785F83B-09E6-4A3D-A108-D33794FADE36}"/>
                </a:ext>
              </a:extLst>
            </p:cNvPr>
            <p:cNvSpPr/>
            <p:nvPr/>
          </p:nvSpPr>
          <p:spPr>
            <a:xfrm>
              <a:off x="7684352" y="3753998"/>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C4F1551-D59D-4647-9D90-52F8383AD673}"/>
                </a:ext>
              </a:extLst>
            </p:cNvPr>
            <p:cNvSpPr/>
            <p:nvPr/>
          </p:nvSpPr>
          <p:spPr>
            <a:xfrm>
              <a:off x="475756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97E7B44E-200B-4016-AF3E-51473C277A8E}"/>
                </a:ext>
              </a:extLst>
            </p:cNvPr>
            <p:cNvSpPr/>
            <p:nvPr/>
          </p:nvSpPr>
          <p:spPr>
            <a:xfrm>
              <a:off x="9145025" y="4785651"/>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4FF0BC6-FE71-41B4-9BF0-99CB6881EF74}"/>
                </a:ext>
              </a:extLst>
            </p:cNvPr>
            <p:cNvSpPr/>
            <p:nvPr/>
          </p:nvSpPr>
          <p:spPr>
            <a:xfrm>
              <a:off x="6222658" y="4785653"/>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0CF6275-CC9F-42FA-82E6-597A0302FE07}"/>
                </a:ext>
              </a:extLst>
            </p:cNvPr>
            <p:cNvSpPr/>
            <p:nvPr/>
          </p:nvSpPr>
          <p:spPr>
            <a:xfrm>
              <a:off x="7684352" y="4785652"/>
              <a:ext cx="498952" cy="913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40914DE9-631C-4799-9BF1-CC421F03CC4B}"/>
                </a:ext>
              </a:extLst>
            </p:cNvPr>
            <p:cNvCxnSpPr>
              <a:cxnSpLocks/>
            </p:cNvCxnSpPr>
            <p:nvPr/>
          </p:nvCxnSpPr>
          <p:spPr>
            <a:xfrm>
              <a:off x="2137410"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a:extLst>
                <a:ext uri="{FF2B5EF4-FFF2-40B4-BE49-F238E27FC236}">
                  <a16:creationId xmlns:a16="http://schemas.microsoft.com/office/drawing/2014/main" id="{79298171-FF67-40E9-B5A8-15C522E99F5F}"/>
                </a:ext>
              </a:extLst>
            </p:cNvPr>
            <p:cNvCxnSpPr>
              <a:cxnSpLocks/>
            </p:cNvCxnSpPr>
            <p:nvPr/>
          </p:nvCxnSpPr>
          <p:spPr>
            <a:xfrm>
              <a:off x="2138400"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a:extLst>
                <a:ext uri="{FF2B5EF4-FFF2-40B4-BE49-F238E27FC236}">
                  <a16:creationId xmlns:a16="http://schemas.microsoft.com/office/drawing/2014/main" id="{1690713E-A738-483D-90D4-97A6EEE3CB1D}"/>
                </a:ext>
              </a:extLst>
            </p:cNvPr>
            <p:cNvCxnSpPr>
              <a:cxnSpLocks/>
            </p:cNvCxnSpPr>
            <p:nvPr/>
          </p:nvCxnSpPr>
          <p:spPr>
            <a:xfrm>
              <a:off x="2138400"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a:extLst>
                <a:ext uri="{FF2B5EF4-FFF2-40B4-BE49-F238E27FC236}">
                  <a16:creationId xmlns:a16="http://schemas.microsoft.com/office/drawing/2014/main" id="{2547371B-9D7C-40CC-8552-97C61CD93985}"/>
                </a:ext>
              </a:extLst>
            </p:cNvPr>
            <p:cNvCxnSpPr>
              <a:cxnSpLocks/>
            </p:cNvCxnSpPr>
            <p:nvPr/>
          </p:nvCxnSpPr>
          <p:spPr>
            <a:xfrm>
              <a:off x="2138400"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55E0891C-50F7-4B36-A524-36646E1EEFF7}"/>
                </a:ext>
              </a:extLst>
            </p:cNvPr>
            <p:cNvCxnSpPr>
              <a:cxnSpLocks/>
            </p:cNvCxnSpPr>
            <p:nvPr/>
          </p:nvCxnSpPr>
          <p:spPr>
            <a:xfrm>
              <a:off x="3868481" y="2179682"/>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A3D4AA63-A3E9-4818-A82D-1A750EAC54DD}"/>
                </a:ext>
              </a:extLst>
            </p:cNvPr>
            <p:cNvCxnSpPr>
              <a:cxnSpLocks/>
            </p:cNvCxnSpPr>
            <p:nvPr/>
          </p:nvCxnSpPr>
          <p:spPr>
            <a:xfrm>
              <a:off x="3869471" y="320788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3B231E84-FC31-4D07-9D20-770B2382C574}"/>
                </a:ext>
              </a:extLst>
            </p:cNvPr>
            <p:cNvCxnSpPr>
              <a:cxnSpLocks/>
            </p:cNvCxnSpPr>
            <p:nvPr/>
          </p:nvCxnSpPr>
          <p:spPr>
            <a:xfrm>
              <a:off x="3869471" y="4242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3497EAFB-CACE-4440-B994-2B311562D5D6}"/>
                </a:ext>
              </a:extLst>
            </p:cNvPr>
            <p:cNvCxnSpPr>
              <a:cxnSpLocks/>
            </p:cNvCxnSpPr>
            <p:nvPr/>
          </p:nvCxnSpPr>
          <p:spPr>
            <a:xfrm>
              <a:off x="3869471" y="5278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A971DFD1-9B02-4D13-878B-0DC7D3B202C4}"/>
                </a:ext>
              </a:extLst>
            </p:cNvPr>
            <p:cNvCxnSpPr>
              <a:cxnSpLocks/>
            </p:cNvCxnSpPr>
            <p:nvPr/>
          </p:nvCxnSpPr>
          <p:spPr>
            <a:xfrm>
              <a:off x="5331120" y="2176234"/>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a:extLst>
                <a:ext uri="{FF2B5EF4-FFF2-40B4-BE49-F238E27FC236}">
                  <a16:creationId xmlns:a16="http://schemas.microsoft.com/office/drawing/2014/main" id="{B829D20D-4BD5-4EBD-8558-2AF5AC35F3D4}"/>
                </a:ext>
              </a:extLst>
            </p:cNvPr>
            <p:cNvCxnSpPr>
              <a:cxnSpLocks/>
            </p:cNvCxnSpPr>
            <p:nvPr/>
          </p:nvCxnSpPr>
          <p:spPr>
            <a:xfrm>
              <a:off x="5332110" y="320444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01F9A017-B124-485A-85B4-174CE5CE782D}"/>
                </a:ext>
              </a:extLst>
            </p:cNvPr>
            <p:cNvCxnSpPr>
              <a:cxnSpLocks/>
            </p:cNvCxnSpPr>
            <p:nvPr/>
          </p:nvCxnSpPr>
          <p:spPr>
            <a:xfrm>
              <a:off x="5332110" y="4239545"/>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矢印コネクタ 67">
              <a:extLst>
                <a:ext uri="{FF2B5EF4-FFF2-40B4-BE49-F238E27FC236}">
                  <a16:creationId xmlns:a16="http://schemas.microsoft.com/office/drawing/2014/main" id="{C548DD25-C7AA-4B82-B0FD-BA0642647EB1}"/>
                </a:ext>
              </a:extLst>
            </p:cNvPr>
            <p:cNvCxnSpPr>
              <a:cxnSpLocks/>
            </p:cNvCxnSpPr>
            <p:nvPr/>
          </p:nvCxnSpPr>
          <p:spPr>
            <a:xfrm>
              <a:off x="5332110" y="5274649"/>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a:extLst>
                <a:ext uri="{FF2B5EF4-FFF2-40B4-BE49-F238E27FC236}">
                  <a16:creationId xmlns:a16="http://schemas.microsoft.com/office/drawing/2014/main" id="{B4F4C6B4-09F2-4278-983E-BD30567C0116}"/>
                </a:ext>
              </a:extLst>
            </p:cNvPr>
            <p:cNvCxnSpPr>
              <a:cxnSpLocks/>
            </p:cNvCxnSpPr>
            <p:nvPr/>
          </p:nvCxnSpPr>
          <p:spPr>
            <a:xfrm>
              <a:off x="6794513"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F5BD1667-F761-49C9-AE0F-4AACAB94AF51}"/>
                </a:ext>
              </a:extLst>
            </p:cNvPr>
            <p:cNvCxnSpPr>
              <a:cxnSpLocks/>
            </p:cNvCxnSpPr>
            <p:nvPr/>
          </p:nvCxnSpPr>
          <p:spPr>
            <a:xfrm>
              <a:off x="6795503"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a:extLst>
                <a:ext uri="{FF2B5EF4-FFF2-40B4-BE49-F238E27FC236}">
                  <a16:creationId xmlns:a16="http://schemas.microsoft.com/office/drawing/2014/main" id="{35B28346-2CB4-4967-8B54-B894A647C42B}"/>
                </a:ext>
              </a:extLst>
            </p:cNvPr>
            <p:cNvCxnSpPr>
              <a:cxnSpLocks/>
            </p:cNvCxnSpPr>
            <p:nvPr/>
          </p:nvCxnSpPr>
          <p:spPr>
            <a:xfrm>
              <a:off x="6795503"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105DEADC-6997-425A-B009-E3AA0DC009D1}"/>
                </a:ext>
              </a:extLst>
            </p:cNvPr>
            <p:cNvCxnSpPr>
              <a:cxnSpLocks/>
            </p:cNvCxnSpPr>
            <p:nvPr/>
          </p:nvCxnSpPr>
          <p:spPr>
            <a:xfrm>
              <a:off x="6795503"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矢印コネクタ 72">
              <a:extLst>
                <a:ext uri="{FF2B5EF4-FFF2-40B4-BE49-F238E27FC236}">
                  <a16:creationId xmlns:a16="http://schemas.microsoft.com/office/drawing/2014/main" id="{F754F5AD-88AE-4DC1-AC93-A97D144F0FCF}"/>
                </a:ext>
              </a:extLst>
            </p:cNvPr>
            <p:cNvCxnSpPr>
              <a:cxnSpLocks/>
            </p:cNvCxnSpPr>
            <p:nvPr/>
          </p:nvCxnSpPr>
          <p:spPr>
            <a:xfrm>
              <a:off x="8257904" y="2172786"/>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矢印コネクタ 73">
              <a:extLst>
                <a:ext uri="{FF2B5EF4-FFF2-40B4-BE49-F238E27FC236}">
                  <a16:creationId xmlns:a16="http://schemas.microsoft.com/office/drawing/2014/main" id="{5DB5EE1F-39A5-472B-8A89-7877DBA045D9}"/>
                </a:ext>
              </a:extLst>
            </p:cNvPr>
            <p:cNvCxnSpPr>
              <a:cxnSpLocks/>
            </p:cNvCxnSpPr>
            <p:nvPr/>
          </p:nvCxnSpPr>
          <p:spPr>
            <a:xfrm>
              <a:off x="8258894" y="3200993"/>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線矢印コネクタ 74">
              <a:extLst>
                <a:ext uri="{FF2B5EF4-FFF2-40B4-BE49-F238E27FC236}">
                  <a16:creationId xmlns:a16="http://schemas.microsoft.com/office/drawing/2014/main" id="{C6C96EBB-9453-4E0B-936D-AB05DAB21CB2}"/>
                </a:ext>
              </a:extLst>
            </p:cNvPr>
            <p:cNvCxnSpPr>
              <a:cxnSpLocks/>
            </p:cNvCxnSpPr>
            <p:nvPr/>
          </p:nvCxnSpPr>
          <p:spPr>
            <a:xfrm>
              <a:off x="8258894" y="4236097"/>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7879CFD0-002B-45C5-AD26-5CF40527A4AB}"/>
                </a:ext>
              </a:extLst>
            </p:cNvPr>
            <p:cNvCxnSpPr>
              <a:cxnSpLocks/>
            </p:cNvCxnSpPr>
            <p:nvPr/>
          </p:nvCxnSpPr>
          <p:spPr>
            <a:xfrm>
              <a:off x="8258894" y="5271201"/>
              <a:ext cx="811530" cy="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矢印コネクタ 83">
              <a:extLst>
                <a:ext uri="{FF2B5EF4-FFF2-40B4-BE49-F238E27FC236}">
                  <a16:creationId xmlns:a16="http://schemas.microsoft.com/office/drawing/2014/main" id="{2386301E-C631-4D26-85D7-E6CBC0D82591}"/>
                </a:ext>
              </a:extLst>
            </p:cNvPr>
            <p:cNvCxnSpPr>
              <a:cxnSpLocks/>
            </p:cNvCxnSpPr>
            <p:nvPr/>
          </p:nvCxnSpPr>
          <p:spPr>
            <a:xfrm>
              <a:off x="9718578" y="2179682"/>
              <a:ext cx="995540" cy="60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矢印コネクタ 84">
              <a:extLst>
                <a:ext uri="{FF2B5EF4-FFF2-40B4-BE49-F238E27FC236}">
                  <a16:creationId xmlns:a16="http://schemas.microsoft.com/office/drawing/2014/main" id="{6FE3AD43-BB3B-4FED-AB4C-967A9BBCC92C}"/>
                </a:ext>
              </a:extLst>
            </p:cNvPr>
            <p:cNvCxnSpPr>
              <a:cxnSpLocks/>
            </p:cNvCxnSpPr>
            <p:nvPr/>
          </p:nvCxnSpPr>
          <p:spPr>
            <a:xfrm>
              <a:off x="9719568" y="3207889"/>
              <a:ext cx="994550" cy="221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a:extLst>
                <a:ext uri="{FF2B5EF4-FFF2-40B4-BE49-F238E27FC236}">
                  <a16:creationId xmlns:a16="http://schemas.microsoft.com/office/drawing/2014/main" id="{2DF19D56-CF49-4707-8C76-C3BD923DEC0F}"/>
                </a:ext>
              </a:extLst>
            </p:cNvPr>
            <p:cNvCxnSpPr>
              <a:cxnSpLocks/>
            </p:cNvCxnSpPr>
            <p:nvPr/>
          </p:nvCxnSpPr>
          <p:spPr>
            <a:xfrm flipV="1">
              <a:off x="9719568" y="4001853"/>
              <a:ext cx="994550" cy="241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8970FDC-C7A1-47B7-A453-6BCEA4401689}"/>
                </a:ext>
              </a:extLst>
            </p:cNvPr>
            <p:cNvCxnSpPr>
              <a:cxnSpLocks/>
            </p:cNvCxnSpPr>
            <p:nvPr/>
          </p:nvCxnSpPr>
          <p:spPr>
            <a:xfrm flipV="1">
              <a:off x="9719568" y="4731987"/>
              <a:ext cx="994550" cy="546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テキスト ボックス 91">
              <a:extLst>
                <a:ext uri="{FF2B5EF4-FFF2-40B4-BE49-F238E27FC236}">
                  <a16:creationId xmlns:a16="http://schemas.microsoft.com/office/drawing/2014/main" id="{F18703A2-D489-40FF-8417-D0328380A39B}"/>
                </a:ext>
              </a:extLst>
            </p:cNvPr>
            <p:cNvSpPr txBox="1"/>
            <p:nvPr/>
          </p:nvSpPr>
          <p:spPr>
            <a:xfrm>
              <a:off x="2137410" y="1865009"/>
              <a:ext cx="811530" cy="307777"/>
            </a:xfrm>
            <a:prstGeom prst="rect">
              <a:avLst/>
            </a:prstGeom>
            <a:noFill/>
          </p:spPr>
          <p:txBody>
            <a:bodyPr wrap="square" rtlCol="0">
              <a:spAutoFit/>
            </a:bodyPr>
            <a:lstStyle/>
            <a:p>
              <a:pPr algn="ctr"/>
              <a:r>
                <a:rPr kumimoji="1" lang="en-US" altLang="ja-JP" sz="1400" dirty="0"/>
                <a:t>21ch*N’</a:t>
              </a:r>
              <a:endParaRPr kumimoji="1" lang="ja-JP" altLang="en-US" sz="1400" dirty="0"/>
            </a:p>
          </p:txBody>
        </p:sp>
        <p:sp>
          <p:nvSpPr>
            <p:cNvPr id="93" name="テキスト ボックス 92">
              <a:extLst>
                <a:ext uri="{FF2B5EF4-FFF2-40B4-BE49-F238E27FC236}">
                  <a16:creationId xmlns:a16="http://schemas.microsoft.com/office/drawing/2014/main" id="{B2BAD8D9-8DAE-4E42-94F4-A9382E689DCA}"/>
                </a:ext>
              </a:extLst>
            </p:cNvPr>
            <p:cNvSpPr txBox="1"/>
            <p:nvPr/>
          </p:nvSpPr>
          <p:spPr>
            <a:xfrm>
              <a:off x="3742202" y="1670127"/>
              <a:ext cx="1074419" cy="523220"/>
            </a:xfrm>
            <a:prstGeom prst="rect">
              <a:avLst/>
            </a:prstGeom>
            <a:noFill/>
          </p:spPr>
          <p:txBody>
            <a:bodyPr wrap="square" rtlCol="0">
              <a:spAutoFit/>
            </a:bodyPr>
            <a:lstStyle/>
            <a:p>
              <a:pPr algn="ctr"/>
              <a:r>
                <a:rPr kumimoji="1" lang="en-US" altLang="ja-JP" sz="1400" dirty="0"/>
                <a:t>21ch*</a:t>
              </a:r>
            </a:p>
            <a:p>
              <a:pPr algn="ctr"/>
              <a:r>
                <a:rPr lang="en-US" altLang="ja-JP" sz="1400" dirty="0"/>
                <a:t>6maps*</a:t>
              </a:r>
              <a:r>
                <a:rPr kumimoji="1" lang="en-US" altLang="ja-JP" sz="1400" dirty="0"/>
                <a:t>N’’</a:t>
              </a:r>
              <a:endParaRPr kumimoji="1" lang="ja-JP" altLang="en-US" sz="1400" dirty="0"/>
            </a:p>
          </p:txBody>
        </p:sp>
        <p:sp>
          <p:nvSpPr>
            <p:cNvPr id="95" name="テキスト ボックス 94">
              <a:extLst>
                <a:ext uri="{FF2B5EF4-FFF2-40B4-BE49-F238E27FC236}">
                  <a16:creationId xmlns:a16="http://schemas.microsoft.com/office/drawing/2014/main" id="{8798BF17-26E8-4007-B661-6365F8B8D006}"/>
                </a:ext>
              </a:extLst>
            </p:cNvPr>
            <p:cNvSpPr txBox="1"/>
            <p:nvPr/>
          </p:nvSpPr>
          <p:spPr>
            <a:xfrm>
              <a:off x="5318990" y="1879189"/>
              <a:ext cx="811530" cy="307777"/>
            </a:xfrm>
            <a:prstGeom prst="rect">
              <a:avLst/>
            </a:prstGeom>
            <a:noFill/>
          </p:spPr>
          <p:txBody>
            <a:bodyPr wrap="square" rtlCol="0">
              <a:spAutoFit/>
            </a:bodyPr>
            <a:lstStyle/>
            <a:p>
              <a:pPr algn="ctr"/>
              <a:r>
                <a:rPr kumimoji="1" lang="en-US" altLang="ja-JP" sz="1400" dirty="0"/>
                <a:t>24</a:t>
              </a:r>
              <a:endParaRPr kumimoji="1" lang="ja-JP" altLang="en-US" sz="1400" dirty="0"/>
            </a:p>
          </p:txBody>
        </p:sp>
        <p:sp>
          <p:nvSpPr>
            <p:cNvPr id="96" name="テキスト ボックス 95">
              <a:extLst>
                <a:ext uri="{FF2B5EF4-FFF2-40B4-BE49-F238E27FC236}">
                  <a16:creationId xmlns:a16="http://schemas.microsoft.com/office/drawing/2014/main" id="{46D4A903-3CBA-4991-BE81-16AFE92C413A}"/>
                </a:ext>
              </a:extLst>
            </p:cNvPr>
            <p:cNvSpPr txBox="1"/>
            <p:nvPr/>
          </p:nvSpPr>
          <p:spPr>
            <a:xfrm>
              <a:off x="6787377" y="1882570"/>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7" name="テキスト ボックス 96">
              <a:extLst>
                <a:ext uri="{FF2B5EF4-FFF2-40B4-BE49-F238E27FC236}">
                  <a16:creationId xmlns:a16="http://schemas.microsoft.com/office/drawing/2014/main" id="{A68B71BB-65F8-46E1-BD6F-F34AA479BCE6}"/>
                </a:ext>
              </a:extLst>
            </p:cNvPr>
            <p:cNvSpPr txBox="1"/>
            <p:nvPr/>
          </p:nvSpPr>
          <p:spPr>
            <a:xfrm>
              <a:off x="8248675" y="187190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8" name="テキスト ボックス 97">
              <a:extLst>
                <a:ext uri="{FF2B5EF4-FFF2-40B4-BE49-F238E27FC236}">
                  <a16:creationId xmlns:a16="http://schemas.microsoft.com/office/drawing/2014/main" id="{DCE12ADF-3739-4F6E-93D3-A31A8E249C88}"/>
                </a:ext>
              </a:extLst>
            </p:cNvPr>
            <p:cNvSpPr txBox="1"/>
            <p:nvPr/>
          </p:nvSpPr>
          <p:spPr>
            <a:xfrm>
              <a:off x="9815912" y="2031614"/>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99" name="テキスト ボックス 98">
              <a:extLst>
                <a:ext uri="{FF2B5EF4-FFF2-40B4-BE49-F238E27FC236}">
                  <a16:creationId xmlns:a16="http://schemas.microsoft.com/office/drawing/2014/main" id="{A605DC93-20B2-4847-91E9-98306B9C5667}"/>
                </a:ext>
              </a:extLst>
            </p:cNvPr>
            <p:cNvSpPr txBox="1"/>
            <p:nvPr/>
          </p:nvSpPr>
          <p:spPr>
            <a:xfrm>
              <a:off x="11297890" y="3546442"/>
              <a:ext cx="811530" cy="307777"/>
            </a:xfrm>
            <a:prstGeom prst="rect">
              <a:avLst/>
            </a:prstGeom>
            <a:noFill/>
          </p:spPr>
          <p:txBody>
            <a:bodyPr wrap="square" rtlCol="0">
              <a:spAutoFit/>
            </a:bodyPr>
            <a:lstStyle/>
            <a:p>
              <a:pPr algn="ctr"/>
              <a:r>
                <a:rPr lang="en-US" altLang="ja-JP" sz="1400" dirty="0"/>
                <a:t>10 / 3</a:t>
              </a:r>
              <a:endParaRPr kumimoji="1" lang="ja-JP" altLang="en-US" sz="1400" dirty="0"/>
            </a:p>
          </p:txBody>
        </p:sp>
        <p:sp>
          <p:nvSpPr>
            <p:cNvPr id="100" name="テキスト ボックス 99">
              <a:extLst>
                <a:ext uri="{FF2B5EF4-FFF2-40B4-BE49-F238E27FC236}">
                  <a16:creationId xmlns:a16="http://schemas.microsoft.com/office/drawing/2014/main" id="{C76513E3-6C3E-4A64-926E-A411ECFDE762}"/>
                </a:ext>
              </a:extLst>
            </p:cNvPr>
            <p:cNvSpPr txBox="1"/>
            <p:nvPr/>
          </p:nvSpPr>
          <p:spPr>
            <a:xfrm>
              <a:off x="7684352" y="1690686"/>
              <a:ext cx="507109" cy="938719"/>
            </a:xfrm>
            <a:prstGeom prst="rect">
              <a:avLst/>
            </a:prstGeom>
            <a:noFill/>
          </p:spPr>
          <p:txBody>
            <a:bodyPr wrap="square" rtlCol="0">
              <a:spAutoFit/>
            </a:bodyPr>
            <a:lstStyle/>
            <a:p>
              <a:pPr algn="ctr"/>
              <a:r>
                <a:rPr kumimoji="1" lang="en-US" altLang="ja-JP" sz="1100" dirty="0"/>
                <a:t>0.2</a:t>
              </a:r>
            </a:p>
            <a:p>
              <a:pPr algn="ctr"/>
              <a:r>
                <a:rPr lang="en-US" altLang="ja-JP" sz="1100" dirty="0"/>
                <a:t>0.72</a:t>
              </a:r>
            </a:p>
            <a:p>
              <a:pPr algn="ctr"/>
              <a:r>
                <a:rPr kumimoji="1" lang="en-US" altLang="ja-JP" sz="1100" dirty="0"/>
                <a:t>0.3</a:t>
              </a:r>
            </a:p>
            <a:p>
              <a:pPr algn="ctr"/>
              <a:r>
                <a:rPr lang="en-US" altLang="ja-JP" sz="1100" dirty="0"/>
                <a:t>︙</a:t>
              </a:r>
            </a:p>
            <a:p>
              <a:pPr algn="ctr"/>
              <a:r>
                <a:rPr kumimoji="1" lang="en-US" altLang="ja-JP" sz="1100" dirty="0"/>
                <a:t>0.4</a:t>
              </a:r>
              <a:endParaRPr kumimoji="1" lang="ja-JP" altLang="en-US" sz="1100" dirty="0"/>
            </a:p>
          </p:txBody>
        </p:sp>
        <p:sp>
          <p:nvSpPr>
            <p:cNvPr id="101" name="テキスト ボックス 100">
              <a:extLst>
                <a:ext uri="{FF2B5EF4-FFF2-40B4-BE49-F238E27FC236}">
                  <a16:creationId xmlns:a16="http://schemas.microsoft.com/office/drawing/2014/main" id="{9928A50C-E6A5-436A-AE2A-5CB774F0734B}"/>
                </a:ext>
              </a:extLst>
            </p:cNvPr>
            <p:cNvSpPr txBox="1"/>
            <p:nvPr/>
          </p:nvSpPr>
          <p:spPr>
            <a:xfrm>
              <a:off x="9139618" y="1683449"/>
              <a:ext cx="507109" cy="938719"/>
            </a:xfrm>
            <a:prstGeom prst="rect">
              <a:avLst/>
            </a:prstGeom>
            <a:noFill/>
          </p:spPr>
          <p:txBody>
            <a:bodyPr wrap="square" rtlCol="0">
              <a:spAutoFit/>
            </a:bodyPr>
            <a:lstStyle/>
            <a:p>
              <a:pPr algn="ctr"/>
              <a:r>
                <a:rPr kumimoji="1" lang="en-US" altLang="ja-JP" sz="1100" dirty="0"/>
                <a:t>0</a:t>
              </a:r>
            </a:p>
            <a:p>
              <a:pPr algn="ctr"/>
              <a:r>
                <a:rPr lang="en-US" altLang="ja-JP" sz="1100" dirty="0"/>
                <a:t>1</a:t>
              </a:r>
            </a:p>
            <a:p>
              <a:pPr algn="ctr"/>
              <a:r>
                <a:rPr kumimoji="1" lang="en-US" altLang="ja-JP" sz="1100" dirty="0"/>
                <a:t>0</a:t>
              </a:r>
            </a:p>
            <a:p>
              <a:pPr algn="ctr"/>
              <a:r>
                <a:rPr lang="en-US" altLang="ja-JP" sz="1100" dirty="0"/>
                <a:t>︙</a:t>
              </a:r>
            </a:p>
            <a:p>
              <a:pPr algn="ctr"/>
              <a:r>
                <a:rPr kumimoji="1" lang="en-US" altLang="ja-JP" sz="1100" dirty="0"/>
                <a:t>0</a:t>
              </a:r>
              <a:endParaRPr kumimoji="1" lang="ja-JP" altLang="en-US" sz="1100" dirty="0"/>
            </a:p>
          </p:txBody>
        </p:sp>
        <p:sp>
          <p:nvSpPr>
            <p:cNvPr id="104" name="テキスト ボックス 103">
              <a:extLst>
                <a:ext uri="{FF2B5EF4-FFF2-40B4-BE49-F238E27FC236}">
                  <a16:creationId xmlns:a16="http://schemas.microsoft.com/office/drawing/2014/main" id="{146B5149-B694-4B6B-B5BB-4DC2F65148C3}"/>
                </a:ext>
              </a:extLst>
            </p:cNvPr>
            <p:cNvSpPr txBox="1"/>
            <p:nvPr/>
          </p:nvSpPr>
          <p:spPr>
            <a:xfrm>
              <a:off x="10796627" y="2293295"/>
              <a:ext cx="501263" cy="2862322"/>
            </a:xfrm>
            <a:prstGeom prst="rect">
              <a:avLst/>
            </a:prstGeom>
            <a:noFill/>
          </p:spPr>
          <p:txBody>
            <a:bodyPr wrap="square" rtlCol="0">
              <a:spAutoFit/>
            </a:bodyPr>
            <a:lstStyle/>
            <a:p>
              <a:pPr algn="ctr"/>
              <a:r>
                <a:rPr kumimoji="1" lang="en-US" altLang="ja-JP" dirty="0"/>
                <a:t>0</a:t>
              </a:r>
            </a:p>
            <a:p>
              <a:pPr algn="ctr"/>
              <a:r>
                <a:rPr lang="en-US" altLang="ja-JP" dirty="0"/>
                <a:t>1</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0</a:t>
              </a:r>
            </a:p>
            <a:p>
              <a:pPr algn="ctr"/>
              <a:r>
                <a:rPr lang="en-US" altLang="ja-JP" dirty="0"/>
                <a:t>1</a:t>
              </a:r>
            </a:p>
            <a:p>
              <a:pPr algn="ctr"/>
              <a:r>
                <a:rPr lang="en-US" altLang="ja-JP" dirty="0"/>
                <a:t>0</a:t>
              </a:r>
            </a:p>
          </p:txBody>
        </p:sp>
        <p:sp>
          <p:nvSpPr>
            <p:cNvPr id="105" name="テキスト ボックス 104">
              <a:extLst>
                <a:ext uri="{FF2B5EF4-FFF2-40B4-BE49-F238E27FC236}">
                  <a16:creationId xmlns:a16="http://schemas.microsoft.com/office/drawing/2014/main" id="{7BEBD5A8-DF33-4630-BF13-5DDFDD51C9D7}"/>
                </a:ext>
              </a:extLst>
            </p:cNvPr>
            <p:cNvSpPr txBox="1"/>
            <p:nvPr/>
          </p:nvSpPr>
          <p:spPr>
            <a:xfrm>
              <a:off x="1220129" y="5763643"/>
              <a:ext cx="1074420" cy="369332"/>
            </a:xfrm>
            <a:prstGeom prst="rect">
              <a:avLst/>
            </a:prstGeom>
            <a:noFill/>
          </p:spPr>
          <p:txBody>
            <a:bodyPr wrap="square" rtlCol="0">
              <a:spAutoFit/>
            </a:bodyPr>
            <a:lstStyle/>
            <a:p>
              <a:pPr algn="ctr"/>
              <a:r>
                <a:rPr kumimoji="1" lang="en-US" altLang="ja-JP" dirty="0"/>
                <a:t>Features</a:t>
              </a:r>
              <a:endParaRPr kumimoji="1" lang="ja-JP" altLang="en-US" dirty="0"/>
            </a:p>
          </p:txBody>
        </p:sp>
        <p:sp>
          <p:nvSpPr>
            <p:cNvPr id="106" name="テキスト ボックス 105">
              <a:extLst>
                <a:ext uri="{FF2B5EF4-FFF2-40B4-BE49-F238E27FC236}">
                  <a16:creationId xmlns:a16="http://schemas.microsoft.com/office/drawing/2014/main" id="{E9BA8C06-3A02-459B-B099-17FB247F6EB1}"/>
                </a:ext>
              </a:extLst>
            </p:cNvPr>
            <p:cNvSpPr txBox="1"/>
            <p:nvPr/>
          </p:nvSpPr>
          <p:spPr>
            <a:xfrm>
              <a:off x="2831804" y="5698130"/>
              <a:ext cx="1074420" cy="646331"/>
            </a:xfrm>
            <a:prstGeom prst="rect">
              <a:avLst/>
            </a:prstGeom>
            <a:noFill/>
          </p:spPr>
          <p:txBody>
            <a:bodyPr wrap="square" rtlCol="0">
              <a:spAutoFit/>
            </a:bodyPr>
            <a:lstStyle/>
            <a:p>
              <a:pPr algn="ctr"/>
              <a:r>
                <a:rPr kumimoji="1" lang="en-US" altLang="ja-JP" dirty="0"/>
                <a:t>Conv1d</a:t>
              </a:r>
            </a:p>
            <a:p>
              <a:pPr algn="ctr"/>
              <a:r>
                <a:rPr lang="en-US" altLang="ja-JP" dirty="0"/>
                <a:t>layer</a:t>
              </a:r>
              <a:endParaRPr kumimoji="1" lang="ja-JP" altLang="en-US" dirty="0"/>
            </a:p>
          </p:txBody>
        </p:sp>
        <p:sp>
          <p:nvSpPr>
            <p:cNvPr id="108" name="テキスト ボックス 107">
              <a:extLst>
                <a:ext uri="{FF2B5EF4-FFF2-40B4-BE49-F238E27FC236}">
                  <a16:creationId xmlns:a16="http://schemas.microsoft.com/office/drawing/2014/main" id="{330E0609-3D62-4DFA-9C76-2CAC91819487}"/>
                </a:ext>
              </a:extLst>
            </p:cNvPr>
            <p:cNvSpPr txBox="1"/>
            <p:nvPr/>
          </p:nvSpPr>
          <p:spPr>
            <a:xfrm>
              <a:off x="4469834" y="5698130"/>
              <a:ext cx="1074420" cy="646331"/>
            </a:xfrm>
            <a:prstGeom prst="rect">
              <a:avLst/>
            </a:prstGeom>
            <a:noFill/>
          </p:spPr>
          <p:txBody>
            <a:bodyPr wrap="square" rtlCol="0">
              <a:spAutoFit/>
            </a:bodyPr>
            <a:lstStyle/>
            <a:p>
              <a:pPr algn="ctr"/>
              <a:r>
                <a:rPr lang="en-US" altLang="ja-JP" dirty="0"/>
                <a:t>LSTM</a:t>
              </a:r>
              <a:endParaRPr kumimoji="1" lang="en-US" altLang="ja-JP" dirty="0"/>
            </a:p>
            <a:p>
              <a:pPr algn="ctr"/>
              <a:r>
                <a:rPr lang="en-US" altLang="ja-JP" dirty="0"/>
                <a:t>layer</a:t>
              </a:r>
              <a:endParaRPr kumimoji="1" lang="ja-JP" altLang="en-US" dirty="0"/>
            </a:p>
          </p:txBody>
        </p:sp>
        <p:sp>
          <p:nvSpPr>
            <p:cNvPr id="109" name="テキスト ボックス 108">
              <a:extLst>
                <a:ext uri="{FF2B5EF4-FFF2-40B4-BE49-F238E27FC236}">
                  <a16:creationId xmlns:a16="http://schemas.microsoft.com/office/drawing/2014/main" id="{5A18F5DA-160E-4549-B9F2-448249272902}"/>
                </a:ext>
              </a:extLst>
            </p:cNvPr>
            <p:cNvSpPr txBox="1"/>
            <p:nvPr/>
          </p:nvSpPr>
          <p:spPr>
            <a:xfrm>
              <a:off x="5934924" y="5698129"/>
              <a:ext cx="1074420" cy="646331"/>
            </a:xfrm>
            <a:prstGeom prst="rect">
              <a:avLst/>
            </a:prstGeom>
            <a:noFill/>
          </p:spPr>
          <p:txBody>
            <a:bodyPr wrap="square" rtlCol="0">
              <a:spAutoFit/>
            </a:bodyPr>
            <a:lstStyle/>
            <a:p>
              <a:pPr algn="ctr"/>
              <a:r>
                <a:rPr lang="en-US" altLang="ja-JP" dirty="0"/>
                <a:t>Linear</a:t>
              </a:r>
              <a:endParaRPr kumimoji="1" lang="en-US" altLang="ja-JP" dirty="0"/>
            </a:p>
            <a:p>
              <a:pPr algn="ctr"/>
              <a:r>
                <a:rPr lang="en-US" altLang="ja-JP" dirty="0"/>
                <a:t>layer</a:t>
              </a:r>
              <a:endParaRPr kumimoji="1" lang="ja-JP" altLang="en-US" dirty="0"/>
            </a:p>
          </p:txBody>
        </p:sp>
        <p:sp>
          <p:nvSpPr>
            <p:cNvPr id="110" name="テキスト ボックス 109">
              <a:extLst>
                <a:ext uri="{FF2B5EF4-FFF2-40B4-BE49-F238E27FC236}">
                  <a16:creationId xmlns:a16="http://schemas.microsoft.com/office/drawing/2014/main" id="{37059ABC-9703-44A6-9E8D-262C3E00DF29}"/>
                </a:ext>
              </a:extLst>
            </p:cNvPr>
            <p:cNvSpPr txBox="1"/>
            <p:nvPr/>
          </p:nvSpPr>
          <p:spPr>
            <a:xfrm>
              <a:off x="7393677" y="5698129"/>
              <a:ext cx="1074420" cy="646331"/>
            </a:xfrm>
            <a:prstGeom prst="rect">
              <a:avLst/>
            </a:prstGeom>
            <a:noFill/>
          </p:spPr>
          <p:txBody>
            <a:bodyPr wrap="square" rtlCol="0">
              <a:spAutoFit/>
            </a:bodyPr>
            <a:lstStyle/>
            <a:p>
              <a:pPr algn="ctr"/>
              <a:r>
                <a:rPr kumimoji="1" lang="en-US" altLang="ja-JP" dirty="0"/>
                <a:t>Sigmoid</a:t>
              </a:r>
            </a:p>
            <a:p>
              <a:pPr algn="ctr"/>
              <a:r>
                <a:rPr lang="en-US" altLang="ja-JP" dirty="0"/>
                <a:t>layer</a:t>
              </a:r>
              <a:endParaRPr kumimoji="1" lang="ja-JP" altLang="en-US" dirty="0"/>
            </a:p>
          </p:txBody>
        </p:sp>
        <p:sp>
          <p:nvSpPr>
            <p:cNvPr id="111" name="テキスト ボックス 110">
              <a:extLst>
                <a:ext uri="{FF2B5EF4-FFF2-40B4-BE49-F238E27FC236}">
                  <a16:creationId xmlns:a16="http://schemas.microsoft.com/office/drawing/2014/main" id="{BF5F8623-2CCA-4108-89C2-63E03CDD9DA9}"/>
                </a:ext>
              </a:extLst>
            </p:cNvPr>
            <p:cNvSpPr txBox="1"/>
            <p:nvPr/>
          </p:nvSpPr>
          <p:spPr>
            <a:xfrm>
              <a:off x="8797668" y="5698129"/>
              <a:ext cx="1191008" cy="646331"/>
            </a:xfrm>
            <a:prstGeom prst="rect">
              <a:avLst/>
            </a:prstGeom>
            <a:noFill/>
          </p:spPr>
          <p:txBody>
            <a:bodyPr wrap="square" rtlCol="0">
              <a:spAutoFit/>
            </a:bodyPr>
            <a:lstStyle/>
            <a:p>
              <a:pPr algn="ctr"/>
              <a:r>
                <a:rPr lang="en-US" altLang="ja-JP" dirty="0"/>
                <a:t>Activation</a:t>
              </a:r>
              <a:endParaRPr kumimoji="1" lang="en-US" altLang="ja-JP" dirty="0"/>
            </a:p>
            <a:p>
              <a:pPr algn="ctr"/>
              <a:r>
                <a:rPr lang="en-US" altLang="ja-JP" dirty="0"/>
                <a:t>layer</a:t>
              </a:r>
              <a:endParaRPr kumimoji="1" lang="ja-JP" altLang="en-US" dirty="0"/>
            </a:p>
          </p:txBody>
        </p:sp>
        <p:sp>
          <p:nvSpPr>
            <p:cNvPr id="112" name="テキスト ボックス 111">
              <a:extLst>
                <a:ext uri="{FF2B5EF4-FFF2-40B4-BE49-F238E27FC236}">
                  <a16:creationId xmlns:a16="http://schemas.microsoft.com/office/drawing/2014/main" id="{11619F73-D7C6-450D-B4DD-107AC0CF5983}"/>
                </a:ext>
              </a:extLst>
            </p:cNvPr>
            <p:cNvSpPr txBox="1"/>
            <p:nvPr/>
          </p:nvSpPr>
          <p:spPr>
            <a:xfrm>
              <a:off x="10207206" y="5276683"/>
              <a:ext cx="1676400" cy="646331"/>
            </a:xfrm>
            <a:prstGeom prst="rect">
              <a:avLst/>
            </a:prstGeom>
            <a:noFill/>
          </p:spPr>
          <p:txBody>
            <a:bodyPr wrap="square" rtlCol="0">
              <a:spAutoFit/>
            </a:bodyPr>
            <a:lstStyle/>
            <a:p>
              <a:pPr algn="ctr"/>
              <a:r>
                <a:rPr kumimoji="1" lang="en-US" altLang="ja-JP" dirty="0"/>
                <a:t>Final </a:t>
              </a:r>
              <a:r>
                <a:rPr lang="en-US" altLang="ja-JP" dirty="0"/>
                <a:t>activation</a:t>
              </a:r>
            </a:p>
            <a:p>
              <a:pPr algn="ctr"/>
              <a:r>
                <a:rPr kumimoji="1" lang="en-US" altLang="ja-JP" dirty="0"/>
                <a:t>layer</a:t>
              </a:r>
              <a:endParaRPr kumimoji="1" lang="ja-JP" altLang="en-US" dirty="0"/>
            </a:p>
          </p:txBody>
        </p:sp>
        <p:sp>
          <p:nvSpPr>
            <p:cNvPr id="114" name="テキスト ボックス 113">
              <a:extLst>
                <a:ext uri="{FF2B5EF4-FFF2-40B4-BE49-F238E27FC236}">
                  <a16:creationId xmlns:a16="http://schemas.microsoft.com/office/drawing/2014/main" id="{FB1625BB-42EF-4F78-AC3A-F98F46FF4471}"/>
                </a:ext>
              </a:extLst>
            </p:cNvPr>
            <p:cNvSpPr txBox="1"/>
            <p:nvPr/>
          </p:nvSpPr>
          <p:spPr>
            <a:xfrm>
              <a:off x="191838" y="5084564"/>
              <a:ext cx="1224865" cy="369332"/>
            </a:xfrm>
            <a:prstGeom prst="rect">
              <a:avLst/>
            </a:prstGeom>
            <a:noFill/>
          </p:spPr>
          <p:txBody>
            <a:bodyPr wrap="square" rtlCol="0">
              <a:spAutoFit/>
            </a:bodyPr>
            <a:lstStyle/>
            <a:p>
              <a:pPr algn="ctr"/>
              <a:r>
                <a:rPr lang="en-US" altLang="ja-JP" dirty="0"/>
                <a:t>Right wrist</a:t>
              </a:r>
              <a:endParaRPr kumimoji="1" lang="ja-JP" altLang="en-US" dirty="0"/>
            </a:p>
          </p:txBody>
        </p:sp>
        <p:sp>
          <p:nvSpPr>
            <p:cNvPr id="115" name="テキスト ボックス 114">
              <a:extLst>
                <a:ext uri="{FF2B5EF4-FFF2-40B4-BE49-F238E27FC236}">
                  <a16:creationId xmlns:a16="http://schemas.microsoft.com/office/drawing/2014/main" id="{059EC13C-6A2A-4A4C-B1AC-A57238E06279}"/>
                </a:ext>
              </a:extLst>
            </p:cNvPr>
            <p:cNvSpPr txBox="1"/>
            <p:nvPr/>
          </p:nvSpPr>
          <p:spPr>
            <a:xfrm>
              <a:off x="194591" y="4058327"/>
              <a:ext cx="1224865" cy="369332"/>
            </a:xfrm>
            <a:prstGeom prst="rect">
              <a:avLst/>
            </a:prstGeom>
            <a:noFill/>
          </p:spPr>
          <p:txBody>
            <a:bodyPr wrap="square" rtlCol="0">
              <a:spAutoFit/>
            </a:bodyPr>
            <a:lstStyle/>
            <a:p>
              <a:pPr algn="ctr"/>
              <a:r>
                <a:rPr lang="en-US" altLang="ja-JP" dirty="0"/>
                <a:t>Right arm</a:t>
              </a:r>
              <a:endParaRPr kumimoji="1" lang="ja-JP" altLang="en-US" dirty="0"/>
            </a:p>
          </p:txBody>
        </p:sp>
        <p:sp>
          <p:nvSpPr>
            <p:cNvPr id="116" name="テキスト ボックス 115">
              <a:extLst>
                <a:ext uri="{FF2B5EF4-FFF2-40B4-BE49-F238E27FC236}">
                  <a16:creationId xmlns:a16="http://schemas.microsoft.com/office/drawing/2014/main" id="{4B90B35E-56CA-4213-AB4A-F858BF75CE68}"/>
                </a:ext>
              </a:extLst>
            </p:cNvPr>
            <p:cNvSpPr txBox="1"/>
            <p:nvPr/>
          </p:nvSpPr>
          <p:spPr>
            <a:xfrm>
              <a:off x="193055" y="3032090"/>
              <a:ext cx="1224865" cy="369332"/>
            </a:xfrm>
            <a:prstGeom prst="rect">
              <a:avLst/>
            </a:prstGeom>
            <a:noFill/>
          </p:spPr>
          <p:txBody>
            <a:bodyPr wrap="square" rtlCol="0">
              <a:spAutoFit/>
            </a:bodyPr>
            <a:lstStyle/>
            <a:p>
              <a:pPr algn="ctr"/>
              <a:r>
                <a:rPr lang="en-US" altLang="ja-JP" dirty="0"/>
                <a:t>Left wrist</a:t>
              </a:r>
              <a:endParaRPr kumimoji="1" lang="ja-JP" altLang="en-US" dirty="0"/>
            </a:p>
          </p:txBody>
        </p:sp>
        <p:sp>
          <p:nvSpPr>
            <p:cNvPr id="117" name="テキスト ボックス 116">
              <a:extLst>
                <a:ext uri="{FF2B5EF4-FFF2-40B4-BE49-F238E27FC236}">
                  <a16:creationId xmlns:a16="http://schemas.microsoft.com/office/drawing/2014/main" id="{A405D3CA-1564-499B-A4B0-70A3B5781E37}"/>
                </a:ext>
              </a:extLst>
            </p:cNvPr>
            <p:cNvSpPr txBox="1"/>
            <p:nvPr/>
          </p:nvSpPr>
          <p:spPr>
            <a:xfrm>
              <a:off x="206803" y="2002300"/>
              <a:ext cx="1224865" cy="369332"/>
            </a:xfrm>
            <a:prstGeom prst="rect">
              <a:avLst/>
            </a:prstGeom>
            <a:noFill/>
          </p:spPr>
          <p:txBody>
            <a:bodyPr wrap="square" rtlCol="0">
              <a:spAutoFit/>
            </a:bodyPr>
            <a:lstStyle/>
            <a:p>
              <a:pPr algn="ctr"/>
              <a:r>
                <a:rPr kumimoji="1" lang="en-US" altLang="ja-JP" dirty="0"/>
                <a:t>Left hip</a:t>
              </a:r>
              <a:endParaRPr kumimoji="1" lang="ja-JP" altLang="en-US" dirty="0"/>
            </a:p>
          </p:txBody>
        </p:sp>
      </p:grpSp>
    </p:spTree>
    <p:extLst>
      <p:ext uri="{BB962C8B-B14F-4D97-AF65-F5344CB8AC3E}">
        <p14:creationId xmlns:p14="http://schemas.microsoft.com/office/powerpoint/2010/main" val="248191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89CDC4CB-C555-4A2E-8C10-E1A198A075C8}"/>
              </a:ext>
            </a:extLst>
          </p:cNvPr>
          <p:cNvGraphicFramePr>
            <a:graphicFrameLocks noGrp="1"/>
          </p:cNvGraphicFramePr>
          <p:nvPr>
            <p:extLst>
              <p:ext uri="{D42A27DB-BD31-4B8C-83A1-F6EECF244321}">
                <p14:modId xmlns:p14="http://schemas.microsoft.com/office/powerpoint/2010/main" val="2065586455"/>
              </p:ext>
            </p:extLst>
          </p:nvPr>
        </p:nvGraphicFramePr>
        <p:xfrm>
          <a:off x="2305049" y="1764000"/>
          <a:ext cx="7581897" cy="4352459"/>
        </p:xfrm>
        <a:graphic>
          <a:graphicData uri="http://schemas.openxmlformats.org/drawingml/2006/table">
            <a:tbl>
              <a:tblPr firstRow="1" firstCol="1" bandRow="1">
                <a:tableStyleId>{073A0DAA-6AF3-43AB-8588-CEC1D06C72B9}</a:tableStyleId>
              </a:tblPr>
              <a:tblGrid>
                <a:gridCol w="1618358">
                  <a:extLst>
                    <a:ext uri="{9D8B030D-6E8A-4147-A177-3AD203B41FA5}">
                      <a16:colId xmlns:a16="http://schemas.microsoft.com/office/drawing/2014/main" val="1280061160"/>
                    </a:ext>
                  </a:extLst>
                </a:gridCol>
                <a:gridCol w="1684866">
                  <a:extLst>
                    <a:ext uri="{9D8B030D-6E8A-4147-A177-3AD203B41FA5}">
                      <a16:colId xmlns:a16="http://schemas.microsoft.com/office/drawing/2014/main" val="3050910616"/>
                    </a:ext>
                  </a:extLst>
                </a:gridCol>
                <a:gridCol w="1817882">
                  <a:extLst>
                    <a:ext uri="{9D8B030D-6E8A-4147-A177-3AD203B41FA5}">
                      <a16:colId xmlns:a16="http://schemas.microsoft.com/office/drawing/2014/main" val="3342178652"/>
                    </a:ext>
                  </a:extLst>
                </a:gridCol>
                <a:gridCol w="1307988">
                  <a:extLst>
                    <a:ext uri="{9D8B030D-6E8A-4147-A177-3AD203B41FA5}">
                      <a16:colId xmlns:a16="http://schemas.microsoft.com/office/drawing/2014/main" val="1964878053"/>
                    </a:ext>
                  </a:extLst>
                </a:gridCol>
                <a:gridCol w="1152803">
                  <a:extLst>
                    <a:ext uri="{9D8B030D-6E8A-4147-A177-3AD203B41FA5}">
                      <a16:colId xmlns:a16="http://schemas.microsoft.com/office/drawing/2014/main" val="2756147213"/>
                    </a:ext>
                  </a:extLst>
                </a:gridCol>
              </a:tblGrid>
              <a:tr h="836893">
                <a:tc>
                  <a:txBody>
                    <a:bodyPr/>
                    <a:lstStyle/>
                    <a:p>
                      <a:pPr algn="ctr" fontAlgn="ctr"/>
                      <a:r>
                        <a:rPr lang="en-US" sz="1100" u="none" strike="noStrike" dirty="0">
                          <a:effectLst/>
                        </a:rPr>
                        <a:t>Activity type</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Train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Test data</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Max. accuracy</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Min. loss</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20113347"/>
                  </a:ext>
                </a:extLst>
              </a:tr>
              <a:tr h="435557">
                <a:tc rowSpan="4">
                  <a:txBody>
                    <a:bodyPr/>
                    <a:lstStyle/>
                    <a:p>
                      <a:pPr algn="ctr" fontAlgn="ctr"/>
                      <a:r>
                        <a:rPr lang="en-US" sz="1100" u="none" strike="noStrike" dirty="0">
                          <a:effectLst/>
                        </a:rPr>
                        <a:t>Micro</a:t>
                      </a:r>
                      <a:endParaRPr lang="en-US"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370994094"/>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0.497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0.445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48242043"/>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0.424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886737637"/>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0.521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167520124"/>
                  </a:ext>
                </a:extLst>
              </a:tr>
              <a:tr h="435557">
                <a:tc rowSpan="4">
                  <a:txBody>
                    <a:bodyPr/>
                    <a:lstStyle/>
                    <a:p>
                      <a:pPr algn="ctr" fontAlgn="ctr"/>
                      <a:r>
                        <a:rPr lang="en-US" sz="1100" u="none" strike="noStrike">
                          <a:effectLst/>
                        </a:rPr>
                        <a:t>Macro</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0.522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1.057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1859231425"/>
                  </a:ext>
                </a:extLst>
              </a:tr>
              <a:tr h="435557">
                <a:tc vMerge="1">
                  <a:txBody>
                    <a:bodyPr/>
                    <a:lstStyle/>
                    <a:p>
                      <a:endParaRPr kumimoji="1" lang="ja-JP" altLang="en-US"/>
                    </a:p>
                  </a:txBody>
                  <a:tcPr/>
                </a:tc>
                <a:tc>
                  <a:txBody>
                    <a:bodyPr/>
                    <a:lstStyle/>
                    <a:p>
                      <a:pPr algn="ctr" fontAlgn="ctr"/>
                      <a:r>
                        <a:rPr lang="en-US" sz="1100" u="none" strike="noStrike">
                          <a:effectLst/>
                        </a:rPr>
                        <a:t>Subject 2,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1</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0.416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1.094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837901696"/>
                  </a:ext>
                </a:extLst>
              </a:tr>
              <a:tr h="435557">
                <a:tc vMerge="1">
                  <a:txBody>
                    <a:bodyPr/>
                    <a:lstStyle/>
                    <a:p>
                      <a:endParaRPr kumimoji="1" lang="ja-JP" altLang="en-US"/>
                    </a:p>
                  </a:txBody>
                  <a:tcPr/>
                </a:tc>
                <a:tc>
                  <a:txBody>
                    <a:bodyPr/>
                    <a:lstStyle/>
                    <a:p>
                      <a:pPr algn="ctr" fontAlgn="ctr"/>
                      <a:r>
                        <a:rPr lang="en-US" sz="1100" u="none" strike="noStrike">
                          <a:effectLst/>
                        </a:rPr>
                        <a:t>Subject 1, 3</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sz="1100" u="none" strike="noStrike">
                          <a:effectLst/>
                        </a:rPr>
                        <a:t>Subject 2</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0.535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a:effectLst/>
                        </a:rPr>
                        <a:t>1.050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3215996993"/>
                  </a:ext>
                </a:extLst>
              </a:tr>
              <a:tr h="451112">
                <a:tc vMerge="1">
                  <a:txBody>
                    <a:bodyPr/>
                    <a:lstStyle/>
                    <a:p>
                      <a:endParaRPr kumimoji="1" lang="ja-JP" altLang="en-US"/>
                    </a:p>
                  </a:txBody>
                  <a:tcPr/>
                </a:tc>
                <a:tc gridSpan="2">
                  <a:txBody>
                    <a:bodyPr/>
                    <a:lstStyle/>
                    <a:p>
                      <a:pPr algn="ctr" fontAlgn="ctr"/>
                      <a:r>
                        <a:rPr lang="en-US" sz="1100" u="none" strike="noStrike">
                          <a:effectLst/>
                        </a:rPr>
                        <a:t>Average</a:t>
                      </a:r>
                      <a:endParaRPr lang="en-US"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hMerge="1">
                  <a:txBody>
                    <a:bodyPr/>
                    <a:lstStyle/>
                    <a:p>
                      <a:endParaRPr kumimoji="1" lang="ja-JP" altLang="en-US"/>
                    </a:p>
                  </a:txBody>
                  <a:tcPr/>
                </a:tc>
                <a:tc>
                  <a:txBody>
                    <a:bodyPr/>
                    <a:lstStyle/>
                    <a:p>
                      <a:pPr algn="ctr" fontAlgn="ctr"/>
                      <a:r>
                        <a:rPr lang="en-US" altLang="ja-JP" sz="1100" u="none" strike="noStrike">
                          <a:effectLst/>
                        </a:rPr>
                        <a:t>0.491 </a:t>
                      </a:r>
                      <a:endParaRPr lang="en-US" altLang="ja-JP" sz="1100" b="0" i="0" u="none" strike="noStrike">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tc>
                  <a:txBody>
                    <a:bodyPr/>
                    <a:lstStyle/>
                    <a:p>
                      <a:pPr algn="ctr" fontAlgn="ctr"/>
                      <a:r>
                        <a:rPr lang="en-US" altLang="ja-JP" sz="1100" u="none" strike="noStrike" dirty="0">
                          <a:effectLst/>
                        </a:rPr>
                        <a:t>1.067 </a:t>
                      </a:r>
                      <a:endPar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endParaRPr>
                    </a:p>
                  </a:txBody>
                  <a:tcPr marL="6350" marR="6350" marT="6350" marB="0" anchor="ctr"/>
                </a:tc>
                <a:extLst>
                  <a:ext uri="{0D108BD9-81ED-4DB2-BD59-A6C34878D82A}">
                    <a16:rowId xmlns:a16="http://schemas.microsoft.com/office/drawing/2014/main" val="2880556583"/>
                  </a:ext>
                </a:extLst>
              </a:tr>
            </a:tbl>
          </a:graphicData>
        </a:graphic>
      </p:graphicFrame>
      <p:sp>
        <p:nvSpPr>
          <p:cNvPr id="2" name="タイトル 1">
            <a:extLst>
              <a:ext uri="{FF2B5EF4-FFF2-40B4-BE49-F238E27FC236}">
                <a16:creationId xmlns:a16="http://schemas.microsoft.com/office/drawing/2014/main" id="{EB966DB0-1F85-444A-A11E-44028AEDAF3F}"/>
              </a:ext>
            </a:extLst>
          </p:cNvPr>
          <p:cNvSpPr>
            <a:spLocks noGrp="1"/>
          </p:cNvSpPr>
          <p:nvPr>
            <p:ph type="title"/>
          </p:nvPr>
        </p:nvSpPr>
        <p:spPr/>
        <p:txBody>
          <a:bodyPr/>
          <a:lstStyle/>
          <a:p>
            <a:r>
              <a:rPr kumimoji="1" lang="en-US" altLang="ja-JP" dirty="0"/>
              <a:t>Result</a:t>
            </a:r>
            <a:endParaRPr kumimoji="1" lang="ja-JP" altLang="en-US" dirty="0"/>
          </a:p>
        </p:txBody>
      </p:sp>
      <p:sp>
        <p:nvSpPr>
          <p:cNvPr id="4" name="スライド番号プレースホルダー 3">
            <a:extLst>
              <a:ext uri="{FF2B5EF4-FFF2-40B4-BE49-F238E27FC236}">
                <a16:creationId xmlns:a16="http://schemas.microsoft.com/office/drawing/2014/main" id="{F0BCBF0A-F651-4D90-A816-708046062BAA}"/>
              </a:ext>
            </a:extLst>
          </p:cNvPr>
          <p:cNvSpPr>
            <a:spLocks noGrp="1"/>
          </p:cNvSpPr>
          <p:nvPr>
            <p:ph type="sldNum" sz="quarter" idx="12"/>
          </p:nvPr>
        </p:nvSpPr>
        <p:spPr/>
        <p:txBody>
          <a:bodyPr/>
          <a:lstStyle/>
          <a:p>
            <a:fld id="{92084505-5355-43A2-B929-FD06D0DABC31}" type="slidenum">
              <a:rPr lang="ja-JP" altLang="en-US" smtClean="0"/>
              <a:pPr/>
              <a:t>8</a:t>
            </a:fld>
            <a:endParaRPr lang="ja-JP" altLang="en-US" dirty="0"/>
          </a:p>
        </p:txBody>
      </p:sp>
    </p:spTree>
    <p:extLst>
      <p:ext uri="{BB962C8B-B14F-4D97-AF65-F5344CB8AC3E}">
        <p14:creationId xmlns:p14="http://schemas.microsoft.com/office/powerpoint/2010/main" val="11671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9</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732717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imes New Roman"/>
        <a:ea typeface="ＭＳ Ｐ明朝"/>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24873</TotalTime>
  <Words>3559</Words>
  <Application>Microsoft Office PowerPoint</Application>
  <PresentationFormat>ワイド画面</PresentationFormat>
  <Paragraphs>701</Paragraphs>
  <Slides>12</Slides>
  <Notes>12</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TeXGyreTermes-Regular</vt:lpstr>
      <vt:lpstr>游ゴシック</vt:lpstr>
      <vt:lpstr>Arial</vt:lpstr>
      <vt:lpstr>Cambria Math</vt:lpstr>
      <vt:lpstr>Times New Roman</vt:lpstr>
      <vt:lpstr>Office テーマ</vt:lpstr>
      <vt:lpstr>Cooking Activity Recognition with Convolutional LSTM using Multi-label Loss Function and Majority Vote</vt:lpstr>
      <vt:lpstr>Dataset (1/2)</vt:lpstr>
      <vt:lpstr>Dataset (2/2)</vt:lpstr>
      <vt:lpstr>Method - Preprocessing</vt:lpstr>
      <vt:lpstr>Method - Model (Micro activity)</vt:lpstr>
      <vt:lpstr>Method - Model</vt:lpstr>
      <vt:lpstr>Method - Model</vt:lpstr>
      <vt:lpstr>Result</vt:lpstr>
      <vt:lpstr>Dataset (1/2)</vt:lpstr>
      <vt:lpstr>Method - Preprocessing</vt:lpstr>
      <vt:lpstr>Method - Loss Function and Optimizer</vt:lpstr>
      <vt:lpstr>Method - Final activation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805</cp:revision>
  <cp:lastPrinted>2017-08-07T15:32:37Z</cp:lastPrinted>
  <dcterms:created xsi:type="dcterms:W3CDTF">2017-07-21T13:52:12Z</dcterms:created>
  <dcterms:modified xsi:type="dcterms:W3CDTF">2020-08-21T15:37:36Z</dcterms:modified>
</cp:coreProperties>
</file>