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8" r:id="rId2"/>
    <p:sldId id="259" r:id="rId3"/>
    <p:sldId id="260" r:id="rId4"/>
    <p:sldId id="261" r:id="rId5"/>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F0000"/>
    <a:srgbClr val="AC181E"/>
    <a:srgbClr val="66FF66"/>
    <a:srgbClr val="000000"/>
    <a:srgbClr val="70AD47"/>
    <a:srgbClr val="5B9BD5"/>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5" autoAdjust="0"/>
    <p:restoredTop sz="70319" autoAdjust="0"/>
  </p:normalViewPr>
  <p:slideViewPr>
    <p:cSldViewPr snapToGrid="0">
      <p:cViewPr varScale="1">
        <p:scale>
          <a:sx n="77" d="100"/>
          <a:sy n="77" d="100"/>
        </p:scale>
        <p:origin x="7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2020/8/14</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E</a:t>
            </a:r>
            <a:r>
              <a:rPr kumimoji="1" lang="en-US" altLang="ja-JP" dirty="0"/>
              <a:t>ach team competes on the recognition accuracy of cooking activities.</a:t>
            </a:r>
            <a:endParaRPr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各チームは調理行動の識別精度を競う．</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First, I will explain about this challenge.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(subject 1, 2, 3) out of the four subjects and test data contains the data from the fourth subject (subject 4).</a:t>
            </a:r>
          </a:p>
          <a:p>
            <a:endParaRPr kumimoji="1" lang="en-US" altLang="ja-JP" dirty="0"/>
          </a:p>
          <a:p>
            <a:endParaRPr kumimoji="1" lang="en-US" altLang="ja-JP" dirty="0"/>
          </a:p>
          <a:p>
            <a:endParaRPr kumimoji="1" lang="en-US" altLang="ja-JP" dirty="0"/>
          </a:p>
          <a:p>
            <a:r>
              <a:rPr kumimoji="1" lang="ja-JP" altLang="en-US" dirty="0"/>
              <a:t>まず，このチャレンジについて説明する．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p>
          <a:p>
            <a:r>
              <a:rPr kumimoji="1" lang="en-US" altLang="ja-JP" dirty="0"/>
              <a:t>Each segment contains one macro behavior and up to six micro behaviors.</a:t>
            </a:r>
          </a:p>
          <a:p>
            <a:r>
              <a:rPr kumimoji="1" lang="en-US" altLang="ja-JP" dirty="0"/>
              <a:t>Some of the files may have missing data.</a:t>
            </a:r>
          </a:p>
          <a:p>
            <a:endParaRPr kumimoji="1" lang="en-US" altLang="ja-JP" dirty="0"/>
          </a:p>
          <a:p>
            <a:endParaRPr kumimoji="1" lang="en-US" altLang="ja-JP" dirty="0"/>
          </a:p>
          <a:p>
            <a:endParaRPr kumimoji="1" lang="en-US" altLang="ja-JP" dirty="0"/>
          </a:p>
          <a:p>
            <a:r>
              <a:rPr kumimoji="1" lang="ja-JP" altLang="en-US" dirty="0"/>
              <a:t>これはデータセットの詳細です．</a:t>
            </a:r>
            <a:endParaRPr kumimoji="1" lang="en-US" altLang="ja-JP" dirty="0"/>
          </a:p>
          <a:p>
            <a:r>
              <a:rPr kumimoji="1" lang="en-US" altLang="ja-JP" dirty="0"/>
              <a:t>1</a:t>
            </a:r>
            <a:r>
              <a:rPr kumimoji="1" lang="ja-JP" altLang="en-US" dirty="0"/>
              <a:t>つのセグメントにつき，マクロ行動は</a:t>
            </a:r>
            <a:r>
              <a:rPr kumimoji="1" lang="en-US" altLang="ja-JP" dirty="0"/>
              <a:t>1</a:t>
            </a:r>
            <a:r>
              <a:rPr kumimoji="1" lang="ja-JP" altLang="en-US" dirty="0"/>
              <a:t>つ，マイクロ行動は最大</a:t>
            </a:r>
            <a:r>
              <a:rPr kumimoji="1" lang="en-US" altLang="ja-JP" dirty="0"/>
              <a:t>6</a:t>
            </a:r>
            <a:r>
              <a:rPr kumimoji="1" lang="ja-JP" altLang="en-US" dirty="0"/>
              <a:t>つ含まれています．</a:t>
            </a:r>
            <a:endParaRPr kumimoji="1" lang="en-US" altLang="ja-JP" dirty="0"/>
          </a:p>
          <a:p>
            <a:r>
              <a:rPr kumimoji="1" lang="ja-JP" altLang="en-US" dirty="0"/>
              <a:t>また，ファイルの中にはデータが欠損しているものも存在します．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9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4471148"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 name="テキスト ボックス 3">
            <a:extLst>
              <a:ext uri="{FF2B5EF4-FFF2-40B4-BE49-F238E27FC236}">
                <a16:creationId xmlns:a16="http://schemas.microsoft.com/office/drawing/2014/main" id="{F581C649-0EB4-421B-ABD3-05BB8AD8EF1E}"/>
              </a:ext>
            </a:extLst>
          </p:cNvPr>
          <p:cNvSpPr txBox="1"/>
          <p:nvPr/>
        </p:nvSpPr>
        <p:spPr>
          <a:xfrm>
            <a:off x="1744133" y="3159902"/>
            <a:ext cx="8585200" cy="707886"/>
          </a:xfrm>
          <a:prstGeom prst="rect">
            <a:avLst/>
          </a:prstGeom>
          <a:noFill/>
        </p:spPr>
        <p:txBody>
          <a:bodyPr wrap="square" rtlCol="0">
            <a:spAutoFit/>
          </a:bodyPr>
          <a:lstStyle/>
          <a:p>
            <a:pPr marL="0" indent="0" algn="ctr">
              <a:buNone/>
            </a:pPr>
            <a:r>
              <a:rPr lang="en-US" altLang="ja-JP" sz="2000" b="1" dirty="0">
                <a:latin typeface="Times New Roman" panose="02020603050405020304" pitchFamily="18" charset="0"/>
                <a:cs typeface="Times New Roman" panose="02020603050405020304" pitchFamily="18" charset="0"/>
              </a:rPr>
              <a:t>Challenge GOAL</a:t>
            </a:r>
          </a:p>
          <a:p>
            <a:pPr marL="0" indent="0" algn="ctr">
              <a:buNone/>
            </a:pPr>
            <a:r>
              <a:rPr lang="en-US" altLang="ja-JP" sz="2000" dirty="0">
                <a:latin typeface="Times New Roman" panose="02020603050405020304" pitchFamily="18" charset="0"/>
                <a:cs typeface="Times New Roman" panose="02020603050405020304" pitchFamily="18" charset="0"/>
              </a:rPr>
              <a:t>E</a:t>
            </a:r>
            <a:r>
              <a:rPr kumimoji="1" lang="en-US" altLang="ja-JP" sz="2000" dirty="0">
                <a:latin typeface="Times New Roman" panose="02020603050405020304" pitchFamily="18" charset="0"/>
                <a:cs typeface="Times New Roman" panose="02020603050405020304" pitchFamily="18" charset="0"/>
              </a:rPr>
              <a:t>ach team competes on the recognition accuracy of cooking activities.</a:t>
            </a:r>
            <a:endParaRPr lang="en-US" altLang="ja-JP"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51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graphicFrame>
        <p:nvGraphicFramePr>
          <p:cNvPr id="35" name="コンテンツ プレースホルダー 34">
            <a:extLst>
              <a:ext uri="{FF2B5EF4-FFF2-40B4-BE49-F238E27FC236}">
                <a16:creationId xmlns:a16="http://schemas.microsoft.com/office/drawing/2014/main" id="{E52629B1-E306-4E6E-A651-20F57030952A}"/>
              </a:ext>
            </a:extLst>
          </p:cNvPr>
          <p:cNvGraphicFramePr>
            <a:graphicFrameLocks noGrp="1"/>
          </p:cNvGraphicFramePr>
          <p:nvPr>
            <p:ph idx="1"/>
          </p:nvPr>
        </p:nvGraphicFramePr>
        <p:xfrm>
          <a:off x="1525587" y="1764243"/>
          <a:ext cx="9140825" cy="4352458"/>
        </p:xfrm>
        <a:graphic>
          <a:graphicData uri="http://schemas.openxmlformats.org/drawingml/2006/table">
            <a:tbl>
              <a:tblPr/>
              <a:tblGrid>
                <a:gridCol w="1339920">
                  <a:extLst>
                    <a:ext uri="{9D8B030D-6E8A-4147-A177-3AD203B41FA5}">
                      <a16:colId xmlns:a16="http://schemas.microsoft.com/office/drawing/2014/main" val="3464715431"/>
                    </a:ext>
                  </a:extLst>
                </a:gridCol>
                <a:gridCol w="1394985">
                  <a:extLst>
                    <a:ext uri="{9D8B030D-6E8A-4147-A177-3AD203B41FA5}">
                      <a16:colId xmlns:a16="http://schemas.microsoft.com/office/drawing/2014/main" val="3453195673"/>
                    </a:ext>
                  </a:extLst>
                </a:gridCol>
                <a:gridCol w="1505115">
                  <a:extLst>
                    <a:ext uri="{9D8B030D-6E8A-4147-A177-3AD203B41FA5}">
                      <a16:colId xmlns:a16="http://schemas.microsoft.com/office/drawing/2014/main" val="2356023592"/>
                    </a:ext>
                  </a:extLst>
                </a:gridCol>
                <a:gridCol w="1101305">
                  <a:extLst>
                    <a:ext uri="{9D8B030D-6E8A-4147-A177-3AD203B41FA5}">
                      <a16:colId xmlns:a16="http://schemas.microsoft.com/office/drawing/2014/main" val="3001674216"/>
                    </a:ext>
                  </a:extLst>
                </a:gridCol>
                <a:gridCol w="633250">
                  <a:extLst>
                    <a:ext uri="{9D8B030D-6E8A-4147-A177-3AD203B41FA5}">
                      <a16:colId xmlns:a16="http://schemas.microsoft.com/office/drawing/2014/main" val="2281098733"/>
                    </a:ext>
                  </a:extLst>
                </a:gridCol>
                <a:gridCol w="633250">
                  <a:extLst>
                    <a:ext uri="{9D8B030D-6E8A-4147-A177-3AD203B41FA5}">
                      <a16:colId xmlns:a16="http://schemas.microsoft.com/office/drawing/2014/main" val="3219937127"/>
                    </a:ext>
                  </a:extLst>
                </a:gridCol>
                <a:gridCol w="633250">
                  <a:extLst>
                    <a:ext uri="{9D8B030D-6E8A-4147-A177-3AD203B41FA5}">
                      <a16:colId xmlns:a16="http://schemas.microsoft.com/office/drawing/2014/main" val="1234784839"/>
                    </a:ext>
                  </a:extLst>
                </a:gridCol>
                <a:gridCol w="633250">
                  <a:extLst>
                    <a:ext uri="{9D8B030D-6E8A-4147-A177-3AD203B41FA5}">
                      <a16:colId xmlns:a16="http://schemas.microsoft.com/office/drawing/2014/main" val="1542591705"/>
                    </a:ext>
                  </a:extLst>
                </a:gridCol>
                <a:gridCol w="633250">
                  <a:extLst>
                    <a:ext uri="{9D8B030D-6E8A-4147-A177-3AD203B41FA5}">
                      <a16:colId xmlns:a16="http://schemas.microsoft.com/office/drawing/2014/main" val="2589812675"/>
                    </a:ext>
                  </a:extLst>
                </a:gridCol>
                <a:gridCol w="633250">
                  <a:extLst>
                    <a:ext uri="{9D8B030D-6E8A-4147-A177-3AD203B41FA5}">
                      <a16:colId xmlns:a16="http://schemas.microsoft.com/office/drawing/2014/main" val="1145470988"/>
                    </a:ext>
                  </a:extLst>
                </a:gridCol>
              </a:tblGrid>
              <a:tr h="230376">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Body part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segments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macro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micro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Length</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865412840"/>
                  </a:ext>
                </a:extLst>
              </a:tr>
              <a:tr h="230376">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689725"/>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08378939"/>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8191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28352056"/>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245600"/>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8257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4484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430484"/>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6279109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2171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0405738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19361265"/>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2465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739651"/>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32</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4389535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5529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774.6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58598098"/>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164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4666465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3559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759347"/>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406.7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88417361"/>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7143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86284049"/>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10021084"/>
                  </a:ext>
                </a:extLst>
              </a:tr>
              <a:tr h="304424">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8761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118475"/>
                  </a:ext>
                </a:extLst>
              </a:tr>
            </a:tbl>
          </a:graphicData>
        </a:graphic>
      </p:graphicFrame>
    </p:spTree>
    <p:extLst>
      <p:ext uri="{BB962C8B-B14F-4D97-AF65-F5344CB8AC3E}">
        <p14:creationId xmlns:p14="http://schemas.microsoft.com/office/powerpoint/2010/main" val="23157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2"/>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3"/>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4"/>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5"/>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6"/>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7"/>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t>21 dimensions features</a:t>
                </a:r>
                <a:endParaRPr kumimoji="1" lang="ja-JP" altLang="en-US" sz="2400" b="1" dirty="0"/>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147509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23703</TotalTime>
  <Words>711</Words>
  <Application>Microsoft Office PowerPoint</Application>
  <PresentationFormat>ワイド画面</PresentationFormat>
  <Paragraphs>183</Paragraphs>
  <Slides>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藤井 敦寛</cp:lastModifiedBy>
  <cp:revision>553</cp:revision>
  <cp:lastPrinted>2017-08-07T15:32:37Z</cp:lastPrinted>
  <dcterms:created xsi:type="dcterms:W3CDTF">2017-07-21T13:52:12Z</dcterms:created>
  <dcterms:modified xsi:type="dcterms:W3CDTF">2020-08-14T15:32:23Z</dcterms:modified>
</cp:coreProperties>
</file>