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8" r:id="rId2"/>
    <p:sldId id="259" r:id="rId3"/>
    <p:sldId id="260" r:id="rId4"/>
    <p:sldId id="261" r:id="rId5"/>
    <p:sldId id="262" r:id="rId6"/>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F0000"/>
    <a:srgbClr val="AC181E"/>
    <a:srgbClr val="66FF66"/>
    <a:srgbClr val="000000"/>
    <a:srgbClr val="70AD47"/>
    <a:srgbClr val="5B9BD5"/>
    <a:srgbClr val="ED7D31"/>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5" autoAdjust="0"/>
    <p:restoredTop sz="70319" autoAdjust="0"/>
  </p:normalViewPr>
  <p:slideViewPr>
    <p:cSldViewPr snapToGrid="0">
      <p:cViewPr varScale="1">
        <p:scale>
          <a:sx n="84" d="100"/>
          <a:sy n="84" d="100"/>
        </p:scale>
        <p:origin x="15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2020/8/17</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E</a:t>
            </a:r>
            <a:r>
              <a:rPr kumimoji="1" lang="en-US" altLang="ja-JP" dirty="0"/>
              <a:t>ach team competes on the recognition accuracy of cooking activities.</a:t>
            </a:r>
            <a:endParaRPr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各チームは調理行動の識別精度を競う．</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First, I will explain about this challenge.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(subject 1, 2, 3) out of the four subjects and test data contains the data from the fourth subject (subject 4).</a:t>
            </a:r>
          </a:p>
          <a:p>
            <a:endParaRPr kumimoji="1" lang="en-US" altLang="ja-JP" dirty="0"/>
          </a:p>
          <a:p>
            <a:endParaRPr kumimoji="1" lang="en-US" altLang="ja-JP" dirty="0"/>
          </a:p>
          <a:p>
            <a:endParaRPr kumimoji="1" lang="en-US" altLang="ja-JP" dirty="0"/>
          </a:p>
          <a:p>
            <a:r>
              <a:rPr kumimoji="1" lang="ja-JP" altLang="en-US" dirty="0"/>
              <a:t>まず，このチャレンジについて説明する．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26748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details of the dataset.</a:t>
            </a:r>
          </a:p>
          <a:p>
            <a:r>
              <a:rPr kumimoji="1" lang="en-US" altLang="ja-JP" dirty="0"/>
              <a:t>Each segment contains one macro behavior and up to six micro behaviors.</a:t>
            </a:r>
          </a:p>
          <a:p>
            <a:r>
              <a:rPr kumimoji="1" lang="en-US" altLang="ja-JP" dirty="0"/>
              <a:t>Some of the files may have missing data.</a:t>
            </a:r>
          </a:p>
          <a:p>
            <a:endParaRPr kumimoji="1" lang="en-US" altLang="ja-JP" dirty="0"/>
          </a:p>
          <a:p>
            <a:endParaRPr kumimoji="1" lang="en-US" altLang="ja-JP" dirty="0"/>
          </a:p>
          <a:p>
            <a:endParaRPr kumimoji="1" lang="en-US" altLang="ja-JP" dirty="0"/>
          </a:p>
          <a:p>
            <a:r>
              <a:rPr kumimoji="1" lang="ja-JP" altLang="en-US" dirty="0"/>
              <a:t>これはデータセットの詳細です．</a:t>
            </a:r>
            <a:endParaRPr kumimoji="1" lang="en-US" altLang="ja-JP" dirty="0"/>
          </a:p>
          <a:p>
            <a:r>
              <a:rPr kumimoji="1" lang="en-US" altLang="ja-JP" dirty="0"/>
              <a:t>1</a:t>
            </a:r>
            <a:r>
              <a:rPr kumimoji="1" lang="ja-JP" altLang="en-US" dirty="0"/>
              <a:t>つのセグメントにつき，マクロ行動は</a:t>
            </a:r>
            <a:r>
              <a:rPr kumimoji="1" lang="en-US" altLang="ja-JP" dirty="0"/>
              <a:t>1</a:t>
            </a:r>
            <a:r>
              <a:rPr kumimoji="1" lang="ja-JP" altLang="en-US" dirty="0"/>
              <a:t>つ，マイクロ行動は最大</a:t>
            </a:r>
            <a:r>
              <a:rPr kumimoji="1" lang="en-US" altLang="ja-JP" dirty="0"/>
              <a:t>6</a:t>
            </a:r>
            <a:r>
              <a:rPr kumimoji="1" lang="ja-JP" altLang="en-US" dirty="0"/>
              <a:t>つ含まれています．</a:t>
            </a:r>
            <a:endParaRPr kumimoji="1" lang="en-US" altLang="ja-JP" dirty="0"/>
          </a:p>
          <a:p>
            <a:r>
              <a:rPr kumimoji="1" lang="ja-JP" altLang="en-US" dirty="0"/>
              <a:t>また，ファイルの中にはデータが欠損しているものも存在します．</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5347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a:t>
            </a:r>
            <a:r>
              <a:rPr lang="en-US" altLang="ja-JP" sz="1800" b="0" i="0" u="none" strike="noStrike" baseline="0" dirty="0" err="1">
                <a:latin typeface="TeXGyreTermes-Regular"/>
              </a:rPr>
              <a:t>rawdata</a:t>
            </a:r>
            <a:r>
              <a:rPr lang="en-US" altLang="ja-JP" sz="1800" b="0" i="0" u="none" strike="noStrike" baseline="0" dirty="0">
                <a:latin typeface="TeXGyreTermes-Regular"/>
              </a:rPr>
              <a:t>.</a:t>
            </a:r>
          </a:p>
          <a:p>
            <a:pPr algn="l"/>
            <a:r>
              <a:rPr lang="en-US" altLang="ja-JP" sz="1800" b="0" i="0" u="none" strike="noStrike" baseline="0" dirty="0">
                <a:latin typeface="TeXGyreTermes-Regular"/>
              </a:rPr>
              <a:t>The features are mean, variance, max, min, root mean square (RMS), interquartile range (IQR), and zero crossing rate (ZCR) for each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特徴量は、各軸の平均、分散、最大、最小、二乗平均平方根（</a:t>
            </a:r>
            <a:r>
              <a:rPr kumimoji="1" lang="en-US" altLang="ja-JP" dirty="0"/>
              <a:t>RMS</a:t>
            </a:r>
            <a:r>
              <a:rPr kumimoji="1" lang="ja-JP" altLang="en-US" dirty="0"/>
              <a:t>）、四分位間距離（</a:t>
            </a:r>
            <a:r>
              <a:rPr kumimoji="1" lang="en-US" altLang="ja-JP" dirty="0"/>
              <a:t>IQR</a:t>
            </a:r>
            <a:r>
              <a:rPr kumimoji="1" lang="ja-JP" altLang="en-US" dirty="0"/>
              <a:t>）、ゼロクロスレート（</a:t>
            </a:r>
            <a:r>
              <a:rPr kumimoji="1" lang="en-US" altLang="ja-JP" dirty="0"/>
              <a:t>ZCR</a:t>
            </a:r>
            <a:r>
              <a:rPr kumimoji="1" lang="ja-JP" altLang="en-US" dirty="0"/>
              <a:t>）です。</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 </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259730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2020/8/17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2020/8/17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2020/8/17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2020/8/17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2020/8/17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2020/8/17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2020/8/17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2020/8/17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2020/8/17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2020/8/17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2020/8/17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2020/8/17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1933894"/>
          </a:xfrm>
          <a:solidFill>
            <a:schemeClr val="bg1">
              <a:lumMod val="95000"/>
            </a:schemeClr>
          </a:solidFill>
        </p:spPr>
        <p:txBody>
          <a:bodyPr anchor="ctr" anchorCtr="0">
            <a:normAutofit/>
          </a:bodyPr>
          <a:lstStyle/>
          <a:p>
            <a:r>
              <a:rPr lang="en-US" altLang="ja-JP" sz="2800" b="1" i="0" u="none" strike="noStrike" baseline="0" dirty="0">
                <a:latin typeface="Times New Roman" panose="02020603050405020304" pitchFamily="18" charset="0"/>
                <a:cs typeface="Times New Roman" panose="02020603050405020304" pitchFamily="18" charset="0"/>
              </a:rPr>
              <a:t>Cooking Activity Recognition with Convolutional LSTM</a:t>
            </a:r>
            <a:br>
              <a:rPr lang="en-US" altLang="ja-JP" sz="2800" b="1" i="0" u="none" strike="noStrike" baseline="0" dirty="0">
                <a:latin typeface="Times New Roman" panose="02020603050405020304" pitchFamily="18" charset="0"/>
                <a:cs typeface="Times New Roman" panose="02020603050405020304" pitchFamily="18" charset="0"/>
              </a:rPr>
            </a:br>
            <a:r>
              <a:rPr lang="en-US" altLang="ja-JP" sz="2800" b="1" i="0" u="none" strike="noStrike" baseline="0" dirty="0">
                <a:latin typeface="Times New Roman" panose="02020603050405020304" pitchFamily="18" charset="0"/>
                <a:cs typeface="Times New Roman" panose="02020603050405020304" pitchFamily="18" charset="0"/>
              </a:rPr>
              <a:t>using Multi-label Loss Function and Majority Vote</a:t>
            </a:r>
            <a:endParaRPr kumimoji="1" lang="ja-JP" altLang="en-US" sz="66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4471148" y="1933894"/>
            <a:ext cx="6470277" cy="849646"/>
          </a:xfrm>
        </p:spPr>
        <p:txBody>
          <a:bodyPr anchor="ctr" anchorCtr="0">
            <a:normAutofit/>
          </a:bodyPr>
          <a:lstStyle/>
          <a:p>
            <a:pPr algn="r"/>
            <a:r>
              <a:rPr lang="en-US" altLang="ja-JP" sz="2000" b="1" u="sng" dirty="0" err="1">
                <a:latin typeface="Times New Roman" panose="02020603050405020304" pitchFamily="18" charset="0"/>
                <a:cs typeface="Times New Roman" panose="02020603050405020304" pitchFamily="18" charset="0"/>
              </a:rPr>
              <a:t>Atsuhiro</a:t>
            </a:r>
            <a:r>
              <a:rPr lang="ja-JP" altLang="en-US" sz="2000" b="1" u="sng" dirty="0">
                <a:latin typeface="Times New Roman" panose="02020603050405020304" pitchFamily="18" charset="0"/>
                <a:cs typeface="Times New Roman" panose="02020603050405020304" pitchFamily="18" charset="0"/>
              </a:rPr>
              <a:t> </a:t>
            </a:r>
            <a:r>
              <a:rPr lang="en-US" altLang="ja-JP" sz="2000" b="1" u="sng" dirty="0">
                <a:latin typeface="Times New Roman" panose="02020603050405020304" pitchFamily="18" charset="0"/>
                <a:cs typeface="Times New Roman" panose="02020603050405020304" pitchFamily="18" charset="0"/>
              </a:rPr>
              <a:t>FUJII</a:t>
            </a:r>
            <a:r>
              <a:rPr lang="en-US" altLang="ja-JP" sz="2000" b="1" dirty="0">
                <a:latin typeface="Times New Roman" panose="02020603050405020304" pitchFamily="18" charset="0"/>
                <a:cs typeface="Times New Roman" panose="02020603050405020304" pitchFamily="18" charset="0"/>
              </a:rPr>
              <a:t> / Daiki</a:t>
            </a:r>
            <a:r>
              <a:rPr lang="ja-JP" altLang="en-US" sz="2000" b="1"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KAJIWARA / </a:t>
            </a:r>
            <a:r>
              <a:rPr kumimoji="1" lang="en-US" altLang="ja-JP" sz="2000" b="1" dirty="0">
                <a:latin typeface="Times New Roman" panose="02020603050405020304" pitchFamily="18" charset="0"/>
                <a:cs typeface="Times New Roman" panose="02020603050405020304" pitchFamily="18" charset="0"/>
              </a:rPr>
              <a:t>Kaz</a:t>
            </a:r>
            <a:r>
              <a:rPr lang="en-US" altLang="ja-JP" sz="2000" b="1" dirty="0">
                <a:latin typeface="Times New Roman" panose="02020603050405020304" pitchFamily="18" charset="0"/>
                <a:cs typeface="Times New Roman" panose="02020603050405020304" pitchFamily="18" charset="0"/>
              </a:rPr>
              <a:t>uya MURAO</a:t>
            </a:r>
          </a:p>
          <a:p>
            <a:pPr algn="r"/>
            <a:r>
              <a:rPr lang="en-US" altLang="ja-JP" sz="1600" dirty="0" err="1">
                <a:latin typeface="Times New Roman" panose="02020603050405020304" pitchFamily="18" charset="0"/>
                <a:cs typeface="Times New Roman" panose="02020603050405020304" pitchFamily="18" charset="0"/>
              </a:rPr>
              <a:t>Ritsumeikan</a:t>
            </a:r>
            <a:r>
              <a:rPr lang="en-US" altLang="ja-JP" sz="1600" dirty="0">
                <a:latin typeface="Times New Roman" panose="02020603050405020304" pitchFamily="18" charset="0"/>
                <a:cs typeface="Times New Roman" panose="02020603050405020304" pitchFamily="18" charset="0"/>
              </a:rPr>
              <a:t> University, Japan</a:t>
            </a:r>
            <a:endParaRPr lang="en-US" altLang="ja-JP" sz="1800"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 name="テキスト ボックス 3">
            <a:extLst>
              <a:ext uri="{FF2B5EF4-FFF2-40B4-BE49-F238E27FC236}">
                <a16:creationId xmlns:a16="http://schemas.microsoft.com/office/drawing/2014/main" id="{F581C649-0EB4-421B-ABD3-05BB8AD8EF1E}"/>
              </a:ext>
            </a:extLst>
          </p:cNvPr>
          <p:cNvSpPr txBox="1"/>
          <p:nvPr/>
        </p:nvSpPr>
        <p:spPr>
          <a:xfrm>
            <a:off x="1744133" y="3159902"/>
            <a:ext cx="8585200" cy="707886"/>
          </a:xfrm>
          <a:prstGeom prst="rect">
            <a:avLst/>
          </a:prstGeom>
          <a:noFill/>
        </p:spPr>
        <p:txBody>
          <a:bodyPr wrap="square" rtlCol="0">
            <a:spAutoFit/>
          </a:bodyPr>
          <a:lstStyle/>
          <a:p>
            <a:pPr marL="0" indent="0" algn="ctr">
              <a:buNone/>
            </a:pPr>
            <a:r>
              <a:rPr lang="en-US" altLang="ja-JP" sz="2000" b="1" dirty="0">
                <a:latin typeface="Times New Roman" panose="02020603050405020304" pitchFamily="18" charset="0"/>
                <a:cs typeface="Times New Roman" panose="02020603050405020304" pitchFamily="18" charset="0"/>
              </a:rPr>
              <a:t>Challenge GOAL</a:t>
            </a:r>
          </a:p>
          <a:p>
            <a:pPr marL="0" indent="0" algn="ctr">
              <a:buNone/>
            </a:pPr>
            <a:r>
              <a:rPr lang="en-US" altLang="ja-JP" sz="2000" dirty="0">
                <a:latin typeface="Times New Roman" panose="02020603050405020304" pitchFamily="18" charset="0"/>
                <a:cs typeface="Times New Roman" panose="02020603050405020304" pitchFamily="18" charset="0"/>
              </a:rPr>
              <a:t>E</a:t>
            </a:r>
            <a:r>
              <a:rPr kumimoji="1" lang="en-US" altLang="ja-JP" sz="2000" dirty="0">
                <a:latin typeface="Times New Roman" panose="02020603050405020304" pitchFamily="18" charset="0"/>
                <a:cs typeface="Times New Roman" panose="02020603050405020304" pitchFamily="18" charset="0"/>
              </a:rPr>
              <a:t>ach team competes on the recognition accuracy of cooking activities.</a:t>
            </a:r>
            <a:endParaRPr lang="en-US" altLang="ja-JP"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51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165842"/>
          </a:xfrm>
        </p:spPr>
        <p:txBody>
          <a:bodyPr>
            <a:normAutofit lnSpcReduction="10000"/>
          </a:bodyPr>
          <a:lstStyle/>
          <a:p>
            <a:r>
              <a:rPr lang="en-US" altLang="ja-JP" dirty="0">
                <a:latin typeface="Times New Roman" panose="02020603050405020304" pitchFamily="18" charset="0"/>
                <a:cs typeface="Times New Roman" panose="02020603050405020304" pitchFamily="18" charset="0"/>
              </a:rPr>
              <a:t>Four subjects cooked three recipes; </a:t>
            </a:r>
            <a:r>
              <a:rPr lang="en-US" altLang="ja-JP" b="1" dirty="0">
                <a:latin typeface="Times New Roman" panose="02020603050405020304" pitchFamily="18" charset="0"/>
                <a:cs typeface="Times New Roman" panose="02020603050405020304" pitchFamily="18" charset="0"/>
              </a:rPr>
              <a:t>sandwich, fruit salad, cereal.</a:t>
            </a:r>
          </a:p>
          <a:p>
            <a:r>
              <a:rPr lang="en-US" altLang="ja-JP" dirty="0">
                <a:latin typeface="Times New Roman" panose="02020603050405020304" pitchFamily="18" charset="0"/>
                <a:cs typeface="Times New Roman" panose="02020603050405020304" pitchFamily="18" charset="0"/>
              </a:rPr>
              <a:t>The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grpSp>
        <p:nvGrpSpPr>
          <p:cNvPr id="53" name="グループ化 52">
            <a:extLst>
              <a:ext uri="{FF2B5EF4-FFF2-40B4-BE49-F238E27FC236}">
                <a16:creationId xmlns:a16="http://schemas.microsoft.com/office/drawing/2014/main" id="{E30AAE54-6E87-4F18-B4C9-1E137510E3A8}"/>
              </a:ext>
            </a:extLst>
          </p:cNvPr>
          <p:cNvGrpSpPr/>
          <p:nvPr/>
        </p:nvGrpSpPr>
        <p:grpSpPr>
          <a:xfrm>
            <a:off x="2139950" y="4055855"/>
            <a:ext cx="8420099" cy="2180791"/>
            <a:chOff x="3352801" y="3906629"/>
            <a:chExt cx="8420099" cy="2180791"/>
          </a:xfrm>
        </p:grpSpPr>
        <p:sp>
          <p:nvSpPr>
            <p:cNvPr id="9" name="正方形/長方形 8">
              <a:extLst>
                <a:ext uri="{FF2B5EF4-FFF2-40B4-BE49-F238E27FC236}">
                  <a16:creationId xmlns:a16="http://schemas.microsoft.com/office/drawing/2014/main" id="{B9C3DC4A-4B8D-4587-99B3-11C466123E86}"/>
                </a:ext>
              </a:extLst>
            </p:cNvPr>
            <p:cNvSpPr/>
            <p:nvPr/>
          </p:nvSpPr>
          <p:spPr>
            <a:xfrm>
              <a:off x="7086600" y="406169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F4AF4A0-AC6E-4F5F-8E46-FEA005472B82}"/>
                </a:ext>
              </a:extLst>
            </p:cNvPr>
            <p:cNvSpPr/>
            <p:nvPr/>
          </p:nvSpPr>
          <p:spPr>
            <a:xfrm>
              <a:off x="7086600" y="449385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71B0C84D-6CF6-42C7-8F73-6B8F819E1106}"/>
                </a:ext>
              </a:extLst>
            </p:cNvPr>
            <p:cNvSpPr/>
            <p:nvPr/>
          </p:nvSpPr>
          <p:spPr>
            <a:xfrm>
              <a:off x="7086600" y="492601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14">
              <a:extLst>
                <a:ext uri="{FF2B5EF4-FFF2-40B4-BE49-F238E27FC236}">
                  <a16:creationId xmlns:a16="http://schemas.microsoft.com/office/drawing/2014/main" id="{AC0C0577-D608-4541-B3AB-C4B6C214E7B4}"/>
                </a:ext>
              </a:extLst>
            </p:cNvPr>
            <p:cNvSpPr/>
            <p:nvPr/>
          </p:nvSpPr>
          <p:spPr>
            <a:xfrm>
              <a:off x="7086600" y="535817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8824ED68-EA65-4F53-B24A-ADA40679BDA5}"/>
                </a:ext>
              </a:extLst>
            </p:cNvPr>
            <p:cNvSpPr/>
            <p:nvPr/>
          </p:nvSpPr>
          <p:spPr>
            <a:xfrm>
              <a:off x="7086600" y="579494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30" name="グループ化 29">
              <a:extLst>
                <a:ext uri="{FF2B5EF4-FFF2-40B4-BE49-F238E27FC236}">
                  <a16:creationId xmlns:a16="http://schemas.microsoft.com/office/drawing/2014/main" id="{613D0071-5FD6-4596-AF7B-73550D6D3346}"/>
                </a:ext>
              </a:extLst>
            </p:cNvPr>
            <p:cNvGrpSpPr/>
            <p:nvPr/>
          </p:nvGrpSpPr>
          <p:grpSpPr>
            <a:xfrm>
              <a:off x="3352801" y="3906629"/>
              <a:ext cx="1752600" cy="2165843"/>
              <a:chOff x="3204000" y="3985097"/>
              <a:chExt cx="1752600" cy="2165843"/>
            </a:xfrm>
          </p:grpSpPr>
          <p:pic>
            <p:nvPicPr>
              <p:cNvPr id="8" name="図 7" descr="地図 が含まれている画像&#10;&#10;自動的に生成された説明">
                <a:extLst>
                  <a:ext uri="{FF2B5EF4-FFF2-40B4-BE49-F238E27FC236}">
                    <a16:creationId xmlns:a16="http://schemas.microsoft.com/office/drawing/2014/main" id="{E88DD0BC-C77B-4CF2-A086-E97BF6AB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28" y="3985097"/>
                <a:ext cx="1416372" cy="2165843"/>
              </a:xfrm>
              <a:prstGeom prst="rect">
                <a:avLst/>
              </a:prstGeom>
            </p:spPr>
          </p:pic>
          <p:cxnSp>
            <p:nvCxnSpPr>
              <p:cNvPr id="21" name="直線コネクタ 20">
                <a:extLst>
                  <a:ext uri="{FF2B5EF4-FFF2-40B4-BE49-F238E27FC236}">
                    <a16:creationId xmlns:a16="http://schemas.microsoft.com/office/drawing/2014/main" id="{223073A4-7760-4939-8562-98B3EB2268D2}"/>
                  </a:ext>
                </a:extLst>
              </p:cNvPr>
              <p:cNvCxnSpPr>
                <a:cxnSpLocks/>
              </p:cNvCxnSpPr>
              <p:nvPr/>
            </p:nvCxnSpPr>
            <p:spPr>
              <a:xfrm>
                <a:off x="3204000" y="4465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BC1495C-C231-4C6D-B963-EFA25A7B7123}"/>
                  </a:ext>
                </a:extLst>
              </p:cNvPr>
              <p:cNvCxnSpPr>
                <a:cxnSpLocks/>
              </p:cNvCxnSpPr>
              <p:nvPr/>
            </p:nvCxnSpPr>
            <p:spPr>
              <a:xfrm>
                <a:off x="3204000" y="4860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BBF7D72-3219-4F71-8D65-63334D84A309}"/>
                  </a:ext>
                </a:extLst>
              </p:cNvPr>
              <p:cNvCxnSpPr>
                <a:cxnSpLocks/>
              </p:cNvCxnSpPr>
              <p:nvPr/>
            </p:nvCxnSpPr>
            <p:spPr>
              <a:xfrm>
                <a:off x="3204000" y="5256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A83841-63F3-43EC-9469-9B0D90D14C35}"/>
                  </a:ext>
                </a:extLst>
              </p:cNvPr>
              <p:cNvCxnSpPr>
                <a:cxnSpLocks/>
              </p:cNvCxnSpPr>
              <p:nvPr/>
            </p:nvCxnSpPr>
            <p:spPr>
              <a:xfrm>
                <a:off x="3204000" y="565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7D10CD-22C7-46A1-951C-35803256C958}"/>
                  </a:ext>
                </a:extLst>
              </p:cNvPr>
              <p:cNvCxnSpPr>
                <a:cxnSpLocks/>
              </p:cNvCxnSpPr>
              <p:nvPr/>
            </p:nvCxnSpPr>
            <p:spPr>
              <a:xfrm>
                <a:off x="3204000" y="4069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2BAEE38-8AB8-4A2E-BC80-651651C8F876}"/>
                  </a:ext>
                </a:extLst>
              </p:cNvPr>
              <p:cNvCxnSpPr>
                <a:cxnSpLocks/>
              </p:cNvCxnSpPr>
              <p:nvPr/>
            </p:nvCxnSpPr>
            <p:spPr>
              <a:xfrm>
                <a:off x="3204000" y="601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a:extLst>
                <a:ext uri="{FF2B5EF4-FFF2-40B4-BE49-F238E27FC236}">
                  <a16:creationId xmlns:a16="http://schemas.microsoft.com/office/drawing/2014/main" id="{CBBEC191-E47F-4DCE-9CC2-29E85DA967FA}"/>
                </a:ext>
              </a:extLst>
            </p:cNvPr>
            <p:cNvCxnSpPr>
              <a:endCxn id="13" idx="1"/>
            </p:cNvCxnSpPr>
            <p:nvPr/>
          </p:nvCxnSpPr>
          <p:spPr>
            <a:xfrm>
              <a:off x="4949401" y="4201393"/>
              <a:ext cx="2137199" cy="86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7665E0-2B53-4DBA-A120-30478D29D16E}"/>
                </a:ext>
              </a:extLst>
            </p:cNvPr>
            <p:cNvCxnSpPr>
              <a:cxnSpLocks/>
              <a:endCxn id="9" idx="1"/>
            </p:cNvCxnSpPr>
            <p:nvPr/>
          </p:nvCxnSpPr>
          <p:spPr>
            <a:xfrm flipV="1">
              <a:off x="4949401" y="4201393"/>
              <a:ext cx="2137199" cy="39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0CA7812-D575-4C57-A599-CCDB1C70076C}"/>
                </a:ext>
              </a:extLst>
            </p:cNvPr>
            <p:cNvCxnSpPr>
              <a:stCxn id="8" idx="3"/>
              <a:endCxn id="15" idx="1"/>
            </p:cNvCxnSpPr>
            <p:nvPr/>
          </p:nvCxnSpPr>
          <p:spPr>
            <a:xfrm>
              <a:off x="4949401" y="4989551"/>
              <a:ext cx="2137199" cy="50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798C5032-DCBF-4A7E-8AB9-3466A8791C73}"/>
                </a:ext>
              </a:extLst>
            </p:cNvPr>
            <p:cNvCxnSpPr>
              <a:endCxn id="17" idx="1"/>
            </p:cNvCxnSpPr>
            <p:nvPr/>
          </p:nvCxnSpPr>
          <p:spPr>
            <a:xfrm>
              <a:off x="4949401" y="5358172"/>
              <a:ext cx="2137199" cy="57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24C6F05-34E7-4072-9F2F-287596F81A92}"/>
                </a:ext>
              </a:extLst>
            </p:cNvPr>
            <p:cNvCxnSpPr>
              <a:endCxn id="11" idx="1"/>
            </p:cNvCxnSpPr>
            <p:nvPr/>
          </p:nvCxnSpPr>
          <p:spPr>
            <a:xfrm flipV="1">
              <a:off x="4949401" y="4633552"/>
              <a:ext cx="2137199" cy="116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5AF6E607-DAA1-47D3-AF3C-7B512F9346EB}"/>
                </a:ext>
              </a:extLst>
            </p:cNvPr>
            <p:cNvSpPr txBox="1"/>
            <p:nvPr/>
          </p:nvSpPr>
          <p:spPr>
            <a:xfrm>
              <a:off x="10020300" y="4047307"/>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subject1_file_72.csv</a:t>
              </a:r>
            </a:p>
          </p:txBody>
        </p:sp>
        <p:sp>
          <p:nvSpPr>
            <p:cNvPr id="46" name="テキスト ボックス 45">
              <a:extLst>
                <a:ext uri="{FF2B5EF4-FFF2-40B4-BE49-F238E27FC236}">
                  <a16:creationId xmlns:a16="http://schemas.microsoft.com/office/drawing/2014/main" id="{89778A4D-DA66-44D2-BF88-DC75A4BF641A}"/>
                </a:ext>
              </a:extLst>
            </p:cNvPr>
            <p:cNvSpPr txBox="1"/>
            <p:nvPr/>
          </p:nvSpPr>
          <p:spPr>
            <a:xfrm>
              <a:off x="10020300" y="446547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140</a:t>
              </a:r>
              <a:r>
                <a:rPr kumimoji="1" lang="en-US" altLang="ja-JP" sz="1400" dirty="0">
                  <a:latin typeface="Times New Roman" panose="02020603050405020304" pitchFamily="18" charset="0"/>
                  <a:cs typeface="Times New Roman" panose="02020603050405020304" pitchFamily="18" charset="0"/>
                </a:rPr>
                <a:t>.csv</a:t>
              </a:r>
            </a:p>
          </p:txBody>
        </p:sp>
        <p:sp>
          <p:nvSpPr>
            <p:cNvPr id="48" name="テキスト ボックス 47">
              <a:extLst>
                <a:ext uri="{FF2B5EF4-FFF2-40B4-BE49-F238E27FC236}">
                  <a16:creationId xmlns:a16="http://schemas.microsoft.com/office/drawing/2014/main" id="{7E0BC467-EE9A-4B61-A89E-62FB47430538}"/>
                </a:ext>
              </a:extLst>
            </p:cNvPr>
            <p:cNvSpPr txBox="1"/>
            <p:nvPr/>
          </p:nvSpPr>
          <p:spPr>
            <a:xfrm>
              <a:off x="10020300" y="4910750"/>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213</a:t>
              </a:r>
              <a:r>
                <a:rPr kumimoji="1" lang="en-US" altLang="ja-JP" sz="1400" dirty="0">
                  <a:latin typeface="Times New Roman" panose="02020603050405020304" pitchFamily="18" charset="0"/>
                  <a:cs typeface="Times New Roman" panose="02020603050405020304" pitchFamily="18" charset="0"/>
                </a:rPr>
                <a:t>.csv</a:t>
              </a:r>
            </a:p>
          </p:txBody>
        </p:sp>
        <p:sp>
          <p:nvSpPr>
            <p:cNvPr id="50" name="テキスト ボックス 49">
              <a:extLst>
                <a:ext uri="{FF2B5EF4-FFF2-40B4-BE49-F238E27FC236}">
                  <a16:creationId xmlns:a16="http://schemas.microsoft.com/office/drawing/2014/main" id="{53533919-43AE-413E-A0F6-AFE8D8A64CDA}"/>
                </a:ext>
              </a:extLst>
            </p:cNvPr>
            <p:cNvSpPr txBox="1"/>
            <p:nvPr/>
          </p:nvSpPr>
          <p:spPr>
            <a:xfrm>
              <a:off x="10020300" y="532979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subject1_file_417.csv</a:t>
              </a:r>
            </a:p>
          </p:txBody>
        </p:sp>
        <p:sp>
          <p:nvSpPr>
            <p:cNvPr id="52" name="テキスト ボックス 51">
              <a:extLst>
                <a:ext uri="{FF2B5EF4-FFF2-40B4-BE49-F238E27FC236}">
                  <a16:creationId xmlns:a16="http://schemas.microsoft.com/office/drawing/2014/main" id="{83E0D59D-6C94-4CCF-9280-73B52E5452E9}"/>
                </a:ext>
              </a:extLst>
            </p:cNvPr>
            <p:cNvSpPr txBox="1"/>
            <p:nvPr/>
          </p:nvSpPr>
          <p:spPr>
            <a:xfrm>
              <a:off x="10020300" y="5779643"/>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873</a:t>
              </a:r>
              <a:r>
                <a:rPr kumimoji="1" lang="en-US" altLang="ja-JP" sz="1400" dirty="0">
                  <a:latin typeface="Times New Roman" panose="02020603050405020304" pitchFamily="18" charset="0"/>
                  <a:cs typeface="Times New Roman" panose="02020603050405020304" pitchFamily="18" charset="0"/>
                </a:rPr>
                <a:t>.csv</a:t>
              </a:r>
            </a:p>
          </p:txBody>
        </p:sp>
      </p:grpSp>
    </p:spTree>
    <p:extLst>
      <p:ext uri="{BB962C8B-B14F-4D97-AF65-F5344CB8AC3E}">
        <p14:creationId xmlns:p14="http://schemas.microsoft.com/office/powerpoint/2010/main" val="13127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DD0255-80EE-4167-AB49-A3B618BCFC5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(2/2)</a:t>
            </a:r>
            <a:endParaRPr kumimoji="1" lang="ja-JP" altLang="en-US"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3B6D4D9E-2D17-4813-9AA3-E718900C0962}"/>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graphicFrame>
        <p:nvGraphicFramePr>
          <p:cNvPr id="35" name="コンテンツ プレースホルダー 34">
            <a:extLst>
              <a:ext uri="{FF2B5EF4-FFF2-40B4-BE49-F238E27FC236}">
                <a16:creationId xmlns:a16="http://schemas.microsoft.com/office/drawing/2014/main" id="{E52629B1-E306-4E6E-A651-20F57030952A}"/>
              </a:ext>
            </a:extLst>
          </p:cNvPr>
          <p:cNvGraphicFramePr>
            <a:graphicFrameLocks noGrp="1"/>
          </p:cNvGraphicFramePr>
          <p:nvPr>
            <p:ph idx="1"/>
          </p:nvPr>
        </p:nvGraphicFramePr>
        <p:xfrm>
          <a:off x="1525587" y="1764243"/>
          <a:ext cx="9140825" cy="4352458"/>
        </p:xfrm>
        <a:graphic>
          <a:graphicData uri="http://schemas.openxmlformats.org/drawingml/2006/table">
            <a:tbl>
              <a:tblPr/>
              <a:tblGrid>
                <a:gridCol w="1339920">
                  <a:extLst>
                    <a:ext uri="{9D8B030D-6E8A-4147-A177-3AD203B41FA5}">
                      <a16:colId xmlns:a16="http://schemas.microsoft.com/office/drawing/2014/main" val="3464715431"/>
                    </a:ext>
                  </a:extLst>
                </a:gridCol>
                <a:gridCol w="1394985">
                  <a:extLst>
                    <a:ext uri="{9D8B030D-6E8A-4147-A177-3AD203B41FA5}">
                      <a16:colId xmlns:a16="http://schemas.microsoft.com/office/drawing/2014/main" val="3453195673"/>
                    </a:ext>
                  </a:extLst>
                </a:gridCol>
                <a:gridCol w="1505115">
                  <a:extLst>
                    <a:ext uri="{9D8B030D-6E8A-4147-A177-3AD203B41FA5}">
                      <a16:colId xmlns:a16="http://schemas.microsoft.com/office/drawing/2014/main" val="2356023592"/>
                    </a:ext>
                  </a:extLst>
                </a:gridCol>
                <a:gridCol w="1101305">
                  <a:extLst>
                    <a:ext uri="{9D8B030D-6E8A-4147-A177-3AD203B41FA5}">
                      <a16:colId xmlns:a16="http://schemas.microsoft.com/office/drawing/2014/main" val="3001674216"/>
                    </a:ext>
                  </a:extLst>
                </a:gridCol>
                <a:gridCol w="633250">
                  <a:extLst>
                    <a:ext uri="{9D8B030D-6E8A-4147-A177-3AD203B41FA5}">
                      <a16:colId xmlns:a16="http://schemas.microsoft.com/office/drawing/2014/main" val="2281098733"/>
                    </a:ext>
                  </a:extLst>
                </a:gridCol>
                <a:gridCol w="633250">
                  <a:extLst>
                    <a:ext uri="{9D8B030D-6E8A-4147-A177-3AD203B41FA5}">
                      <a16:colId xmlns:a16="http://schemas.microsoft.com/office/drawing/2014/main" val="3219937127"/>
                    </a:ext>
                  </a:extLst>
                </a:gridCol>
                <a:gridCol w="633250">
                  <a:extLst>
                    <a:ext uri="{9D8B030D-6E8A-4147-A177-3AD203B41FA5}">
                      <a16:colId xmlns:a16="http://schemas.microsoft.com/office/drawing/2014/main" val="1234784839"/>
                    </a:ext>
                  </a:extLst>
                </a:gridCol>
                <a:gridCol w="633250">
                  <a:extLst>
                    <a:ext uri="{9D8B030D-6E8A-4147-A177-3AD203B41FA5}">
                      <a16:colId xmlns:a16="http://schemas.microsoft.com/office/drawing/2014/main" val="1542591705"/>
                    </a:ext>
                  </a:extLst>
                </a:gridCol>
                <a:gridCol w="633250">
                  <a:extLst>
                    <a:ext uri="{9D8B030D-6E8A-4147-A177-3AD203B41FA5}">
                      <a16:colId xmlns:a16="http://schemas.microsoft.com/office/drawing/2014/main" val="2589812675"/>
                    </a:ext>
                  </a:extLst>
                </a:gridCol>
                <a:gridCol w="633250">
                  <a:extLst>
                    <a:ext uri="{9D8B030D-6E8A-4147-A177-3AD203B41FA5}">
                      <a16:colId xmlns:a16="http://schemas.microsoft.com/office/drawing/2014/main" val="1145470988"/>
                    </a:ext>
                  </a:extLst>
                </a:gridCol>
              </a:tblGrid>
              <a:tr h="230376">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Body part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segments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macro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3">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micro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Length</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865412840"/>
                  </a:ext>
                </a:extLst>
              </a:tr>
              <a:tr h="230376">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mean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mean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689725"/>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131.9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08378939"/>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8191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2945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28352056"/>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1470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1309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7245600"/>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8257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4484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430484"/>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428.3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62791091"/>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5986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2171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04057382"/>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1272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19361265"/>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2992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2465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739651"/>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429.3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32</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43895352"/>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5529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774.6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58598098"/>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1182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164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46664651"/>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5938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3559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2759347"/>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406.7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88417361"/>
                  </a:ext>
                </a:extLst>
              </a:tr>
              <a:tr h="296197">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7143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1126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86284049"/>
                  </a:ext>
                </a:extLst>
              </a:tr>
              <a:tr h="296197">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1479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1233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10021084"/>
                  </a:ext>
                </a:extLst>
              </a:tr>
              <a:tr h="304424">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8761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2080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0118475"/>
                  </a:ext>
                </a:extLst>
              </a:tr>
            </a:tbl>
          </a:graphicData>
        </a:graphic>
      </p:graphicFrame>
    </p:spTree>
    <p:extLst>
      <p:ext uri="{BB962C8B-B14F-4D97-AF65-F5344CB8AC3E}">
        <p14:creationId xmlns:p14="http://schemas.microsoft.com/office/powerpoint/2010/main" val="231579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grpSp>
        <p:nvGrpSpPr>
          <p:cNvPr id="92" name="グループ化 91">
            <a:extLst>
              <a:ext uri="{FF2B5EF4-FFF2-40B4-BE49-F238E27FC236}">
                <a16:creationId xmlns:a16="http://schemas.microsoft.com/office/drawing/2014/main" id="{0906B85D-0948-4D76-B67C-31A201CA1D02}"/>
              </a:ext>
            </a:extLst>
          </p:cNvPr>
          <p:cNvGrpSpPr/>
          <p:nvPr/>
        </p:nvGrpSpPr>
        <p:grpSpPr>
          <a:xfrm>
            <a:off x="1014147" y="2352502"/>
            <a:ext cx="10339653" cy="3803363"/>
            <a:chOff x="1077880" y="2274302"/>
            <a:chExt cx="10339653" cy="3803363"/>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65EF5FF-6192-4A97-9D63-B64C1B6DA74C}"/>
                    </a:ext>
                  </a:extLst>
                </p:cNvPr>
                <p:cNvSpPr/>
                <p:nvPr/>
              </p:nvSpPr>
              <p:spPr>
                <a:xfrm>
                  <a:off x="1319645"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𝑥</m:t>
                        </m:r>
                      </m:oMath>
                    </m:oMathPara>
                  </a14:m>
                  <a:endParaRPr kumimoji="1" lang="ja-JP" altLang="en-US" sz="2000" dirty="0">
                    <a:solidFill>
                      <a:schemeClr val="tx1"/>
                    </a:solidFill>
                  </a:endParaRPr>
                </a:p>
              </p:txBody>
            </p:sp>
          </mc:Choice>
          <mc:Fallback xmlns="">
            <p:sp>
              <p:nvSpPr>
                <p:cNvPr id="5" name="正方形/長方形 4">
                  <a:extLst>
                    <a:ext uri="{FF2B5EF4-FFF2-40B4-BE49-F238E27FC236}">
                      <a16:creationId xmlns:a16="http://schemas.microsoft.com/office/drawing/2014/main" id="{365EF5FF-6192-4A97-9D63-B64C1B6DA74C}"/>
                    </a:ext>
                  </a:extLst>
                </p:cNvPr>
                <p:cNvSpPr>
                  <a:spLocks noRot="1" noChangeAspect="1" noMove="1" noResize="1" noEditPoints="1" noAdjustHandles="1" noChangeArrowheads="1" noChangeShapeType="1" noTextEdit="1"/>
                </p:cNvSpPr>
                <p:nvPr/>
              </p:nvSpPr>
              <p:spPr>
                <a:xfrm>
                  <a:off x="1319645" y="2768908"/>
                  <a:ext cx="3017520" cy="274321"/>
                </a:xfrm>
                <a:prstGeom prst="rect">
                  <a:avLst/>
                </a:prstGeom>
                <a:blipFill>
                  <a:blip r:embed="rId3"/>
                  <a:stretch>
                    <a:fillRect b="-1489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B6050F26-7B78-4AED-A6D9-FF31D1586697}"/>
                    </a:ext>
                  </a:extLst>
                </p:cNvPr>
                <p:cNvSpPr/>
                <p:nvPr/>
              </p:nvSpPr>
              <p:spPr>
                <a:xfrm>
                  <a:off x="4738947"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𝑦</m:t>
                        </m:r>
                      </m:oMath>
                    </m:oMathPara>
                  </a14:m>
                  <a:endParaRPr kumimoji="1" lang="ja-JP" altLang="en-US" sz="2000" dirty="0">
                    <a:solidFill>
                      <a:schemeClr val="tx1"/>
                    </a:solidFill>
                  </a:endParaRPr>
                </a:p>
              </p:txBody>
            </p:sp>
          </mc:Choice>
          <mc:Fallback xmlns="">
            <p:sp>
              <p:nvSpPr>
                <p:cNvPr id="11" name="正方形/長方形 10">
                  <a:extLst>
                    <a:ext uri="{FF2B5EF4-FFF2-40B4-BE49-F238E27FC236}">
                      <a16:creationId xmlns:a16="http://schemas.microsoft.com/office/drawing/2014/main" id="{B6050F26-7B78-4AED-A6D9-FF31D1586697}"/>
                    </a:ext>
                  </a:extLst>
                </p:cNvPr>
                <p:cNvSpPr>
                  <a:spLocks noRot="1" noChangeAspect="1" noMove="1" noResize="1" noEditPoints="1" noAdjustHandles="1" noChangeArrowheads="1" noChangeShapeType="1" noTextEdit="1"/>
                </p:cNvSpPr>
                <p:nvPr/>
              </p:nvSpPr>
              <p:spPr>
                <a:xfrm>
                  <a:off x="4738947" y="2768908"/>
                  <a:ext cx="3017520" cy="274321"/>
                </a:xfrm>
                <a:prstGeom prst="rect">
                  <a:avLst/>
                </a:prstGeom>
                <a:blipFill>
                  <a:blip r:embed="rId4"/>
                  <a:stretch>
                    <a:fillRect b="-3404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0F48A56A-5469-4AFF-9794-270B127E00BF}"/>
                    </a:ext>
                  </a:extLst>
                </p:cNvPr>
                <p:cNvSpPr/>
                <p:nvPr/>
              </p:nvSpPr>
              <p:spPr>
                <a:xfrm>
                  <a:off x="8158249"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𝑧</m:t>
                        </m:r>
                      </m:oMath>
                    </m:oMathPara>
                  </a14:m>
                  <a:endParaRPr kumimoji="1" lang="ja-JP" altLang="en-US" sz="2000" dirty="0">
                    <a:solidFill>
                      <a:schemeClr val="tx1"/>
                    </a:solidFill>
                  </a:endParaRPr>
                </a:p>
              </p:txBody>
            </p:sp>
          </mc:Choice>
          <mc:Fallback xmlns="">
            <p:sp>
              <p:nvSpPr>
                <p:cNvPr id="13" name="正方形/長方形 12">
                  <a:extLst>
                    <a:ext uri="{FF2B5EF4-FFF2-40B4-BE49-F238E27FC236}">
                      <a16:creationId xmlns:a16="http://schemas.microsoft.com/office/drawing/2014/main" id="{0F48A56A-5469-4AFF-9794-270B127E00BF}"/>
                    </a:ext>
                  </a:extLst>
                </p:cNvPr>
                <p:cNvSpPr>
                  <a:spLocks noRot="1" noChangeAspect="1" noMove="1" noResize="1" noEditPoints="1" noAdjustHandles="1" noChangeArrowheads="1" noChangeShapeType="1" noTextEdit="1"/>
                </p:cNvSpPr>
                <p:nvPr/>
              </p:nvSpPr>
              <p:spPr>
                <a:xfrm>
                  <a:off x="8158249" y="2768908"/>
                  <a:ext cx="3017520" cy="274321"/>
                </a:xfrm>
                <a:prstGeom prst="rect">
                  <a:avLst/>
                </a:prstGeom>
                <a:blipFill>
                  <a:blip r:embed="rId5"/>
                  <a:stretch>
                    <a:fillRect b="-4255"/>
                  </a:stretch>
                </a:blipFill>
                <a:ln>
                  <a:solidFill>
                    <a:schemeClr val="tx1"/>
                  </a:solidFill>
                </a:ln>
              </p:spPr>
              <p:txBody>
                <a:bodyPr/>
                <a:lstStyle/>
                <a:p>
                  <a:r>
                    <a:rPr lang="ja-JP" altLang="en-US">
                      <a:noFill/>
                    </a:rPr>
                    <a:t> </a:t>
                  </a:r>
                </a:p>
              </p:txBody>
            </p:sp>
          </mc:Fallback>
        </mc:AlternateContent>
        <p:sp>
          <p:nvSpPr>
            <p:cNvPr id="14" name="円弧 13">
              <a:extLst>
                <a:ext uri="{FF2B5EF4-FFF2-40B4-BE49-F238E27FC236}">
                  <a16:creationId xmlns:a16="http://schemas.microsoft.com/office/drawing/2014/main" id="{261F1DA4-D53D-471E-B5B0-6C4FFBE43295}"/>
                </a:ext>
              </a:extLst>
            </p:cNvPr>
            <p:cNvSpPr/>
            <p:nvPr/>
          </p:nvSpPr>
          <p:spPr>
            <a:xfrm>
              <a:off x="2774372"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D193128A-1924-4E2D-ABFC-A472D729989F}"/>
                </a:ext>
              </a:extLst>
            </p:cNvPr>
            <p:cNvSpPr/>
            <p:nvPr/>
          </p:nvSpPr>
          <p:spPr>
            <a:xfrm flipH="1">
              <a:off x="1319644"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C8EB6B7-F608-4876-AED9-326DA0896C48}"/>
                </a:ext>
              </a:extLst>
            </p:cNvPr>
            <p:cNvSpPr txBox="1"/>
            <p:nvPr/>
          </p:nvSpPr>
          <p:spPr>
            <a:xfrm>
              <a:off x="2204950" y="2274302"/>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sp>
          <p:nvSpPr>
            <p:cNvPr id="24" name="円弧 23">
              <a:extLst>
                <a:ext uri="{FF2B5EF4-FFF2-40B4-BE49-F238E27FC236}">
                  <a16:creationId xmlns:a16="http://schemas.microsoft.com/office/drawing/2014/main" id="{8AC55372-2B4B-417D-A0B6-3F73B3A4291D}"/>
                </a:ext>
              </a:extLst>
            </p:cNvPr>
            <p:cNvSpPr/>
            <p:nvPr/>
          </p:nvSpPr>
          <p:spPr>
            <a:xfrm flipV="1">
              <a:off x="1721425" y="285072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DD10FD-FCA8-4653-93E8-EE58D6607E4D}"/>
                </a:ext>
              </a:extLst>
            </p:cNvPr>
            <p:cNvSpPr txBox="1"/>
            <p:nvPr/>
          </p:nvSpPr>
          <p:spPr>
            <a:xfrm>
              <a:off x="1348040" y="3078848"/>
              <a:ext cx="669176"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27" name="円弧 26">
              <a:extLst>
                <a:ext uri="{FF2B5EF4-FFF2-40B4-BE49-F238E27FC236}">
                  <a16:creationId xmlns:a16="http://schemas.microsoft.com/office/drawing/2014/main" id="{D456BE1F-32B2-47D1-BDF5-36181C7A1D73}"/>
                </a:ext>
              </a:extLst>
            </p:cNvPr>
            <p:cNvSpPr/>
            <p:nvPr/>
          </p:nvSpPr>
          <p:spPr>
            <a:xfrm flipH="1" flipV="1">
              <a:off x="1313406" y="285327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928C7EDD-4041-45D8-9298-347D0924EC5E}"/>
                </a:ext>
              </a:extLst>
            </p:cNvPr>
            <p:cNvGrpSpPr/>
            <p:nvPr/>
          </p:nvGrpSpPr>
          <p:grpSpPr>
            <a:xfrm>
              <a:off x="1077880" y="3744191"/>
              <a:ext cx="3392983" cy="1191199"/>
              <a:chOff x="987827" y="5092867"/>
              <a:chExt cx="3473337" cy="1200329"/>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82CED6F-EA27-462B-8E4B-5EED6E64BA71}"/>
                      </a:ext>
                    </a:extLst>
                  </p:cNvPr>
                  <p:cNvSpPr txBox="1"/>
                  <p:nvPr/>
                </p:nvSpPr>
                <p:spPr>
                  <a:xfrm>
                    <a:off x="987827" y="5092867"/>
                    <a:ext cx="3473336" cy="1200329"/>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max,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29" name="テキスト ボックス 28">
                    <a:extLst>
                      <a:ext uri="{FF2B5EF4-FFF2-40B4-BE49-F238E27FC236}">
                        <a16:creationId xmlns:a16="http://schemas.microsoft.com/office/drawing/2014/main" id="{082CED6F-EA27-462B-8E4B-5EED6E64BA71}"/>
                      </a:ext>
                    </a:extLst>
                  </p:cNvPr>
                  <p:cNvSpPr txBox="1">
                    <a:spLocks noRot="1" noChangeAspect="1" noMove="1" noResize="1" noEditPoints="1" noAdjustHandles="1" noChangeArrowheads="1" noChangeShapeType="1" noTextEdit="1"/>
                  </p:cNvSpPr>
                  <p:nvPr/>
                </p:nvSpPr>
                <p:spPr>
                  <a:xfrm>
                    <a:off x="987827" y="5092867"/>
                    <a:ext cx="3473336" cy="1200329"/>
                  </a:xfrm>
                  <a:prstGeom prst="rect">
                    <a:avLst/>
                  </a:prstGeom>
                  <a:blipFill>
                    <a:blip r:embed="rId6"/>
                    <a:stretch>
                      <a:fillRect t="-2564" r="-2154" b="-8205"/>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69810792-E797-4941-9BFD-4547E7CB2AB9}"/>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900C5375-C579-4074-9AD4-8FBFDBECEC39}"/>
                </a:ext>
              </a:extLst>
            </p:cNvPr>
            <p:cNvGrpSpPr/>
            <p:nvPr/>
          </p:nvGrpSpPr>
          <p:grpSpPr>
            <a:xfrm>
              <a:off x="4551215" y="3745426"/>
              <a:ext cx="3392983" cy="1200329"/>
              <a:chOff x="4461162" y="3778401"/>
              <a:chExt cx="3473336" cy="1206958"/>
            </a:xfrm>
          </p:grpSpPr>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70ACEA5-DC5E-40F8-BBA1-20C0950AFC7D}"/>
                      </a:ext>
                    </a:extLst>
                  </p:cNvPr>
                  <p:cNvSpPr txBox="1"/>
                  <p:nvPr/>
                </p:nvSpPr>
                <p:spPr>
                  <a:xfrm>
                    <a:off x="4461162" y="3785030"/>
                    <a:ext cx="3473336" cy="1200329"/>
                  </a:xfrm>
                  <a:prstGeom prst="rect">
                    <a:avLst/>
                  </a:prstGeom>
                  <a:noFill/>
                </p:spPr>
                <p:txBody>
                  <a:bodyPr wrap="square" rtlCol="0">
                    <a:spAutoFit/>
                  </a:bodyPr>
                  <a:lstStyle/>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max,</a:t>
                    </a:r>
                    <a:r>
                      <a:rPr lang="en-US" altLang="ja-JP" dirty="0"/>
                      <a:t>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31" name="テキスト ボックス 30">
                    <a:extLst>
                      <a:ext uri="{FF2B5EF4-FFF2-40B4-BE49-F238E27FC236}">
                        <a16:creationId xmlns:a16="http://schemas.microsoft.com/office/drawing/2014/main" id="{470ACEA5-DC5E-40F8-BBA1-20C0950AFC7D}"/>
                      </a:ext>
                    </a:extLst>
                  </p:cNvPr>
                  <p:cNvSpPr txBox="1">
                    <a:spLocks noRot="1" noChangeAspect="1" noMove="1" noResize="1" noEditPoints="1" noAdjustHandles="1" noChangeArrowheads="1" noChangeShapeType="1" noTextEdit="1"/>
                  </p:cNvSpPr>
                  <p:nvPr/>
                </p:nvSpPr>
                <p:spPr>
                  <a:xfrm>
                    <a:off x="4461162" y="3785030"/>
                    <a:ext cx="3473336" cy="1200329"/>
                  </a:xfrm>
                  <a:prstGeom prst="rect">
                    <a:avLst/>
                  </a:prstGeom>
                  <a:blipFill>
                    <a:blip r:embed="rId7"/>
                    <a:stretch>
                      <a:fillRect t="-2551" r="-2154" b="-7653"/>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C27F73B7-3FB7-4EBC-BD68-092567E98C11}"/>
                  </a:ext>
                </a:extLst>
              </p:cNvPr>
              <p:cNvSpPr/>
              <p:nvPr/>
            </p:nvSpPr>
            <p:spPr>
              <a:xfrm>
                <a:off x="4461162" y="3778401"/>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7E8E0DBC-7CEE-48F1-8846-5B3266A8965B}"/>
                </a:ext>
              </a:extLst>
            </p:cNvPr>
            <p:cNvGrpSpPr/>
            <p:nvPr/>
          </p:nvGrpSpPr>
          <p:grpSpPr>
            <a:xfrm>
              <a:off x="8024550" y="3741653"/>
              <a:ext cx="3392983" cy="1193737"/>
              <a:chOff x="8108372" y="5076203"/>
              <a:chExt cx="3473336" cy="1231106"/>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5ED3BD-B6CC-417F-A5AD-3D54F491E3B1}"/>
                      </a:ext>
                    </a:extLst>
                  </p:cNvPr>
                  <p:cNvSpPr txBox="1"/>
                  <p:nvPr/>
                </p:nvSpPr>
                <p:spPr>
                  <a:xfrm>
                    <a:off x="8108372" y="5076203"/>
                    <a:ext cx="3473336" cy="1231106"/>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rPr>
                          <m:t>𝑧</m:t>
                        </m:r>
                        <m:r>
                          <a:rPr lang="en-US" altLang="ja-JP" smtClean="0">
                            <a:latin typeface="Cambria Math" panose="02040503050406030204" pitchFamily="18" charset="0"/>
                          </a:rPr>
                          <m:t> </m:t>
                        </m:r>
                      </m:oMath>
                    </a14:m>
                    <a:r>
                      <a:rPr lang="en-US" altLang="ja-JP" dirty="0"/>
                      <a:t>mean,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variance,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max,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min,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a:t>root </a:t>
                    </a:r>
                    <a:r>
                      <a:rPr lang="en-US" altLang="ja-JP" dirty="0"/>
                      <a:t>mean square,</a:t>
                    </a:r>
                  </a:p>
                  <a:p>
                    <a:pPr algn="ct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interquartile range, </a:t>
                    </a:r>
                  </a:p>
                  <a:p>
                    <a:pPr algn="ctr"/>
                    <a14:m>
                      <m:oMath xmlns:m="http://schemas.openxmlformats.org/officeDocument/2006/math">
                        <m:r>
                          <a:rPr lang="en-US" altLang="ja-JP" i="1">
                            <a:latin typeface="Cambria Math" panose="02040503050406030204" pitchFamily="18" charset="0"/>
                          </a:rPr>
                          <m:t>𝑧</m:t>
                        </m:r>
                      </m:oMath>
                    </a14:m>
                    <a:r>
                      <a:rPr lang="ja-JP" altLang="en-US" dirty="0"/>
                      <a:t> </a:t>
                    </a:r>
                    <a:r>
                      <a:rPr lang="en-US" altLang="ja-JP"/>
                      <a:t>zero crossing </a:t>
                    </a:r>
                    <a:r>
                      <a:rPr lang="en-US" altLang="ja-JP" dirty="0"/>
                      <a:t>rate</a:t>
                    </a:r>
                    <a:endParaRPr lang="ja-JP" altLang="en-US" dirty="0"/>
                  </a:p>
                </p:txBody>
              </p:sp>
            </mc:Choice>
            <mc:Fallback xmlns="">
              <p:sp>
                <p:nvSpPr>
                  <p:cNvPr id="33" name="テキスト ボックス 32">
                    <a:extLst>
                      <a:ext uri="{FF2B5EF4-FFF2-40B4-BE49-F238E27FC236}">
                        <a16:creationId xmlns:a16="http://schemas.microsoft.com/office/drawing/2014/main" id="{8C5ED3BD-B6CC-417F-A5AD-3D54F491E3B1}"/>
                      </a:ext>
                    </a:extLst>
                  </p:cNvPr>
                  <p:cNvSpPr txBox="1">
                    <a:spLocks noRot="1" noChangeAspect="1" noMove="1" noResize="1" noEditPoints="1" noAdjustHandles="1" noChangeArrowheads="1" noChangeShapeType="1" noTextEdit="1"/>
                  </p:cNvSpPr>
                  <p:nvPr/>
                </p:nvSpPr>
                <p:spPr>
                  <a:xfrm>
                    <a:off x="8108372" y="5076203"/>
                    <a:ext cx="3473336" cy="1231106"/>
                  </a:xfrm>
                  <a:prstGeom prst="rect">
                    <a:avLst/>
                  </a:prstGeom>
                  <a:blipFill>
                    <a:blip r:embed="rId8"/>
                    <a:stretch>
                      <a:fillRect t="-3077" r="-898" b="-8205"/>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A7275D3-9D07-4BFE-9F83-5741F2C111EA}"/>
                  </a:ext>
                </a:extLst>
              </p:cNvPr>
              <p:cNvSpPr/>
              <p:nvPr/>
            </p:nvSpPr>
            <p:spPr>
              <a:xfrm>
                <a:off x="8108372" y="509286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44" name="直線矢印コネクタ 43">
              <a:extLst>
                <a:ext uri="{FF2B5EF4-FFF2-40B4-BE49-F238E27FC236}">
                  <a16:creationId xmlns:a16="http://schemas.microsoft.com/office/drawing/2014/main" id="{1691B96D-A5F2-463B-A846-56F9CA6C57B3}"/>
                </a:ext>
              </a:extLst>
            </p:cNvPr>
            <p:cNvCxnSpPr>
              <a:stCxn id="25" idx="2"/>
            </p:cNvCxnSpPr>
            <p:nvPr/>
          </p:nvCxnSpPr>
          <p:spPr>
            <a:xfrm>
              <a:off x="1682628" y="3448180"/>
              <a:ext cx="209209" cy="293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07438990-BC96-4C41-A276-113EB2714890}"/>
                </a:ext>
              </a:extLst>
            </p:cNvPr>
            <p:cNvCxnSpPr>
              <a:cxnSpLocks/>
            </p:cNvCxnSpPr>
            <p:nvPr/>
          </p:nvCxnSpPr>
          <p:spPr>
            <a:xfrm>
              <a:off x="2097568" y="3214398"/>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584BCC0E-18CE-4C93-96ED-BBC019A8A418}"/>
                </a:ext>
              </a:extLst>
            </p:cNvPr>
            <p:cNvCxnSpPr>
              <a:endCxn id="35" idx="0"/>
            </p:cNvCxnSpPr>
            <p:nvPr/>
          </p:nvCxnSpPr>
          <p:spPr>
            <a:xfrm>
              <a:off x="2774371" y="3221153"/>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9B60EC53-34F6-4503-AAB1-99AE233D4A3E}"/>
                </a:ext>
              </a:extLst>
            </p:cNvPr>
            <p:cNvCxnSpPr>
              <a:cxnSpLocks/>
            </p:cNvCxnSpPr>
            <p:nvPr/>
          </p:nvCxnSpPr>
          <p:spPr>
            <a:xfrm flipH="1">
              <a:off x="3330627" y="3221153"/>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DBEF25CE-D768-4889-B17C-5078B7D105A8}"/>
                </a:ext>
              </a:extLst>
            </p:cNvPr>
            <p:cNvCxnSpPr/>
            <p:nvPr/>
          </p:nvCxnSpPr>
          <p:spPr>
            <a:xfrm flipH="1">
              <a:off x="3832168" y="3235735"/>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8EEBBB05-3B83-45A0-AEDA-2C177C067597}"/>
                </a:ext>
              </a:extLst>
            </p:cNvPr>
            <p:cNvCxnSpPr>
              <a:cxnSpLocks/>
            </p:cNvCxnSpPr>
            <p:nvPr/>
          </p:nvCxnSpPr>
          <p:spPr>
            <a:xfrm>
              <a:off x="4926163" y="3235735"/>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E94085F3-CB43-40AF-A886-58BD7240BA85}"/>
                </a:ext>
              </a:extLst>
            </p:cNvPr>
            <p:cNvCxnSpPr>
              <a:cxnSpLocks/>
            </p:cNvCxnSpPr>
            <p:nvPr/>
          </p:nvCxnSpPr>
          <p:spPr>
            <a:xfrm>
              <a:off x="5522757" y="3193061"/>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AEBBDFB7-AA90-4B9E-9901-CCC89FB4AFB4}"/>
                </a:ext>
              </a:extLst>
            </p:cNvPr>
            <p:cNvCxnSpPr/>
            <p:nvPr/>
          </p:nvCxnSpPr>
          <p:spPr>
            <a:xfrm>
              <a:off x="6199560" y="3199816"/>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516FFDA8-AEC9-4C77-A5E6-C779EAFB73B5}"/>
                </a:ext>
              </a:extLst>
            </p:cNvPr>
            <p:cNvCxnSpPr>
              <a:cxnSpLocks/>
            </p:cNvCxnSpPr>
            <p:nvPr/>
          </p:nvCxnSpPr>
          <p:spPr>
            <a:xfrm flipH="1">
              <a:off x="6755816" y="3199816"/>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CDA24638-4A8C-467F-9626-9BACDBB7A754}"/>
                </a:ext>
              </a:extLst>
            </p:cNvPr>
            <p:cNvCxnSpPr/>
            <p:nvPr/>
          </p:nvCxnSpPr>
          <p:spPr>
            <a:xfrm flipH="1">
              <a:off x="7257357" y="3214398"/>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E4830BB-3A33-4E68-AD66-E7F0F2E41F84}"/>
                </a:ext>
              </a:extLst>
            </p:cNvPr>
            <p:cNvCxnSpPr>
              <a:cxnSpLocks/>
            </p:cNvCxnSpPr>
            <p:nvPr/>
          </p:nvCxnSpPr>
          <p:spPr>
            <a:xfrm>
              <a:off x="8351352" y="3263827"/>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2D7AB589-4CA0-4CD2-A0B5-6E406439BBE4}"/>
                </a:ext>
              </a:extLst>
            </p:cNvPr>
            <p:cNvCxnSpPr>
              <a:cxnSpLocks/>
            </p:cNvCxnSpPr>
            <p:nvPr/>
          </p:nvCxnSpPr>
          <p:spPr>
            <a:xfrm>
              <a:off x="8947946" y="3221153"/>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F8FBBEBB-F936-4A21-8C46-A2618A084730}"/>
                </a:ext>
              </a:extLst>
            </p:cNvPr>
            <p:cNvCxnSpPr/>
            <p:nvPr/>
          </p:nvCxnSpPr>
          <p:spPr>
            <a:xfrm>
              <a:off x="9624749" y="3227908"/>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9D5E2CE5-D07B-4130-BA70-21731773730C}"/>
                </a:ext>
              </a:extLst>
            </p:cNvPr>
            <p:cNvCxnSpPr>
              <a:cxnSpLocks/>
            </p:cNvCxnSpPr>
            <p:nvPr/>
          </p:nvCxnSpPr>
          <p:spPr>
            <a:xfrm flipH="1">
              <a:off x="10181005" y="3227908"/>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924D2C97-E8A9-4FD9-BD12-52256EAFF1A2}"/>
                </a:ext>
              </a:extLst>
            </p:cNvPr>
            <p:cNvCxnSpPr/>
            <p:nvPr/>
          </p:nvCxnSpPr>
          <p:spPr>
            <a:xfrm flipH="1">
              <a:off x="10682546" y="3242490"/>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 name="グループ化 81">
              <a:extLst>
                <a:ext uri="{FF2B5EF4-FFF2-40B4-BE49-F238E27FC236}">
                  <a16:creationId xmlns:a16="http://schemas.microsoft.com/office/drawing/2014/main" id="{D16249CF-0A44-47F4-9EAC-07D5949FEBE6}"/>
                </a:ext>
              </a:extLst>
            </p:cNvPr>
            <p:cNvGrpSpPr/>
            <p:nvPr/>
          </p:nvGrpSpPr>
          <p:grpSpPr>
            <a:xfrm>
              <a:off x="2720323" y="5616000"/>
              <a:ext cx="6957753" cy="461665"/>
              <a:chOff x="3009207" y="5752407"/>
              <a:chExt cx="6957753" cy="461665"/>
            </a:xfrm>
          </p:grpSpPr>
          <p:sp>
            <p:nvSpPr>
              <p:cNvPr id="78" name="正方形/長方形 77">
                <a:extLst>
                  <a:ext uri="{FF2B5EF4-FFF2-40B4-BE49-F238E27FC236}">
                    <a16:creationId xmlns:a16="http://schemas.microsoft.com/office/drawing/2014/main" id="{0057DF69-FF1C-4A78-961E-64FF0597F400}"/>
                  </a:ext>
                </a:extLst>
              </p:cNvPr>
              <p:cNvSpPr/>
              <p:nvPr/>
            </p:nvSpPr>
            <p:spPr>
              <a:xfrm>
                <a:off x="3009207" y="5752407"/>
                <a:ext cx="6957753"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C49C9BD6-3765-4CCB-8E26-C04565AD75FE}"/>
                  </a:ext>
                </a:extLst>
              </p:cNvPr>
              <p:cNvSpPr txBox="1"/>
              <p:nvPr/>
            </p:nvSpPr>
            <p:spPr>
              <a:xfrm>
                <a:off x="3009207" y="5752407"/>
                <a:ext cx="6957753" cy="461665"/>
              </a:xfrm>
              <a:prstGeom prst="rect">
                <a:avLst/>
              </a:prstGeom>
              <a:noFill/>
            </p:spPr>
            <p:txBody>
              <a:bodyPr wrap="square" rtlCol="0">
                <a:spAutoFit/>
              </a:bodyPr>
              <a:lstStyle/>
              <a:p>
                <a:pPr algn="ctr"/>
                <a:r>
                  <a:rPr kumimoji="1" lang="en-US" altLang="ja-JP" sz="2400" b="1" dirty="0"/>
                  <a:t>21 dimensions features</a:t>
                </a:r>
                <a:endParaRPr kumimoji="1" lang="ja-JP" altLang="en-US" sz="2400" b="1" dirty="0"/>
              </a:p>
            </p:txBody>
          </p:sp>
        </p:grpSp>
        <p:cxnSp>
          <p:nvCxnSpPr>
            <p:cNvPr id="84" name="直線矢印コネクタ 83">
              <a:extLst>
                <a:ext uri="{FF2B5EF4-FFF2-40B4-BE49-F238E27FC236}">
                  <a16:creationId xmlns:a16="http://schemas.microsoft.com/office/drawing/2014/main" id="{F2F832EA-E870-418F-9245-1BA99C4F1272}"/>
                </a:ext>
              </a:extLst>
            </p:cNvPr>
            <p:cNvCxnSpPr>
              <a:cxnSpLocks/>
              <a:stCxn id="35" idx="2"/>
            </p:cNvCxnSpPr>
            <p:nvPr/>
          </p:nvCxnSpPr>
          <p:spPr>
            <a:xfrm>
              <a:off x="2774372" y="4935390"/>
              <a:ext cx="1562793" cy="67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452F800B-51DA-4A9C-8CD5-CD8614345C60}"/>
                </a:ext>
              </a:extLst>
            </p:cNvPr>
            <p:cNvCxnSpPr>
              <a:cxnSpLocks/>
            </p:cNvCxnSpPr>
            <p:nvPr/>
          </p:nvCxnSpPr>
          <p:spPr>
            <a:xfrm>
              <a:off x="6199200" y="4936626"/>
              <a:ext cx="3170" cy="679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4C7973CE-C04D-4450-8239-64B87A87406C}"/>
                </a:ext>
              </a:extLst>
            </p:cNvPr>
            <p:cNvCxnSpPr>
              <a:cxnSpLocks/>
            </p:cNvCxnSpPr>
            <p:nvPr/>
          </p:nvCxnSpPr>
          <p:spPr>
            <a:xfrm flipH="1">
              <a:off x="8130536" y="4919233"/>
              <a:ext cx="1551515" cy="686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1475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0B93D-401E-4C27-BFE3-51DD70A26CB7}"/>
              </a:ext>
            </a:extLst>
          </p:cNvPr>
          <p:cNvSpPr>
            <a:spLocks noGrp="1"/>
          </p:cNvSpPr>
          <p:nvPr>
            <p:ph type="title"/>
          </p:nvPr>
        </p:nvSpPr>
        <p:spPr/>
        <p:txBody>
          <a:bodyPr/>
          <a:lstStyle/>
          <a:p>
            <a:r>
              <a:rPr kumimoji="1" lang="en-US" altLang="ja-JP"/>
              <a:t>Method - Model</a:t>
            </a:r>
            <a:endParaRPr kumimoji="1" lang="ja-JP" altLang="en-US"/>
          </a:p>
        </p:txBody>
      </p:sp>
      <p:sp>
        <p:nvSpPr>
          <p:cNvPr id="3" name="コンテンツ プレースホルダー 2">
            <a:extLst>
              <a:ext uri="{FF2B5EF4-FFF2-40B4-BE49-F238E27FC236}">
                <a16:creationId xmlns:a16="http://schemas.microsoft.com/office/drawing/2014/main" id="{F2781E7B-64DD-4F3E-8079-93D525D9DC87}"/>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B385D2B-C5B7-41E1-8BB4-97BF7C00F4CB}"/>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spTree>
    <p:extLst>
      <p:ext uri="{BB962C8B-B14F-4D97-AF65-F5344CB8AC3E}">
        <p14:creationId xmlns:p14="http://schemas.microsoft.com/office/powerpoint/2010/main" val="245023080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imes New Roman"/>
        <a:ea typeface="ＭＳ Ｐ明朝"/>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23735</TotalTime>
  <Words>863</Words>
  <Application>Microsoft Office PowerPoint</Application>
  <PresentationFormat>ワイド画面</PresentationFormat>
  <Paragraphs>196</Paragraphs>
  <Slides>5</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TeXGyreTermes-Regular</vt:lpstr>
      <vt:lpstr>游ゴシック</vt:lpstr>
      <vt:lpstr>Arial</vt:lpstr>
      <vt:lpstr>Cambria Math</vt:lpstr>
      <vt:lpstr>Times New Roman</vt:lpstr>
      <vt:lpstr>Office テーマ</vt:lpstr>
      <vt:lpstr>Cooking Activity Recognition with Convolutional LSTM using Multi-label Loss Function and Majority Vote</vt:lpstr>
      <vt:lpstr>Dataset (1/2)</vt:lpstr>
      <vt:lpstr>Dataset (2/2)</vt:lpstr>
      <vt:lpstr>Method - Preprocessing</vt:lpstr>
      <vt:lpstr>Method -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敦寛</cp:lastModifiedBy>
  <cp:revision>558</cp:revision>
  <cp:lastPrinted>2017-08-07T15:32:37Z</cp:lastPrinted>
  <dcterms:created xsi:type="dcterms:W3CDTF">2017-07-21T13:52:12Z</dcterms:created>
  <dcterms:modified xsi:type="dcterms:W3CDTF">2020-08-17T04:30:31Z</dcterms:modified>
</cp:coreProperties>
</file>