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3" r:id="rId6"/>
    <p:sldId id="261" r:id="rId7"/>
    <p:sldId id="264" r:id="rId8"/>
    <p:sldId id="262" r:id="rId9"/>
    <p:sldId id="265" r:id="rId10"/>
    <p:sldId id="272" r:id="rId11"/>
    <p:sldId id="267" r:id="rId12"/>
    <p:sldId id="266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77" autoAdjust="0"/>
  </p:normalViewPr>
  <p:slideViewPr>
    <p:cSldViewPr snapToGrid="0">
      <p:cViewPr varScale="1">
        <p:scale>
          <a:sx n="104" d="100"/>
          <a:sy n="104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EBC21-68F0-43CA-8DF5-D6844F9F3C2E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8CE28-101F-4F96-8E8B-E3843961E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9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（</a:t>
            </a:r>
            <a:r>
              <a:rPr kumimoji="1" lang="en-US" altLang="ja-JP" dirty="0"/>
              <a:t>15</a:t>
            </a:r>
            <a:r>
              <a:rPr kumimoji="1" lang="ja-JP" altLang="en-US" dirty="0"/>
              <a:t>秒）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立命館大学，村尾研究室の藤井です．</a:t>
            </a:r>
            <a:endParaRPr kumimoji="1" lang="en-US" altLang="ja-JP" dirty="0"/>
          </a:p>
          <a:p>
            <a:r>
              <a:rPr lang="ja-JP" altLang="en-US" sz="1200" dirty="0"/>
              <a:t>圧力センサ搭載ヘルメットを用いた個人識別手法の提案</a:t>
            </a:r>
            <a:r>
              <a:rPr kumimoji="1" lang="ja-JP" altLang="en-US" dirty="0"/>
              <a:t>について説明します．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・ヘルメットにも様々な種類</a:t>
            </a:r>
            <a:endParaRPr kumimoji="1" lang="en-US" altLang="ja-JP" dirty="0"/>
          </a:p>
          <a:p>
            <a:r>
              <a:rPr kumimoji="1" lang="ja-JP" altLang="en-US" dirty="0"/>
              <a:t>・工事，自転車，野球</a:t>
            </a:r>
            <a:endParaRPr kumimoji="1" lang="en-US" altLang="ja-JP" dirty="0"/>
          </a:p>
          <a:p>
            <a:r>
              <a:rPr kumimoji="1" lang="ja-JP" altLang="en-US" dirty="0"/>
              <a:t>・今回はバイクのヘルメット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C4CB3F-F62E-402B-B423-2F2652179FCC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03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（</a:t>
            </a:r>
            <a:r>
              <a:rPr kumimoji="1" lang="en-US" altLang="ja-JP" dirty="0"/>
              <a:t>70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次に判別です．結果の算出のために，</a:t>
            </a:r>
            <a:r>
              <a:rPr kumimoji="1" lang="en-US" altLang="ja-JP" dirty="0"/>
              <a:t>5</a:t>
            </a:r>
            <a:r>
              <a:rPr kumimoji="1" lang="ja-JP" altLang="en-US" dirty="0"/>
              <a:t>分割交差検証を行いました．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・サンプルの説明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・図を用いて再度説明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・</a:t>
            </a:r>
            <a:r>
              <a:rPr kumimoji="1" lang="en-US" altLang="ja-JP" dirty="0"/>
              <a:t>FRR</a:t>
            </a:r>
            <a:r>
              <a:rPr kumimoji="1" lang="ja-JP" altLang="en-US" dirty="0" err="1"/>
              <a:t>，</a:t>
            </a:r>
            <a:r>
              <a:rPr kumimoji="1" lang="en-US" altLang="ja-JP" dirty="0"/>
              <a:t>FAR</a:t>
            </a:r>
            <a:r>
              <a:rPr kumimoji="1" lang="ja-JP" altLang="en-US" dirty="0"/>
              <a:t>を求め，交差検証の平均が被験者ごとの結果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・全ての被験者で同様の検証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・被験者ごとの結果の平均を全体での結果とした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985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30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被験者ごとの結果を見ていきます．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・被験者</a:t>
            </a:r>
            <a:r>
              <a:rPr kumimoji="1" lang="en-US" altLang="ja-JP" dirty="0"/>
              <a:t>A</a:t>
            </a:r>
            <a:r>
              <a:rPr kumimoji="1" lang="ja-JP" altLang="en-US" dirty="0"/>
              <a:t>は良い結果．データ群が他のデータ群と離れていた．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・被験者</a:t>
            </a:r>
            <a:r>
              <a:rPr kumimoji="1" lang="en-US" altLang="ja-JP" dirty="0"/>
              <a:t>C</a:t>
            </a:r>
            <a:r>
              <a:rPr kumimoji="1" lang="ja-JP" altLang="en-US" dirty="0"/>
              <a:t>は少し悪い結果．データ群の分散が大きく，他のデータ群との距離が近い．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189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15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全体での結果です．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・エラー率が約</a:t>
            </a:r>
            <a:r>
              <a:rPr kumimoji="1" lang="en-US" altLang="ja-JP" dirty="0"/>
              <a:t>3%</a:t>
            </a:r>
            <a:r>
              <a:rPr kumimoji="1" lang="ja-JP" altLang="en-US" dirty="0"/>
              <a:t>と高精度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296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40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考察です．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・まずハードウェア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553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20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・次に判別手法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・本人のサンプルと比較した場合，他人のサンプルと比較した場合では，距離に大きな差があった</a:t>
            </a:r>
            <a:endParaRPr kumimoji="1" lang="en-US" altLang="ja-JP" dirty="0"/>
          </a:p>
          <a:p>
            <a:r>
              <a:rPr kumimoji="1" lang="ja-JP" altLang="en-US" dirty="0"/>
              <a:t>・距離に差があったため判別出来た</a:t>
            </a:r>
            <a:endParaRPr kumimoji="1" lang="en-US" altLang="ja-JP" dirty="0"/>
          </a:p>
          <a:p>
            <a:r>
              <a:rPr kumimoji="1" lang="ja-JP" altLang="en-US" dirty="0"/>
              <a:t>・逆に言うと差がない場合，この手法では判別できない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・そもそも，どのくらいデータ群が似る可能性があるのか不明</a:t>
            </a:r>
            <a:endParaRPr kumimoji="1" lang="en-US" altLang="ja-JP" dirty="0"/>
          </a:p>
          <a:p>
            <a:r>
              <a:rPr kumimoji="1" lang="ja-JP" altLang="en-US" dirty="0"/>
              <a:t>・まだまだデータ数が足りない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978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20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まとめです．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・説明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以上で終わらせていただきます．ありがとうございました．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【</a:t>
            </a:r>
            <a:r>
              <a:rPr kumimoji="1" lang="ja-JP" altLang="en-US" dirty="0"/>
              <a:t>質疑案</a:t>
            </a:r>
            <a:r>
              <a:rPr kumimoji="1" lang="en-US" altLang="ja-JP" dirty="0"/>
              <a:t>】</a:t>
            </a:r>
          </a:p>
          <a:p>
            <a:r>
              <a:rPr kumimoji="1" lang="ja-JP" altLang="en-US" dirty="0"/>
              <a:t>小さなバッテリー，メットホルダーで充電．</a:t>
            </a:r>
            <a:endParaRPr kumimoji="1" lang="en-US" altLang="ja-JP" dirty="0"/>
          </a:p>
          <a:p>
            <a:r>
              <a:rPr kumimoji="1" lang="ja-JP" altLang="en-US" dirty="0"/>
              <a:t>分解不可能な部分</a:t>
            </a:r>
            <a:r>
              <a:rPr kumimoji="1" lang="en-US" altLang="ja-JP" dirty="0"/>
              <a:t>(</a:t>
            </a:r>
            <a:r>
              <a:rPr kumimoji="1" lang="ja-JP" altLang="en-US" dirty="0"/>
              <a:t>頭頂部など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に仕込み，盗難にあえば，位置情報を送信，アラームを鳴らし続け使用不可能に．</a:t>
            </a:r>
            <a:endParaRPr kumimoji="1" lang="en-US" altLang="ja-JP" dirty="0"/>
          </a:p>
          <a:p>
            <a:r>
              <a:rPr kumimoji="1" lang="ja-JP" altLang="en-US" dirty="0"/>
              <a:t>するとバイクに備え付けておける．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50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30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・二輪車でのスマートキーの普及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・四輪車ではおなじみであるが，二輪車でも高級車に最近採用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r>
              <a:rPr kumimoji="1" lang="ja-JP" altLang="en-US" dirty="0"/>
              <a:t>・便利だが，そもそも鍵を持つ必要あり</a:t>
            </a:r>
            <a:endParaRPr kumimoji="1" lang="en-US" altLang="ja-JP" dirty="0"/>
          </a:p>
          <a:p>
            <a:r>
              <a:rPr kumimoji="1" lang="ja-JP" altLang="en-US" dirty="0"/>
              <a:t>・ヘルメットロックに備え付けておけば，紛失などしない</a:t>
            </a:r>
            <a:endParaRPr kumimoji="1" lang="en-US" altLang="ja-JP" dirty="0"/>
          </a:p>
          <a:p>
            <a:r>
              <a:rPr kumimoji="1" lang="ja-JP" altLang="en-US" dirty="0"/>
              <a:t>・身体一つでさっと乗車できる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C4CB3F-F62E-402B-B423-2F2652179FCC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98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20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・ヘルメットで認証するには，頭部の要素を用いたい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・目を用いた認証として，関連研究がある</a:t>
            </a:r>
            <a:endParaRPr kumimoji="1" lang="en-US" altLang="ja-JP" dirty="0"/>
          </a:p>
          <a:p>
            <a:r>
              <a:rPr kumimoji="1" lang="ja-JP" altLang="en-US" dirty="0"/>
              <a:t>・ただ，目の画像取得には，目の前にカメラを設置する必要あり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55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/>
              <a:t>20</a:t>
            </a:r>
            <a:r>
              <a:rPr kumimoji="1" lang="ja-JP" altLang="en-US"/>
              <a:t>秒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そこで研究目的として，</a:t>
            </a:r>
            <a:endParaRPr kumimoji="1" lang="en-US" altLang="ja-JP" dirty="0"/>
          </a:p>
          <a:p>
            <a:r>
              <a:rPr kumimoji="1" lang="ja-JP" altLang="en-US" dirty="0"/>
              <a:t>・先述の通り，ヘルメットを用いたい</a:t>
            </a:r>
            <a:endParaRPr kumimoji="1" lang="en-US" altLang="ja-JP" dirty="0"/>
          </a:p>
          <a:p>
            <a:r>
              <a:rPr kumimoji="1" lang="ja-JP" altLang="en-US" dirty="0"/>
              <a:t>・視界を遮らず，頭部の要素を取得する手段として，頭部形状が有効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C4CB3F-F62E-402B-B423-2F2652179FCC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371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20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ハードウェアの提案手法を説明します．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C4CB3F-F62E-402B-B423-2F2652179FCC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2003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60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データ取得後，識別の手法を説明します．</a:t>
            </a:r>
            <a:endParaRPr kumimoji="1" lang="en-US" altLang="ja-JP" dirty="0"/>
          </a:p>
          <a:p>
            <a:r>
              <a:rPr kumimoji="1" lang="ja-JP" altLang="en-US" dirty="0"/>
              <a:t>非常に単純な手法を用いました．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753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60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次に実装です．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・フリーサイズのヘルメットだったため，大きめだった</a:t>
            </a:r>
            <a:endParaRPr kumimoji="1" lang="en-US" altLang="ja-JP" dirty="0"/>
          </a:p>
          <a:p>
            <a:r>
              <a:rPr kumimoji="1" lang="ja-JP" altLang="en-US" dirty="0"/>
              <a:t>・更に安価なモデルゆえ，内装の着脱が出来なかった</a:t>
            </a:r>
            <a:endParaRPr kumimoji="1" lang="en-US" altLang="ja-JP" dirty="0"/>
          </a:p>
          <a:p>
            <a:r>
              <a:rPr kumimoji="1" lang="ja-JP" altLang="en-US" dirty="0"/>
              <a:t>そこで内装を剥がし，厚みのあるウレタンスポンジに張り替えた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センサ，抵抗はすべて並列接続し，</a:t>
            </a:r>
            <a:r>
              <a:rPr kumimoji="1" lang="en-US" altLang="ja-JP" dirty="0"/>
              <a:t>Arduino</a:t>
            </a:r>
            <a:r>
              <a:rPr kumimoji="1" lang="ja-JP" altLang="en-US" dirty="0"/>
              <a:t>の入力ポートに繋いだ．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878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50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評価実験です．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1</a:t>
            </a:r>
            <a:r>
              <a:rPr kumimoji="1" lang="ja-JP" altLang="en-US" dirty="0"/>
              <a:t>回被ったときに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ベクトルが必要なので，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秒間の電圧値の平均を用いた．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2</a:t>
            </a:r>
            <a:r>
              <a:rPr kumimoji="1" lang="ja-JP" altLang="en-US" dirty="0"/>
              <a:t>回</a:t>
            </a:r>
            <a:r>
              <a:rPr kumimoji="1" lang="en-US" altLang="ja-JP" dirty="0"/>
              <a:t>1</a:t>
            </a:r>
            <a:r>
              <a:rPr kumimoji="1" lang="ja-JP" altLang="en-US" dirty="0"/>
              <a:t>セットとし，</a:t>
            </a:r>
            <a:r>
              <a:rPr kumimoji="1" lang="en-US" altLang="ja-JP" dirty="0"/>
              <a:t>10</a:t>
            </a:r>
            <a:r>
              <a:rPr kumimoji="1" lang="ja-JP" altLang="en-US" dirty="0"/>
              <a:t>セット取得</a:t>
            </a:r>
            <a:endParaRPr kumimoji="1" lang="en-US" altLang="ja-JP" dirty="0"/>
          </a:p>
          <a:p>
            <a:r>
              <a:rPr kumimoji="1" lang="ja-JP" altLang="en-US" dirty="0"/>
              <a:t>・期間を開けたのは，頭部状態の変化と，</a:t>
            </a:r>
            <a:endParaRPr kumimoji="1" lang="en-US" altLang="ja-JP" dirty="0"/>
          </a:p>
          <a:p>
            <a:r>
              <a:rPr kumimoji="1" lang="ja-JP" altLang="en-US" dirty="0"/>
              <a:t>・装着位置の変化を狙って，前回こんな感じで被ったかな？という記憶をなくすため．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754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50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結果です．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・そもそも被験者間でデータに差があるのかを確認する必要</a:t>
            </a:r>
            <a:endParaRPr kumimoji="1" lang="en-US" altLang="ja-JP" dirty="0"/>
          </a:p>
          <a:p>
            <a:r>
              <a:rPr kumimoji="1" lang="ja-JP" altLang="en-US" dirty="0"/>
              <a:t>・差がなければ距離による判別が不可能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・全データで主成分分析</a:t>
            </a:r>
            <a:endParaRPr kumimoji="1" lang="en-US" altLang="ja-JP" dirty="0"/>
          </a:p>
          <a:p>
            <a:r>
              <a:rPr kumimoji="1" lang="ja-JP" altLang="en-US" dirty="0"/>
              <a:t>・特徴を抽出し，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次元に圧縮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26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BEA1-2738-4C19-B133-02ABBF3E6E0C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5411"/>
            <a:ext cx="1357002" cy="45258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1066A09-4523-4EC0-A8F4-178C769379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02400" y="6449142"/>
            <a:ext cx="2743200" cy="365125"/>
          </a:xfrm>
        </p:spPr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676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0775-4641-4FD1-8F30-8577C8E45459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3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096-B04A-44A1-BF3F-4EF7C63AEE7F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6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C299-9A2B-46B3-A868-72E6088D753F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5411"/>
            <a:ext cx="1357002" cy="45258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A945DBD-166F-46A7-A8D7-38364A64B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212333" y="6405410"/>
            <a:ext cx="838200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389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D93F-C6A8-45DB-973B-2E9B74BB5747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81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BA03-08C5-445A-9675-5DD0E048D580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77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BE6-F63B-45DF-9657-6FEF2EDB1F30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7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E599-F080-45CC-8481-C833508C9D12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73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8A7E-64BC-4577-982E-7EC7218FD10F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4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066C-4ED1-4359-AD45-A7DE722C8BF8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51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D902-686B-4A0D-9EB1-37C4F06B03EF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3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D2C9-6400-40CA-9626-E4ED2CBDBD1C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50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933893"/>
            <a:ext cx="7406640" cy="2387600"/>
          </a:xfrm>
        </p:spPr>
        <p:txBody>
          <a:bodyPr anchor="ctr" anchorCtr="0">
            <a:normAutofit/>
          </a:bodyPr>
          <a:lstStyle/>
          <a:p>
            <a:r>
              <a:rPr lang="ja-JP" altLang="en-US" sz="4000" dirty="0"/>
              <a:t>圧力センサ搭載ヘルメット     を用いた個人識別手法の提案</a:t>
            </a:r>
            <a:endParaRPr kumimoji="1" lang="ja-JP" altLang="en-US" sz="2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406640" y="1933894"/>
            <a:ext cx="4785360" cy="2387599"/>
          </a:xfrm>
        </p:spPr>
        <p:txBody>
          <a:bodyPr anchor="ctr" anchorCtr="0">
            <a:normAutofit/>
          </a:bodyPr>
          <a:lstStyle/>
          <a:p>
            <a:r>
              <a:rPr lang="ja-JP" altLang="en-US" b="1" dirty="0"/>
              <a:t>＊藤井敦寛（立命館大学）</a:t>
            </a:r>
            <a:endParaRPr lang="en-US" altLang="ja-JP" b="1" dirty="0"/>
          </a:p>
          <a:p>
            <a:r>
              <a:rPr lang="ja-JP" altLang="en-US" dirty="0"/>
              <a:t>村尾和哉（立命館大学，</a:t>
            </a:r>
            <a:endParaRPr lang="en-US" altLang="ja-JP"/>
          </a:p>
          <a:p>
            <a:r>
              <a:rPr lang="en-US" altLang="ja-JP"/>
              <a:t>JST</a:t>
            </a:r>
            <a:r>
              <a:rPr lang="ja-JP" altLang="en-US" dirty="0"/>
              <a:t>さきがけ）</a:t>
            </a:r>
            <a:endParaRPr kumimoji="1"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7406640" y="1828800"/>
            <a:ext cx="0" cy="2492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763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8C0A3-8B33-47EE-BA3A-AFEE6F63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  <a:r>
              <a:rPr kumimoji="1" lang="en-US" altLang="ja-JP" dirty="0"/>
              <a:t>(</a:t>
            </a:r>
            <a:r>
              <a:rPr lang="en-US" altLang="ja-JP" dirty="0"/>
              <a:t>2/4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A175BB-3F2E-462D-B1FC-56D65FD1F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3945" cy="2662525"/>
          </a:xfrm>
        </p:spPr>
        <p:txBody>
          <a:bodyPr>
            <a:normAutofit/>
          </a:bodyPr>
          <a:lstStyle/>
          <a:p>
            <a:r>
              <a:rPr lang="en-US" altLang="ja-JP" dirty="0"/>
              <a:t>5</a:t>
            </a:r>
            <a:r>
              <a:rPr lang="ja-JP" altLang="en-US" dirty="0"/>
              <a:t>分割交差検証</a:t>
            </a:r>
            <a:endParaRPr lang="en-US" altLang="ja-JP" dirty="0"/>
          </a:p>
          <a:p>
            <a:pPr lvl="1"/>
            <a:r>
              <a:rPr lang="ja-JP" altLang="en-US" dirty="0"/>
              <a:t>被験者</a:t>
            </a:r>
            <a:r>
              <a:rPr lang="en-US" altLang="ja-JP" dirty="0"/>
              <a:t>1</a:t>
            </a:r>
            <a:r>
              <a:rPr lang="ja-JP" altLang="en-US" dirty="0"/>
              <a:t>名のサンプルの</a:t>
            </a:r>
            <a:r>
              <a:rPr lang="en-US" altLang="ja-JP" dirty="0"/>
              <a:t>4/5</a:t>
            </a:r>
            <a:r>
              <a:rPr lang="ja-JP" altLang="en-US" dirty="0"/>
              <a:t>を学習</a:t>
            </a:r>
            <a:endParaRPr lang="en-US" altLang="ja-JP" dirty="0"/>
          </a:p>
          <a:p>
            <a:pPr lvl="1"/>
            <a:r>
              <a:rPr kumimoji="1" lang="ja-JP" altLang="en-US" dirty="0"/>
              <a:t>残りの</a:t>
            </a:r>
            <a:r>
              <a:rPr kumimoji="1" lang="en-US" altLang="ja-JP" dirty="0"/>
              <a:t>1/5</a:t>
            </a:r>
            <a:r>
              <a:rPr lang="ja-JP" altLang="en-US" dirty="0"/>
              <a:t>は</a:t>
            </a:r>
            <a:r>
              <a:rPr kumimoji="1" lang="ja-JP" altLang="en-US" dirty="0"/>
              <a:t>テストデータ</a:t>
            </a:r>
            <a:r>
              <a:rPr kumimoji="1" lang="en-US" altLang="ja-JP" dirty="0"/>
              <a:t>(</a:t>
            </a:r>
            <a:r>
              <a:rPr kumimoji="1" lang="ja-JP" altLang="en-US" dirty="0"/>
              <a:t>認証</a:t>
            </a:r>
            <a:r>
              <a:rPr kumimoji="1" lang="en-US" altLang="ja-JP" dirty="0"/>
              <a:t>)</a:t>
            </a:r>
          </a:p>
          <a:p>
            <a:pPr lvl="1"/>
            <a:r>
              <a:rPr lang="ja-JP" altLang="en-US" dirty="0"/>
              <a:t>他サンプルは全てテストデータ</a:t>
            </a:r>
            <a:r>
              <a:rPr lang="en-US" altLang="ja-JP" dirty="0"/>
              <a:t>(</a:t>
            </a:r>
            <a:r>
              <a:rPr lang="ja-JP" altLang="en-US" dirty="0"/>
              <a:t>拒否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FRR</a:t>
            </a:r>
            <a:r>
              <a:rPr lang="ja-JP" altLang="en-US" dirty="0" err="1"/>
              <a:t>，</a:t>
            </a:r>
            <a:r>
              <a:rPr lang="en-US" altLang="ja-JP" dirty="0"/>
              <a:t>FAR</a:t>
            </a:r>
            <a:r>
              <a:rPr lang="ja-JP" altLang="en-US" dirty="0"/>
              <a:t>を計算</a:t>
            </a:r>
            <a:endParaRPr lang="en-US" altLang="ja-JP" dirty="0"/>
          </a:p>
          <a:p>
            <a:r>
              <a:rPr lang="ja-JP" altLang="en-US" dirty="0"/>
              <a:t>全ての被験者で同様の検証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1F838D-24E7-442F-AD8A-5BCFCCF9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5B08812-AE50-40CC-BE43-41508CF29B99}"/>
              </a:ext>
            </a:extLst>
          </p:cNvPr>
          <p:cNvSpPr/>
          <p:nvPr/>
        </p:nvSpPr>
        <p:spPr>
          <a:xfrm>
            <a:off x="838200" y="1727272"/>
            <a:ext cx="5904345" cy="272429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B456A12-1BE3-49B4-B64C-57980B1BA773}"/>
              </a:ext>
            </a:extLst>
          </p:cNvPr>
          <p:cNvSpPr/>
          <p:nvPr/>
        </p:nvSpPr>
        <p:spPr>
          <a:xfrm rot="5400000">
            <a:off x="3564010" y="4694805"/>
            <a:ext cx="452718" cy="309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F6DF3B-4EDB-4434-9F61-00E9F39AC3A1}"/>
              </a:ext>
            </a:extLst>
          </p:cNvPr>
          <p:cNvSpPr txBox="1"/>
          <p:nvPr/>
        </p:nvSpPr>
        <p:spPr>
          <a:xfrm>
            <a:off x="4095172" y="4664780"/>
            <a:ext cx="84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highlight>
                  <a:srgbClr val="FFFF00"/>
                </a:highlight>
              </a:rPr>
              <a:t>平均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4DCD0F-A1BD-439D-831E-DCD49CC4E895}"/>
              </a:ext>
            </a:extLst>
          </p:cNvPr>
          <p:cNvSpPr txBox="1"/>
          <p:nvPr/>
        </p:nvSpPr>
        <p:spPr>
          <a:xfrm>
            <a:off x="2604430" y="5129373"/>
            <a:ext cx="2371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rgbClr val="FF0000"/>
                </a:solidFill>
              </a:rPr>
              <a:t>全体での結果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5AFA2805-3D6D-43A7-9BCB-FECE20621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757094"/>
              </p:ext>
            </p:extLst>
          </p:nvPr>
        </p:nvGraphicFramePr>
        <p:xfrm>
          <a:off x="8168243" y="1527455"/>
          <a:ext cx="2965345" cy="3803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069">
                  <a:extLst>
                    <a:ext uri="{9D8B030D-6E8A-4147-A177-3AD203B41FA5}">
                      <a16:colId xmlns:a16="http://schemas.microsoft.com/office/drawing/2014/main" val="947310473"/>
                    </a:ext>
                  </a:extLst>
                </a:gridCol>
                <a:gridCol w="593069">
                  <a:extLst>
                    <a:ext uri="{9D8B030D-6E8A-4147-A177-3AD203B41FA5}">
                      <a16:colId xmlns:a16="http://schemas.microsoft.com/office/drawing/2014/main" val="677657726"/>
                    </a:ext>
                  </a:extLst>
                </a:gridCol>
                <a:gridCol w="593069">
                  <a:extLst>
                    <a:ext uri="{9D8B030D-6E8A-4147-A177-3AD203B41FA5}">
                      <a16:colId xmlns:a16="http://schemas.microsoft.com/office/drawing/2014/main" val="4189275340"/>
                    </a:ext>
                  </a:extLst>
                </a:gridCol>
                <a:gridCol w="593069">
                  <a:extLst>
                    <a:ext uri="{9D8B030D-6E8A-4147-A177-3AD203B41FA5}">
                      <a16:colId xmlns:a16="http://schemas.microsoft.com/office/drawing/2014/main" val="3297181964"/>
                    </a:ext>
                  </a:extLst>
                </a:gridCol>
                <a:gridCol w="593069">
                  <a:extLst>
                    <a:ext uri="{9D8B030D-6E8A-4147-A177-3AD203B41FA5}">
                      <a16:colId xmlns:a16="http://schemas.microsoft.com/office/drawing/2014/main" val="1706018097"/>
                    </a:ext>
                  </a:extLst>
                </a:gridCol>
              </a:tblGrid>
              <a:tr h="7606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※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639385"/>
                  </a:ext>
                </a:extLst>
              </a:tr>
              <a:tr h="7606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875495"/>
                  </a:ext>
                </a:extLst>
              </a:tr>
              <a:tr h="7606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543351"/>
                  </a:ext>
                </a:extLst>
              </a:tr>
              <a:tr h="7606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99165"/>
                  </a:ext>
                </a:extLst>
              </a:tr>
              <a:tr h="7606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39548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38948E6-C992-4EB0-9EEA-1050BC526A42}"/>
              </a:ext>
            </a:extLst>
          </p:cNvPr>
          <p:cNvSpPr txBox="1"/>
          <p:nvPr/>
        </p:nvSpPr>
        <p:spPr>
          <a:xfrm>
            <a:off x="8246989" y="5467927"/>
            <a:ext cx="280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       B       C       D       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925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068F0E-2C72-4B55-9AC0-76438B7D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  <a:r>
              <a:rPr kumimoji="1" lang="en-US" altLang="ja-JP" dirty="0"/>
              <a:t>(</a:t>
            </a:r>
            <a:r>
              <a:rPr lang="en-US" altLang="ja-JP" dirty="0"/>
              <a:t>3/4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463A93-773A-43C8-970B-233CBCF9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EE4CD0-41A6-46D1-8650-7C5E7E833D17}"/>
              </a:ext>
            </a:extLst>
          </p:cNvPr>
          <p:cNvSpPr txBox="1"/>
          <p:nvPr/>
        </p:nvSpPr>
        <p:spPr>
          <a:xfrm>
            <a:off x="1313933" y="5529600"/>
            <a:ext cx="458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特徴があり，かなり良い結果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06D9D4-8C9E-4A4A-BEC3-5EEE24C8F3F3}"/>
              </a:ext>
            </a:extLst>
          </p:cNvPr>
          <p:cNvSpPr txBox="1"/>
          <p:nvPr/>
        </p:nvSpPr>
        <p:spPr>
          <a:xfrm>
            <a:off x="6519600" y="5529600"/>
            <a:ext cx="458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被り方のずれがあったのか，少し悪い結果</a:t>
            </a:r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9247A616-272D-4208-BC86-300679747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6400" y="1692000"/>
            <a:ext cx="4876305" cy="3661200"/>
          </a:xfrm>
          <a:prstGeom prst="rect">
            <a:avLst/>
          </a:prstGeom>
        </p:spPr>
      </p:pic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73952729-4DA2-4AD0-A6D1-2DB4432AFA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5200" y="1692000"/>
            <a:ext cx="4876305" cy="36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37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87F855-443D-446A-BF58-6F9D2C8F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  <a:r>
              <a:rPr kumimoji="1" lang="en-US" altLang="ja-JP" dirty="0"/>
              <a:t>(</a:t>
            </a:r>
            <a:r>
              <a:rPr lang="en-US" altLang="ja-JP" dirty="0"/>
              <a:t>4/4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BA6005-AE66-4204-8C48-BE5B2592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A8F8A12-556F-4F84-A96C-AFA82116A699}"/>
              </a:ext>
            </a:extLst>
          </p:cNvPr>
          <p:cNvSpPr txBox="1"/>
          <p:nvPr/>
        </p:nvSpPr>
        <p:spPr>
          <a:xfrm>
            <a:off x="6216799" y="5617362"/>
            <a:ext cx="3103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エラー率：</a:t>
            </a: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約</a:t>
            </a: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3%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3033A74E-8856-44DF-9300-49B2316E8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5342" y="1690688"/>
            <a:ext cx="4877167" cy="3661847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2ACAAD59-5DDE-4DF9-B4F4-CDC0D572F341}"/>
              </a:ext>
            </a:extLst>
          </p:cNvPr>
          <p:cNvSpPr/>
          <p:nvPr/>
        </p:nvSpPr>
        <p:spPr>
          <a:xfrm>
            <a:off x="3266265" y="4356676"/>
            <a:ext cx="675322" cy="70196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3B683B4-9528-4225-97F4-CB7E72CB71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198" y="5144655"/>
            <a:ext cx="1172029" cy="1782554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690692BD-2B4D-432F-930A-8D2C65C04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16478" y="1690688"/>
            <a:ext cx="4877167" cy="3661847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3932F40-3B97-4CC2-8C1C-D166AC35AF78}"/>
              </a:ext>
            </a:extLst>
          </p:cNvPr>
          <p:cNvCxnSpPr>
            <a:cxnSpLocks/>
          </p:cNvCxnSpPr>
          <p:nvPr/>
        </p:nvCxnSpPr>
        <p:spPr>
          <a:xfrm flipV="1">
            <a:off x="6762470" y="3947392"/>
            <a:ext cx="2012076" cy="1520535"/>
          </a:xfrm>
          <a:prstGeom prst="bentConnector3">
            <a:avLst>
              <a:gd name="adj1" fmla="val 423"/>
            </a:avLst>
          </a:prstGeom>
          <a:ln w="28575" cap="flat" cmpd="sng" algn="ctr">
            <a:solidFill>
              <a:schemeClr val="dk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87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FE5B05-98A1-4CE7-994C-F643B09D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1687CA-685C-4736-8339-2E169BA4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ハードウェア</a:t>
            </a:r>
            <a:endParaRPr kumimoji="1" lang="en-US" altLang="ja-JP" dirty="0"/>
          </a:p>
          <a:p>
            <a:pPr lvl="1"/>
            <a:r>
              <a:rPr lang="ja-JP" altLang="en-US" dirty="0"/>
              <a:t>圧力センサは小型で精度もよく，良い選択</a:t>
            </a:r>
            <a:endParaRPr lang="en-US" altLang="ja-JP" dirty="0"/>
          </a:p>
          <a:p>
            <a:pPr lvl="1"/>
            <a:r>
              <a:rPr lang="ja-JP" altLang="en-US" dirty="0"/>
              <a:t>プリント基板は小型化の余地あり</a:t>
            </a:r>
            <a:endParaRPr lang="en-US" altLang="ja-JP" dirty="0"/>
          </a:p>
          <a:p>
            <a:pPr lvl="1"/>
            <a:r>
              <a:rPr lang="ja-JP" altLang="en-US" dirty="0"/>
              <a:t>部品，配線がヘルメット外に有るのは危険</a:t>
            </a:r>
            <a:endParaRPr lang="en-US" altLang="ja-JP" dirty="0"/>
          </a:p>
          <a:p>
            <a:pPr lvl="1"/>
            <a:r>
              <a:rPr lang="ja-JP" altLang="en-US" dirty="0"/>
              <a:t>実際の使用には</a:t>
            </a:r>
            <a:r>
              <a:rPr lang="en-US" altLang="ja-JP" dirty="0"/>
              <a:t>BLE</a:t>
            </a:r>
            <a:r>
              <a:rPr lang="ja-JP" altLang="en-US" dirty="0"/>
              <a:t>チップやバッテリーも必要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ja-JP" altLang="en-US" b="1" dirty="0"/>
              <a:t>改良</a:t>
            </a:r>
            <a:r>
              <a:rPr kumimoji="1" lang="ja-JP" altLang="en-US" b="1" dirty="0"/>
              <a:t>の必要ありだが，恐らく</a:t>
            </a:r>
            <a:r>
              <a:rPr kumimoji="1" lang="ja-JP" altLang="en-US" b="1" dirty="0">
                <a:highlight>
                  <a:srgbClr val="FFFF00"/>
                </a:highlight>
              </a:rPr>
              <a:t>実現可能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1442ED-DE69-44BC-88F5-257279FF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E214FD31-6BEB-454C-AB2A-6D14AC420A04}"/>
              </a:ext>
            </a:extLst>
          </p:cNvPr>
          <p:cNvSpPr/>
          <p:nvPr/>
        </p:nvSpPr>
        <p:spPr>
          <a:xfrm>
            <a:off x="838200" y="4256303"/>
            <a:ext cx="452718" cy="309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04BEE7D-C111-4BA2-B626-BA666C785B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121" y="3693458"/>
            <a:ext cx="2597727" cy="259772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8A4B4AF-206B-44BF-A552-88F354F08F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47" y="4992321"/>
            <a:ext cx="2199981" cy="11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5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110652-4112-4995-AF37-2A4C0A51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  <a:r>
              <a:rPr kumimoji="1" lang="en-US" altLang="ja-JP" dirty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890B2D-D089-4BE7-B473-90A4C9D66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判別手法</a:t>
            </a:r>
            <a:endParaRPr lang="en-US" altLang="ja-JP" dirty="0"/>
          </a:p>
          <a:p>
            <a:pPr lvl="1"/>
            <a:r>
              <a:rPr lang="ja-JP" altLang="en-US" dirty="0"/>
              <a:t>本人と他人のサンプルでは，マハラノビス距離に大きな差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　利用者のデータ群に</a:t>
            </a:r>
            <a:r>
              <a:rPr lang="ja-JP" altLang="en-US" dirty="0">
                <a:highlight>
                  <a:srgbClr val="FFFF00"/>
                </a:highlight>
              </a:rPr>
              <a:t>差がない</a:t>
            </a:r>
            <a:r>
              <a:rPr lang="ja-JP" altLang="en-US" dirty="0"/>
              <a:t>場合，判別不可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まだまだデータ数不足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B43929-04E1-4815-8BBE-054DF069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EB0746FA-610E-4313-9CB8-1E0293518C29}"/>
              </a:ext>
            </a:extLst>
          </p:cNvPr>
          <p:cNvSpPr/>
          <p:nvPr/>
        </p:nvSpPr>
        <p:spPr>
          <a:xfrm rot="5400000">
            <a:off x="4960804" y="2917605"/>
            <a:ext cx="452718" cy="309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5A608F1D-01FD-462A-B224-7F76E92C8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43288" y="3569543"/>
            <a:ext cx="3288145" cy="2607420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6FB949F3-3AAE-4E73-A1E2-0CD81F182719}"/>
              </a:ext>
            </a:extLst>
          </p:cNvPr>
          <p:cNvSpPr/>
          <p:nvPr/>
        </p:nvSpPr>
        <p:spPr>
          <a:xfrm>
            <a:off x="8793018" y="3569543"/>
            <a:ext cx="646545" cy="6514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65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F05BA7-17AD-4381-A6B1-84FD7663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FF19F6-773B-4E1A-A057-76B8AD880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ヘルメットを用いた個人識別手法の提案</a:t>
            </a:r>
            <a:endParaRPr kumimoji="1" lang="en-US" altLang="ja-JP" dirty="0"/>
          </a:p>
          <a:p>
            <a:pPr lvl="1"/>
            <a:r>
              <a:rPr lang="ja-JP" altLang="en-US" dirty="0"/>
              <a:t>ハードウェアの実装</a:t>
            </a:r>
            <a:endParaRPr lang="en-US" altLang="ja-JP" dirty="0"/>
          </a:p>
          <a:p>
            <a:pPr lvl="1"/>
            <a:r>
              <a:rPr lang="ja-JP" altLang="en-US" dirty="0"/>
              <a:t>被験者</a:t>
            </a:r>
            <a:r>
              <a:rPr lang="en-US" altLang="ja-JP" dirty="0"/>
              <a:t>5</a:t>
            </a:r>
            <a:r>
              <a:rPr lang="ja-JP" altLang="en-US" dirty="0"/>
              <a:t>名の頭部形状を取得</a:t>
            </a:r>
            <a:endParaRPr lang="en-US" altLang="ja-JP" dirty="0"/>
          </a:p>
          <a:p>
            <a:pPr lvl="1"/>
            <a:r>
              <a:rPr kumimoji="1" lang="ja-JP" altLang="en-US" dirty="0"/>
              <a:t>データ群のばらつきを確認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判別の結果，エラー率は約</a:t>
            </a:r>
            <a:r>
              <a:rPr kumimoji="1" lang="en-US" altLang="ja-JP" dirty="0"/>
              <a:t>3%</a:t>
            </a:r>
          </a:p>
          <a:p>
            <a:pPr lvl="1"/>
            <a:endParaRPr lang="en-US" altLang="ja-JP" dirty="0"/>
          </a:p>
          <a:p>
            <a:r>
              <a:rPr lang="ja-JP" altLang="en-US" dirty="0"/>
              <a:t>今後</a:t>
            </a:r>
            <a:endParaRPr lang="en-US" altLang="ja-JP" dirty="0"/>
          </a:p>
          <a:p>
            <a:pPr lvl="1"/>
            <a:r>
              <a:rPr lang="ja-JP" altLang="en-US" dirty="0"/>
              <a:t>ハードウェアの改良</a:t>
            </a:r>
            <a:endParaRPr lang="en-US" altLang="ja-JP" dirty="0"/>
          </a:p>
          <a:p>
            <a:pPr lvl="1"/>
            <a:r>
              <a:rPr lang="ja-JP" altLang="en-US" dirty="0"/>
              <a:t>被験者を増やして評価</a:t>
            </a:r>
            <a:endParaRPr lang="en-US" altLang="ja-JP" dirty="0"/>
          </a:p>
          <a:p>
            <a:pPr lvl="1"/>
            <a:r>
              <a:rPr lang="ja-JP" altLang="en-US" dirty="0"/>
              <a:t>データ群に差がないときの判別手法の模索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5831BC-08D4-4A85-82C1-B97D6E81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E21F568-0995-483D-8AA7-43304427B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051" y="2265363"/>
            <a:ext cx="1980248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7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D8115-A997-4B75-BC27-7845AF62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62C0F4-BFC6-48EE-99D3-D5F345F46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二輪車でのスマートキーシステムが徐々に普及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鍵をポケットに入れたままでエンジンスタート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非常に便利だが，鍵を所持する必要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→ 紛失や盗難の恐れ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ja-JP" altLang="en-US" sz="2800" b="1" dirty="0"/>
              <a:t>乗車に必要な</a:t>
            </a:r>
            <a:r>
              <a:rPr lang="ja-JP" altLang="en-US" sz="2800" b="1" dirty="0">
                <a:solidFill>
                  <a:srgbClr val="FF0000"/>
                </a:solidFill>
              </a:rPr>
              <a:t>ヘルメット</a:t>
            </a:r>
            <a:r>
              <a:rPr lang="ja-JP" altLang="en-US" sz="2800" b="1" dirty="0"/>
              <a:t>を鍵の代用に？</a:t>
            </a:r>
            <a:endParaRPr lang="en-US" altLang="ja-JP" sz="2800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6D07D4-2BB4-457D-B96C-7E2C79FA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49B48266-84DC-49D6-8043-584A05DD0280}"/>
              </a:ext>
            </a:extLst>
          </p:cNvPr>
          <p:cNvSpPr/>
          <p:nvPr/>
        </p:nvSpPr>
        <p:spPr>
          <a:xfrm>
            <a:off x="838200" y="4001294"/>
            <a:ext cx="452718" cy="309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609F2A6-684D-4E38-82B5-9A7B5C356C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9" t="19497" r="21325" b="5207"/>
          <a:stretch/>
        </p:blipFill>
        <p:spPr>
          <a:xfrm>
            <a:off x="8127999" y="2993421"/>
            <a:ext cx="3413855" cy="263431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9FC18A7-AA0A-40EF-8081-E49379D82984}"/>
              </a:ext>
            </a:extLst>
          </p:cNvPr>
          <p:cNvSpPr txBox="1"/>
          <p:nvPr/>
        </p:nvSpPr>
        <p:spPr>
          <a:xfrm>
            <a:off x="8268208" y="5667916"/>
            <a:ext cx="3133436" cy="37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BMW R 1250 GS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021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FC8E3B-BCA7-4C97-9847-5E9B5352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D67E20-973D-4F47-BF57-F5F77F019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目を使用する認証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虹彩の高画質な画像を取得するには，至近距離での撮影が必要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⇒虹彩と目の周辺画像を統合して認証する手法</a:t>
            </a:r>
            <a:r>
              <a:rPr lang="en-US" altLang="ja-JP" dirty="0"/>
              <a:t>[1]</a:t>
            </a:r>
          </a:p>
          <a:p>
            <a:pPr marL="457200" lvl="1" indent="0">
              <a:buNone/>
            </a:pP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sz="2800" b="1" dirty="0"/>
              <a:t>目の前にカメラを配置すると</a:t>
            </a:r>
            <a:r>
              <a:rPr lang="ja-JP" altLang="en-US" sz="2800" b="1" dirty="0">
                <a:highlight>
                  <a:srgbClr val="FFFF00"/>
                </a:highlight>
              </a:rPr>
              <a:t>視界を遮る</a:t>
            </a:r>
            <a:r>
              <a:rPr lang="ja-JP" altLang="en-US" sz="2800" b="1" dirty="0"/>
              <a:t>可能性</a:t>
            </a:r>
            <a:endParaRPr kumimoji="1" lang="en-US" altLang="ja-JP" sz="2800" b="1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1600" dirty="0"/>
              <a:t>[1] </a:t>
            </a:r>
            <a:r>
              <a:rPr lang="ja-JP" altLang="en-US" sz="1600" dirty="0"/>
              <a:t>白川功浩ら：虹彩および目の周辺の分割画像を用いた個人認証，情報処理学会論文誌，</a:t>
            </a:r>
            <a:r>
              <a:rPr lang="en-US" altLang="ja-JP" sz="1600" dirty="0"/>
              <a:t>Vol. 59</a:t>
            </a:r>
            <a:r>
              <a:rPr lang="ja-JP" altLang="en-US" sz="1600" dirty="0"/>
              <a:t>，</a:t>
            </a:r>
            <a:r>
              <a:rPr lang="en-US" altLang="ja-JP" sz="1600" dirty="0"/>
              <a:t>No. 9</a:t>
            </a:r>
            <a:r>
              <a:rPr lang="ja-JP" altLang="en-US" sz="1600" dirty="0"/>
              <a:t>，</a:t>
            </a:r>
            <a:r>
              <a:rPr lang="en-US" altLang="ja-JP" sz="1600" dirty="0"/>
              <a:t>pp. 1726~1738 (2018)</a:t>
            </a:r>
            <a:endParaRPr lang="en-US" altLang="ja-JP" sz="105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B9E296-84EC-4595-B310-EA97E7FE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5682F5AB-18F0-468A-87CC-3ADFB835A06A}"/>
              </a:ext>
            </a:extLst>
          </p:cNvPr>
          <p:cNvSpPr/>
          <p:nvPr/>
        </p:nvSpPr>
        <p:spPr>
          <a:xfrm>
            <a:off x="838200" y="3505382"/>
            <a:ext cx="452718" cy="309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77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38206-A770-45C6-B0A8-3EFD2129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A45287-F28C-46A0-9BC5-984E65A9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ヘルメットを用いた本人認証</a:t>
            </a:r>
            <a:endParaRPr kumimoji="1" lang="en-US" altLang="ja-JP" dirty="0"/>
          </a:p>
          <a:p>
            <a:pPr lvl="1"/>
            <a:r>
              <a:rPr lang="ja-JP" altLang="en-US" dirty="0"/>
              <a:t>鍵を持ち運ぶ必要がない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>
                <a:highlight>
                  <a:srgbClr val="FFFF00"/>
                </a:highlight>
              </a:rPr>
              <a:t>頭部形状</a:t>
            </a:r>
            <a:r>
              <a:rPr lang="ja-JP" altLang="en-US" dirty="0"/>
              <a:t>を要素として個人識別</a:t>
            </a:r>
            <a:endParaRPr kumimoji="1" lang="en-US" altLang="ja-JP" dirty="0"/>
          </a:p>
          <a:p>
            <a:pPr lvl="1"/>
            <a:r>
              <a:rPr lang="ja-JP" altLang="en-US" dirty="0"/>
              <a:t>個人差があり，かつ複製が難しい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6504B0-BFC1-43C4-B22D-DDF9E30B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70D5549-5C29-4749-8CD0-FC9B33B9A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113" y="1690688"/>
            <a:ext cx="3983220" cy="430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4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38206-A770-45C6-B0A8-3EFD2129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</a:t>
            </a:r>
            <a:r>
              <a:rPr kumimoji="1" lang="en-US" altLang="ja-JP" dirty="0"/>
              <a:t>(</a:t>
            </a:r>
            <a:r>
              <a:rPr kumimoji="1" lang="ja-JP" altLang="en-US" dirty="0"/>
              <a:t>ハードウェア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A45287-F28C-46A0-9BC5-984E65A9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ヘルメットに装着</a:t>
            </a:r>
            <a:endParaRPr kumimoji="1" lang="en-US" altLang="ja-JP" dirty="0"/>
          </a:p>
          <a:p>
            <a:pPr lvl="1"/>
            <a:r>
              <a:rPr lang="ja-JP" altLang="en-US" dirty="0"/>
              <a:t>コンパクトである必要</a:t>
            </a:r>
            <a:endParaRPr kumimoji="1" lang="en-US" altLang="ja-JP" dirty="0"/>
          </a:p>
          <a:p>
            <a:r>
              <a:rPr kumimoji="1" lang="ja-JP" altLang="en-US" dirty="0"/>
              <a:t>頭部形状を取得</a:t>
            </a:r>
            <a:endParaRPr kumimoji="1" lang="en-US" altLang="ja-JP" dirty="0"/>
          </a:p>
          <a:p>
            <a:pPr lvl="1"/>
            <a:r>
              <a:rPr lang="ja-JP" altLang="en-US" dirty="0"/>
              <a:t>触れ方により値が変化するセンサ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sz="2800" b="1" dirty="0">
                <a:highlight>
                  <a:srgbClr val="FFFF00"/>
                </a:highlight>
              </a:rPr>
              <a:t>圧力センサ</a:t>
            </a:r>
            <a:r>
              <a:rPr lang="ja-JP" altLang="en-US" sz="2800" b="1" dirty="0"/>
              <a:t>をヘルメットの内装に挟んで実装</a:t>
            </a:r>
            <a:endParaRPr lang="en-US" altLang="ja-JP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6504B0-BFC1-43C4-B22D-DDF9E30B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96E51936-8BE2-458B-84E2-81EC5A09B421}"/>
              </a:ext>
            </a:extLst>
          </p:cNvPr>
          <p:cNvSpPr/>
          <p:nvPr/>
        </p:nvSpPr>
        <p:spPr>
          <a:xfrm>
            <a:off x="838200" y="4001294"/>
            <a:ext cx="452718" cy="309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D4D3438-070E-4C47-B616-9C21BD6963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411" y="4663554"/>
            <a:ext cx="1417121" cy="156805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5CE0AD0-4311-4C6E-9705-12ADDE622C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473" y="4718202"/>
            <a:ext cx="2090744" cy="156805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9C659BD-9AEA-4548-A976-382D3966EC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158" y="4718202"/>
            <a:ext cx="1536697" cy="1568058"/>
          </a:xfrm>
          <a:prstGeom prst="rect">
            <a:avLst/>
          </a:prstGeom>
        </p:spPr>
      </p:pic>
      <p:sp>
        <p:nvSpPr>
          <p:cNvPr id="10" name="加算記号 9">
            <a:extLst>
              <a:ext uri="{FF2B5EF4-FFF2-40B4-BE49-F238E27FC236}">
                <a16:creationId xmlns:a16="http://schemas.microsoft.com/office/drawing/2014/main" id="{BD8F8C76-02F4-45DE-AA85-A3DD1DB9F7C7}"/>
              </a:ext>
            </a:extLst>
          </p:cNvPr>
          <p:cNvSpPr/>
          <p:nvPr/>
        </p:nvSpPr>
        <p:spPr>
          <a:xfrm>
            <a:off x="3670410" y="5089234"/>
            <a:ext cx="903091" cy="82599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次の値と等しい 10">
            <a:extLst>
              <a:ext uri="{FF2B5EF4-FFF2-40B4-BE49-F238E27FC236}">
                <a16:creationId xmlns:a16="http://schemas.microsoft.com/office/drawing/2014/main" id="{5359304C-920D-424F-A1F6-913D268DFD83}"/>
              </a:ext>
            </a:extLst>
          </p:cNvPr>
          <p:cNvSpPr/>
          <p:nvPr/>
        </p:nvSpPr>
        <p:spPr>
          <a:xfrm>
            <a:off x="7442189" y="5089235"/>
            <a:ext cx="903091" cy="82599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15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27805-5F92-474E-937E-ADABFD7C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提案手法</a:t>
            </a:r>
            <a:r>
              <a:rPr kumimoji="1" lang="en-US" altLang="ja-JP" dirty="0"/>
              <a:t>(</a:t>
            </a:r>
            <a:r>
              <a:rPr kumimoji="1" lang="ja-JP" altLang="en-US" dirty="0"/>
              <a:t>識別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4E35A4-2E44-485A-AF91-8C38093C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E3744D8-522B-417D-960C-41D1C599EC5B}"/>
              </a:ext>
            </a:extLst>
          </p:cNvPr>
          <p:cNvSpPr txBox="1"/>
          <p:nvPr/>
        </p:nvSpPr>
        <p:spPr>
          <a:xfrm>
            <a:off x="5601854" y="1971620"/>
            <a:ext cx="445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あらかじめ複数サンプル登録しておく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9365F2-BF22-4F8C-ACA1-3F27F9841C88}"/>
              </a:ext>
            </a:extLst>
          </p:cNvPr>
          <p:cNvSpPr txBox="1"/>
          <p:nvPr/>
        </p:nvSpPr>
        <p:spPr>
          <a:xfrm>
            <a:off x="5601854" y="4299472"/>
            <a:ext cx="451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所有者のデータ群と入力データの距離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B6B95E7-7FA5-4196-B399-16459FD849BB}"/>
              </a:ext>
            </a:extLst>
          </p:cNvPr>
          <p:cNvSpPr txBox="1"/>
          <p:nvPr/>
        </p:nvSpPr>
        <p:spPr>
          <a:xfrm>
            <a:off x="5601854" y="3134341"/>
            <a:ext cx="531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32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個の圧力センサの電圧値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(32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次元のベクトル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)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333F59-EA21-4650-993A-AEDEB57C3323}"/>
              </a:ext>
            </a:extLst>
          </p:cNvPr>
          <p:cNvSpPr txBox="1"/>
          <p:nvPr/>
        </p:nvSpPr>
        <p:spPr>
          <a:xfrm>
            <a:off x="5601853" y="5460620"/>
            <a:ext cx="451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距離が閾値未満で認証，閾値以上で拒否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CB8AE73E-6E35-451B-B59C-BFFBFBDB0616}"/>
              </a:ext>
            </a:extLst>
          </p:cNvPr>
          <p:cNvSpPr/>
          <p:nvPr/>
        </p:nvSpPr>
        <p:spPr>
          <a:xfrm rot="5400000">
            <a:off x="3372101" y="4544679"/>
            <a:ext cx="487872" cy="1011380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7F101B49-7D54-472A-B068-B6C94AD7116F}"/>
              </a:ext>
            </a:extLst>
          </p:cNvPr>
          <p:cNvSpPr/>
          <p:nvPr/>
        </p:nvSpPr>
        <p:spPr>
          <a:xfrm rot="5400000">
            <a:off x="3142509" y="3627467"/>
            <a:ext cx="947056" cy="1011380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82AE62E1-3BA4-4083-9335-B2B7951663A9}"/>
              </a:ext>
            </a:extLst>
          </p:cNvPr>
          <p:cNvSpPr/>
          <p:nvPr/>
        </p:nvSpPr>
        <p:spPr>
          <a:xfrm rot="5400000">
            <a:off x="3142509" y="2480662"/>
            <a:ext cx="947056" cy="1011380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6B10176-1894-4E62-BD2D-0B776BCA4353}"/>
              </a:ext>
            </a:extLst>
          </p:cNvPr>
          <p:cNvSpPr/>
          <p:nvPr/>
        </p:nvSpPr>
        <p:spPr>
          <a:xfrm>
            <a:off x="1935019" y="5294305"/>
            <a:ext cx="3362036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86C7532-8774-46E2-ADD5-7940F2DEF211}"/>
              </a:ext>
            </a:extLst>
          </p:cNvPr>
          <p:cNvSpPr/>
          <p:nvPr/>
        </p:nvSpPr>
        <p:spPr>
          <a:xfrm>
            <a:off x="1935019" y="2972009"/>
            <a:ext cx="3362036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ADA3F83-BE0F-4E2C-8E00-E4498F197AFF}"/>
              </a:ext>
            </a:extLst>
          </p:cNvPr>
          <p:cNvSpPr/>
          <p:nvPr/>
        </p:nvSpPr>
        <p:spPr>
          <a:xfrm>
            <a:off x="1935019" y="1810861"/>
            <a:ext cx="3362036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140FC80-FE28-4EBC-9EC1-FE5373D46BE1}"/>
              </a:ext>
            </a:extLst>
          </p:cNvPr>
          <p:cNvSpPr/>
          <p:nvPr/>
        </p:nvSpPr>
        <p:spPr>
          <a:xfrm>
            <a:off x="1935019" y="4133157"/>
            <a:ext cx="3362036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C33DB7E-50CD-4100-86AC-3A39A2B721D3}"/>
              </a:ext>
            </a:extLst>
          </p:cNvPr>
          <p:cNvSpPr txBox="1"/>
          <p:nvPr/>
        </p:nvSpPr>
        <p:spPr>
          <a:xfrm>
            <a:off x="2239818" y="1956231"/>
            <a:ext cx="275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所有者のデータを登録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217FD38-AA0A-422D-8B3C-B7522350ED93}"/>
              </a:ext>
            </a:extLst>
          </p:cNvPr>
          <p:cNvSpPr txBox="1"/>
          <p:nvPr/>
        </p:nvSpPr>
        <p:spPr>
          <a:xfrm>
            <a:off x="1847272" y="3118952"/>
            <a:ext cx="3537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未知のユーザのデータが来る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4CFA99D-A55B-4668-9B68-B042524384BB}"/>
              </a:ext>
            </a:extLst>
          </p:cNvPr>
          <p:cNvSpPr txBox="1"/>
          <p:nvPr/>
        </p:nvSpPr>
        <p:spPr>
          <a:xfrm>
            <a:off x="1847272" y="4133156"/>
            <a:ext cx="3537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登録データ群との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マハラノビス距離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を計算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F2C7FED-6C04-4EB6-A03E-AAD69EB5F12D}"/>
              </a:ext>
            </a:extLst>
          </p:cNvPr>
          <p:cNvSpPr txBox="1"/>
          <p:nvPr/>
        </p:nvSpPr>
        <p:spPr>
          <a:xfrm>
            <a:off x="1847272" y="5445231"/>
            <a:ext cx="3537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閾値を用いて判別</a:t>
            </a:r>
          </a:p>
        </p:txBody>
      </p:sp>
    </p:spTree>
    <p:extLst>
      <p:ext uri="{BB962C8B-B14F-4D97-AF65-F5344CB8AC3E}">
        <p14:creationId xmlns:p14="http://schemas.microsoft.com/office/powerpoint/2010/main" val="173071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8439B0-7B87-46E2-B7D3-792DC1EA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>
                <a:highlight>
                  <a:srgbClr val="FFFF00"/>
                </a:highlight>
              </a:rPr>
              <a:t>頭部に密着</a:t>
            </a:r>
            <a:r>
              <a:rPr kumimoji="1" lang="ja-JP" altLang="en-US" dirty="0"/>
              <a:t>させるため，フルフェイス型を採用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内装をウレタンスポンジに交換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切り込みを入れ，圧力センサを挿入</a:t>
            </a:r>
            <a:endParaRPr lang="en-US" altLang="ja-JP" dirty="0"/>
          </a:p>
          <a:p>
            <a:r>
              <a:rPr kumimoji="1" lang="ja-JP" altLang="en-US" dirty="0"/>
              <a:t>プリント基板で</a:t>
            </a:r>
            <a:r>
              <a:rPr kumimoji="1" lang="en-US" altLang="ja-JP" dirty="0"/>
              <a:t>10KΩ</a:t>
            </a:r>
            <a:r>
              <a:rPr kumimoji="1" lang="ja-JP" altLang="en-US" dirty="0"/>
              <a:t>の抵抗を配線</a:t>
            </a:r>
            <a:endParaRPr kumimoji="1" lang="en-US" altLang="ja-JP" dirty="0"/>
          </a:p>
          <a:p>
            <a:r>
              <a:rPr kumimoji="1" lang="en-US" altLang="ja-JP" dirty="0"/>
              <a:t>Arduino MEGA2560 R3</a:t>
            </a:r>
            <a:r>
              <a:rPr kumimoji="1" lang="ja-JP" altLang="en-US" dirty="0"/>
              <a:t>で</a:t>
            </a:r>
            <a:r>
              <a:rPr lang="en-US" altLang="ja-JP" dirty="0"/>
              <a:t>PC</a:t>
            </a:r>
            <a:r>
              <a:rPr lang="ja-JP" altLang="en-US" dirty="0"/>
              <a:t>と</a:t>
            </a:r>
            <a:r>
              <a:rPr kumimoji="1" lang="ja-JP" altLang="en-US" dirty="0"/>
              <a:t>接続</a:t>
            </a:r>
            <a:endParaRPr kumimoji="1"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1C6865-F865-43A9-A498-600D6DB2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ハードウェア実装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CE8275-8230-408F-898D-B7D83B66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E2888439-9E03-4DD1-A9CB-5CF43FEB98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345" y="2650836"/>
            <a:ext cx="4701503" cy="35261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5E9EF14E-7C8E-44DB-9EC5-9E00D3B833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960" y="4727139"/>
            <a:ext cx="2050040" cy="122324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3610DE62-97AB-49B3-A146-8DBA0EE8AD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571" y="4241945"/>
            <a:ext cx="1935018" cy="193501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1043962-E21F-48F9-BB7B-B0AC5E5652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96" y="755826"/>
            <a:ext cx="1761740" cy="176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7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矢印: 右 19">
            <a:extLst>
              <a:ext uri="{FF2B5EF4-FFF2-40B4-BE49-F238E27FC236}">
                <a16:creationId xmlns:a16="http://schemas.microsoft.com/office/drawing/2014/main" id="{8B812EE3-5BE5-4261-8859-FBF0A5D29DAC}"/>
              </a:ext>
            </a:extLst>
          </p:cNvPr>
          <p:cNvSpPr/>
          <p:nvPr/>
        </p:nvSpPr>
        <p:spPr>
          <a:xfrm>
            <a:off x="8639859" y="5541690"/>
            <a:ext cx="797992" cy="490377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B13439D-C8F4-4C89-B67A-A6FD8A3F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評価実験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8DCEF2-F700-4610-8E50-53CDADEBE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51806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被験者</a:t>
            </a:r>
            <a:r>
              <a:rPr kumimoji="1" lang="en-US" altLang="ja-JP" dirty="0"/>
              <a:t>5</a:t>
            </a:r>
            <a:r>
              <a:rPr kumimoji="1" lang="ja-JP" altLang="en-US" dirty="0"/>
              <a:t>名</a:t>
            </a:r>
            <a:endParaRPr kumimoji="1" lang="en-US" altLang="ja-JP" dirty="0"/>
          </a:p>
          <a:p>
            <a:pPr lvl="1"/>
            <a:r>
              <a:rPr lang="ja-JP" altLang="en-US" dirty="0"/>
              <a:t>男性 平均</a:t>
            </a:r>
            <a:r>
              <a:rPr lang="en-US" altLang="ja-JP" dirty="0"/>
              <a:t>22</a:t>
            </a:r>
            <a:r>
              <a:rPr lang="ja-JP" altLang="en-US" dirty="0"/>
              <a:t>歳</a:t>
            </a:r>
            <a:endParaRPr lang="en-US" altLang="ja-JP" dirty="0"/>
          </a:p>
          <a:p>
            <a:r>
              <a:rPr kumimoji="1" lang="ja-JP" altLang="en-US" dirty="0"/>
              <a:t>ヘルメットを</a:t>
            </a:r>
            <a:r>
              <a:rPr kumimoji="1" lang="en-US" altLang="ja-JP" dirty="0"/>
              <a:t>2</a:t>
            </a:r>
            <a:r>
              <a:rPr kumimoji="1" lang="ja-JP" altLang="en-US" dirty="0"/>
              <a:t>秒間着用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サンプリングレート約</a:t>
            </a:r>
            <a:r>
              <a:rPr kumimoji="1" lang="en-US" altLang="ja-JP" dirty="0"/>
              <a:t>30Hz</a:t>
            </a:r>
          </a:p>
          <a:p>
            <a:r>
              <a:rPr lang="en-US" altLang="ja-JP" dirty="0">
                <a:highlight>
                  <a:srgbClr val="FFFF00"/>
                </a:highlight>
              </a:rPr>
              <a:t>2</a:t>
            </a:r>
            <a:r>
              <a:rPr lang="ja-JP" altLang="en-US" dirty="0">
                <a:highlight>
                  <a:srgbClr val="FFFF00"/>
                </a:highlight>
              </a:rPr>
              <a:t>秒間の平均値</a:t>
            </a:r>
            <a:r>
              <a:rPr lang="ja-JP" altLang="en-US" dirty="0"/>
              <a:t>を使用</a:t>
            </a:r>
            <a:endParaRPr kumimoji="1"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人につき</a:t>
            </a:r>
            <a:r>
              <a:rPr lang="en-US" altLang="ja-JP" dirty="0"/>
              <a:t>10</a:t>
            </a:r>
            <a:r>
              <a:rPr lang="ja-JP" altLang="en-US" dirty="0"/>
              <a:t>セット取得</a:t>
            </a:r>
            <a:endParaRPr lang="en-US" altLang="ja-JP" dirty="0"/>
          </a:p>
          <a:p>
            <a:pPr lvl="1"/>
            <a:r>
              <a:rPr lang="ja-JP" altLang="en-US" dirty="0"/>
              <a:t>つまり</a:t>
            </a:r>
            <a:r>
              <a:rPr lang="en-US" altLang="ja-JP" dirty="0"/>
              <a:t>20</a:t>
            </a:r>
            <a:r>
              <a:rPr lang="ja-JP" altLang="en-US" dirty="0"/>
              <a:t>サンプル</a:t>
            </a:r>
            <a:endParaRPr lang="en-US" altLang="ja-JP" dirty="0"/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日最大</a:t>
            </a:r>
            <a:r>
              <a:rPr lang="en-US" altLang="ja-JP" dirty="0"/>
              <a:t>4</a:t>
            </a:r>
            <a:r>
              <a:rPr lang="ja-JP" altLang="en-US" dirty="0"/>
              <a:t>セット</a:t>
            </a:r>
            <a:endParaRPr lang="en-US" altLang="ja-JP" dirty="0"/>
          </a:p>
          <a:p>
            <a:pPr lvl="1"/>
            <a:r>
              <a:rPr lang="en-US" altLang="ja-JP" dirty="0"/>
              <a:t>30</a:t>
            </a:r>
            <a:r>
              <a:rPr lang="ja-JP" altLang="en-US" dirty="0"/>
              <a:t>分以上の休憩時間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8D3B1D-1359-4314-8951-9B778FB5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E97B8BEF-AE4D-484E-9B68-E9FCCF8E781A}"/>
              </a:ext>
            </a:extLst>
          </p:cNvPr>
          <p:cNvSpPr/>
          <p:nvPr/>
        </p:nvSpPr>
        <p:spPr>
          <a:xfrm>
            <a:off x="6734925" y="5541690"/>
            <a:ext cx="797992" cy="490377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D64A3DB-9D7F-49B6-B00B-285FEB5593B7}"/>
              </a:ext>
            </a:extLst>
          </p:cNvPr>
          <p:cNvSpPr/>
          <p:nvPr/>
        </p:nvSpPr>
        <p:spPr>
          <a:xfrm>
            <a:off x="4995623" y="5435896"/>
            <a:ext cx="1752295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1DE57EF-1241-4161-8515-D33A70601731}"/>
              </a:ext>
            </a:extLst>
          </p:cNvPr>
          <p:cNvSpPr/>
          <p:nvPr/>
        </p:nvSpPr>
        <p:spPr>
          <a:xfrm>
            <a:off x="7218594" y="5435896"/>
            <a:ext cx="1752295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41D3D4-FD6B-4DFE-8583-10E21D556831}"/>
              </a:ext>
            </a:extLst>
          </p:cNvPr>
          <p:cNvSpPr txBox="1"/>
          <p:nvPr/>
        </p:nvSpPr>
        <p:spPr>
          <a:xfrm>
            <a:off x="5164969" y="5586824"/>
            <a:ext cx="1422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秒間取得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A0EB2B-D2B2-48D9-9CA7-59738A7A08FA}"/>
              </a:ext>
            </a:extLst>
          </p:cNvPr>
          <p:cNvSpPr txBox="1"/>
          <p:nvPr/>
        </p:nvSpPr>
        <p:spPr>
          <a:xfrm>
            <a:off x="7459308" y="5586715"/>
            <a:ext cx="1270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被り直し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BD76030-907A-4C17-8C7F-4B48AAE8908E}"/>
              </a:ext>
            </a:extLst>
          </p:cNvPr>
          <p:cNvSpPr txBox="1"/>
          <p:nvPr/>
        </p:nvSpPr>
        <p:spPr>
          <a:xfrm>
            <a:off x="4995623" y="4996470"/>
            <a:ext cx="175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セットの流れ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DA46212-BC59-4B26-8B04-E13C4676B59A}"/>
              </a:ext>
            </a:extLst>
          </p:cNvPr>
          <p:cNvSpPr/>
          <p:nvPr/>
        </p:nvSpPr>
        <p:spPr>
          <a:xfrm>
            <a:off x="9441565" y="5435896"/>
            <a:ext cx="1752295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20368A2-9087-40E7-A20A-959CA398AF9B}"/>
              </a:ext>
            </a:extLst>
          </p:cNvPr>
          <p:cNvSpPr txBox="1"/>
          <p:nvPr/>
        </p:nvSpPr>
        <p:spPr>
          <a:xfrm>
            <a:off x="9610911" y="5582731"/>
            <a:ext cx="1422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秒間取得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D440557B-89F7-48E4-97FE-E8633E6A1A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782" y="817075"/>
            <a:ext cx="5364781" cy="402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8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EB933C-C01A-47DB-B58E-2BA6B467F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全データで主成分分析</a:t>
            </a:r>
            <a:endParaRPr kumimoji="1" lang="en-US" altLang="ja-JP" dirty="0"/>
          </a:p>
          <a:p>
            <a:pPr lvl="1"/>
            <a:r>
              <a:rPr lang="en-US" altLang="ja-JP" dirty="0"/>
              <a:t>2</a:t>
            </a:r>
            <a:r>
              <a:rPr lang="ja-JP" altLang="en-US" dirty="0"/>
              <a:t>次元に圧縮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同一被験者でのばらつき</a:t>
            </a:r>
            <a:endParaRPr lang="en-US" altLang="ja-JP" dirty="0"/>
          </a:p>
          <a:p>
            <a:pPr lvl="1"/>
            <a:r>
              <a:rPr lang="ja-JP" altLang="en-US" dirty="0"/>
              <a:t>装着位置のずれ</a:t>
            </a:r>
            <a:endParaRPr lang="en-US" altLang="ja-JP" dirty="0"/>
          </a:p>
          <a:p>
            <a:r>
              <a:rPr kumimoji="1" lang="ja-JP" altLang="en-US" dirty="0">
                <a:highlight>
                  <a:srgbClr val="FFFF00"/>
                </a:highlight>
              </a:rPr>
              <a:t>被験者ごと</a:t>
            </a:r>
            <a:r>
              <a:rPr lang="ja-JP" altLang="en-US" dirty="0">
                <a:highlight>
                  <a:srgbClr val="FFFF00"/>
                </a:highlight>
              </a:rPr>
              <a:t>の</a:t>
            </a:r>
            <a:r>
              <a:rPr kumimoji="1" lang="ja-JP" altLang="en-US" dirty="0">
                <a:highlight>
                  <a:srgbClr val="FFFF00"/>
                </a:highlight>
              </a:rPr>
              <a:t>重なりが</a:t>
            </a:r>
            <a:r>
              <a:rPr lang="ja-JP" altLang="en-US" dirty="0">
                <a:highlight>
                  <a:srgbClr val="FFFF00"/>
                </a:highlight>
              </a:rPr>
              <a:t>小さい</a:t>
            </a:r>
            <a:endParaRPr kumimoji="1" lang="en-US" altLang="ja-JP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	</a:t>
            </a:r>
            <a:r>
              <a:rPr lang="ja-JP" altLang="en-US" b="1" dirty="0">
                <a:solidFill>
                  <a:srgbClr val="FF0000"/>
                </a:solidFill>
              </a:rPr>
              <a:t>距離</a:t>
            </a:r>
            <a:r>
              <a:rPr lang="ja-JP" altLang="en-US" b="1" dirty="0"/>
              <a:t>による判別が可能</a:t>
            </a:r>
            <a:endParaRPr kumimoji="1" lang="en-US" altLang="ja-JP" b="1" dirty="0"/>
          </a:p>
          <a:p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F4BEF35-80F9-4B83-A6B7-AFCCFB7A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  <a:r>
              <a:rPr kumimoji="1" lang="en-US" altLang="ja-JP" dirty="0"/>
              <a:t>(</a:t>
            </a:r>
            <a:r>
              <a:rPr lang="en-US" altLang="ja-JP" dirty="0"/>
              <a:t>1/4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07850B-79F4-42DE-9772-A30D6A56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29472772-E6AB-49B9-81E5-3497C4D8E29B}"/>
              </a:ext>
            </a:extLst>
          </p:cNvPr>
          <p:cNvSpPr/>
          <p:nvPr/>
        </p:nvSpPr>
        <p:spPr>
          <a:xfrm rot="5400000">
            <a:off x="3132000" y="4580145"/>
            <a:ext cx="452718" cy="309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18F7B699-707C-4530-B552-8A2CC50AF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1690688"/>
            <a:ext cx="5657517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244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1387</Words>
  <Application>Microsoft Office PowerPoint</Application>
  <PresentationFormat>ワイド画面</PresentationFormat>
  <Paragraphs>281</Paragraphs>
  <Slides>15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1_Office テーマ</vt:lpstr>
      <vt:lpstr>圧力センサ搭載ヘルメット     を用いた個人識別手法の提案</vt:lpstr>
      <vt:lpstr>研究背景</vt:lpstr>
      <vt:lpstr>関連研究</vt:lpstr>
      <vt:lpstr>研究目的</vt:lpstr>
      <vt:lpstr>提案手法(ハードウェア)</vt:lpstr>
      <vt:lpstr>提案手法(識別)</vt:lpstr>
      <vt:lpstr>ハードウェア実装</vt:lpstr>
      <vt:lpstr>評価実験</vt:lpstr>
      <vt:lpstr>結果(1/4)</vt:lpstr>
      <vt:lpstr>結果(2/4)</vt:lpstr>
      <vt:lpstr>結果(3/4)</vt:lpstr>
      <vt:lpstr>結果(4/4)</vt:lpstr>
      <vt:lpstr>考察(1/2)</vt:lpstr>
      <vt:lpstr>考察(2/2)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圧力センサ搭載ヘルメット     を用いた個人識別手法の提案</dc:title>
  <dc:creator>藤井 敦寛</dc:creator>
  <cp:lastModifiedBy>藤井 敦寛</cp:lastModifiedBy>
  <cp:revision>16</cp:revision>
  <dcterms:created xsi:type="dcterms:W3CDTF">2019-12-15T06:47:44Z</dcterms:created>
  <dcterms:modified xsi:type="dcterms:W3CDTF">2019-12-15T08:52:38Z</dcterms:modified>
</cp:coreProperties>
</file>