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63895" autoAdjust="0"/>
  </p:normalViewPr>
  <p:slideViewPr>
    <p:cSldViewPr snapToGrid="0">
      <p:cViewPr varScale="1">
        <p:scale>
          <a:sx n="72" d="100"/>
          <a:sy n="72" d="100"/>
        </p:scale>
        <p:origin x="195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everyone.</a:t>
            </a:r>
          </a:p>
          <a:p>
            <a:r>
              <a:rPr kumimoji="1" lang="en-US" altLang="ja-JP" dirty="0"/>
              <a:t>My name is </a:t>
            </a:r>
            <a:r>
              <a:rPr kumimoji="1" lang="en-US" altLang="ja-JP" dirty="0" err="1"/>
              <a:t>Atsuhiro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Fujii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Ritsumeikan</a:t>
            </a:r>
            <a:r>
              <a:rPr kumimoji="1" lang="en-US" altLang="ja-JP" dirty="0"/>
              <a:t> University in Japan.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Now, I will talk about our Bento Packaging Activity Recognition method.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(00:15)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7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order to confirm the effectiveness of the proposed method, we conducted the evaluation experiment with subjects 1, 2, and 3 in leave-one-subject-out manner.</a:t>
            </a:r>
          </a:p>
          <a:p>
            <a:r>
              <a:rPr kumimoji="1" lang="en-US" altLang="ja-JP" dirty="0"/>
              <a:t>The result shown the accuracy of approximately 0.1.</a:t>
            </a:r>
          </a:p>
          <a:p>
            <a:r>
              <a:rPr kumimoji="1" lang="en-US" altLang="ja-JP" dirty="0"/>
              <a:t>Even if we take into account the fact that it is a classification of 10 labels, this accuracy is not high.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training dataset could have contained missing data and incorrect activity labels due to the complexity of the motion capture sensor setup.</a:t>
            </a:r>
          </a:p>
          <a:p>
            <a:r>
              <a:rPr kumimoji="1" lang="en-US" altLang="ja-JP" dirty="0"/>
              <a:t>However, we did not take any action on the data with incorrect activity labels, and there was a possibility that training was performed based on the wrong activity labels.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 addition, the proposed method used the autocorrelation function in a preprocessing to extract the repetitive motion.</a:t>
            </a:r>
          </a:p>
          <a:p>
            <a:r>
              <a:rPr kumimoji="1" lang="en-US" altLang="ja-JP" dirty="0"/>
              <a:t>However, it was possible that the data was not extracted correctly because the lengths of the waveforms after the partitioning process were significantly different.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It was thought that the accuracy became low due to training on incorrectly extracted data with incorrect activity labels.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(07:50)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05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conclusion.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model consisted of Convolution layer and LSTM.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accuracy was approximately 0.12.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Thank you for your attention.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(08:30)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24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 will explain about the given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We were given train dataset and test dataset.</a:t>
            </a:r>
            <a:endParaRPr lang="en-US" altLang="ja-JP" sz="1200" b="0" i="0" u="none" strike="noStrike" baseline="0" dirty="0">
              <a:latin typeface="TeXGyreTermes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Four subjects had attached one motion capture system with 29 markers.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markers may be labeled incorrectly in some cases due to the complex setting.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11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five activities to be identified are Normal, Forgot to put ingredients, Failed to put ingredients, Turn over bento-box, Fix/rearranging ingredients.</a:t>
            </a:r>
          </a:p>
          <a:p>
            <a:r>
              <a:rPr kumimoji="1" lang="en-US" altLang="ja-JP" dirty="0"/>
              <a:t>Then, these activities are classified into a total of 10 labels because of the orientation of their 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(01:10)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8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!! Three subjects' data were given as training data, !! and one subject's data was given as test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 need to classify what activities are included in the 48 segments of subject 4. !!</a:t>
            </a:r>
          </a:p>
          <a:p>
            <a:r>
              <a:rPr kumimoji="1" lang="en-US" altLang="ja-JP" dirty="0"/>
              <a:t>Each segment contains one activity.</a:t>
            </a:r>
          </a:p>
          <a:p>
            <a:r>
              <a:rPr kumimoji="1" lang="en-US" altLang="ja-JP" dirty="0"/>
              <a:t>The length of the data is approximately 6000.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(01:35)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31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the proposed method, preprocessing is performed before feeding the data into the classification model.</a:t>
            </a:r>
          </a:p>
          <a:p>
            <a:r>
              <a:rPr kumimoji="1" lang="en-US" altLang="ja-JP" dirty="0"/>
              <a:t>After explaining the overall flow, each process will be explained in detail.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First, Reading data process reads the motion capture data from the file for each part. !!</a:t>
            </a:r>
          </a:p>
          <a:p>
            <a:r>
              <a:rPr kumimoji="1" lang="en-US" altLang="ja-JP" dirty="0"/>
              <a:t>Converting process converts motion capture data to velocity data. !!</a:t>
            </a:r>
          </a:p>
          <a:p>
            <a:r>
              <a:rPr kumimoji="1" lang="en-US" altLang="ja-JP" dirty="0"/>
              <a:t>This velocity data contains repetitive behaviors, so it is divided into files for each motion by Partitioning process. !!</a:t>
            </a:r>
          </a:p>
          <a:p>
            <a:r>
              <a:rPr kumimoji="1" lang="en-US" altLang="ja-JP" dirty="0"/>
              <a:t>Finally, feature values are extracted from each velocity data.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(02:20)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1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will explain the detail of Converting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convert to velocity data from the raw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the process interpolate the missing values in the raw data.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 interpolation algorithm is represented by this equation. 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If t is 100 and t+4 is 900, increasing by 200, !! then t+1 is 300, !! t+2 is 500, !! and t+3 is 700.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Next, the interpolated data was used to calculate the velocity data.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The method calculates the difference between adjacent values, !! and then divides by 0.01 to calculate the velocity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(03:20)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36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the detail of Partitioning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process of divide the given data of approximately 60 s into data for one operation. !!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en-US" altLang="ja-JP" dirty="0"/>
              <a:t>The data given is the velocity data of the time series after Converting process. !!</a:t>
            </a:r>
          </a:p>
          <a:p>
            <a:r>
              <a:rPr kumimoji="1" lang="en-US" altLang="ja-JP" dirty="0"/>
              <a:t>The process sums the data for all axes and calculates the composite wave.</a:t>
            </a:r>
          </a:p>
          <a:p>
            <a:r>
              <a:rPr kumimoji="1" lang="en-US" altLang="ja-JP" dirty="0"/>
              <a:t>The autocorrelation function is a function for detecting repetitive actions. !!</a:t>
            </a:r>
          </a:p>
          <a:p>
            <a:r>
              <a:rPr kumimoji="1" lang="en-US" altLang="ja-JP" dirty="0"/>
              <a:t>An autocorrelation function is applied to the calculated synthetic wave, and the data is divided into separate data for each repetitive action.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(04:10)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1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0" i="0" u="none" strike="noStrike" baseline="0" dirty="0">
                <a:latin typeface="TeXGyreTermes-Regular"/>
              </a:rPr>
              <a:t>Feature extraction process extract the feature values from the single behavior </a:t>
            </a:r>
            <a:r>
              <a:rPr kumimoji="1" lang="en-US" altLang="ja-JP" dirty="0"/>
              <a:t>velocity data</a:t>
            </a:r>
            <a:r>
              <a:rPr lang="en-US" altLang="ja-JP" sz="1200" b="0" i="0" u="none" strike="noStrike" baseline="0" dirty="0">
                <a:latin typeface="TeXGyreTermes-Regular"/>
              </a:rPr>
              <a:t>. !!</a:t>
            </a: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These features are calculated over a 400 milliseconds-window slid in steps of 50 milliseconds. !!</a:t>
            </a: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From this process, 21 dimensions features are obtained for one sensor.</a:t>
            </a:r>
          </a:p>
          <a:p>
            <a:pPr algn="l"/>
            <a:endParaRPr lang="en-US" altLang="ja-JP" sz="1200" b="0" i="0" u="none" strike="noStrike" baseline="0" dirty="0">
              <a:latin typeface="TeXGyreTermes-Regular"/>
            </a:endParaRPr>
          </a:p>
          <a:p>
            <a:pPr algn="l"/>
            <a:r>
              <a:rPr lang="en-US" altLang="ja-JP" sz="1200" b="0" i="0" u="none" strike="noStrike" baseline="0" dirty="0">
                <a:latin typeface="TeXGyreTermes-Regular"/>
              </a:rPr>
              <a:t>(04:30)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8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our classification model. !!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The preprocessed features are 21-dimensional and of length N. !!</a:t>
            </a:r>
          </a:p>
          <a:p>
            <a:r>
              <a:rPr kumimoji="1" lang="en-US" altLang="ja-JP" dirty="0"/>
              <a:t>In Conv1d layer, </a:t>
            </a:r>
            <a:r>
              <a:rPr kumimoji="1" lang="en-US" altLang="ja-JP" dirty="0" err="1"/>
              <a:t>Mapsize</a:t>
            </a:r>
            <a:r>
              <a:rPr kumimoji="1" lang="en-US" altLang="ja-JP" dirty="0"/>
              <a:t> was set to 6, the method input features and get a features of 21 dimensions with 6 map and length N‘. !!</a:t>
            </a:r>
          </a:p>
          <a:p>
            <a:r>
              <a:rPr kumimoji="1" lang="en-US" altLang="ja-JP" dirty="0"/>
              <a:t>Then, in LSTM layer, that features are inputted to form a 24-dimensional feature. !!</a:t>
            </a:r>
          </a:p>
          <a:p>
            <a:r>
              <a:rPr kumimoji="1" lang="en-US" altLang="ja-JP" dirty="0"/>
              <a:t>Linear layer compresses 24 dimensional features into 10 dimensional ones. !!</a:t>
            </a:r>
          </a:p>
          <a:p>
            <a:r>
              <a:rPr kumimoji="1" lang="en-US" altLang="ja-JP" dirty="0"/>
              <a:t>In Sigmoid layer, sigmoid function is applied. !!</a:t>
            </a:r>
          </a:p>
          <a:p>
            <a:r>
              <a:rPr kumimoji="1" lang="en-US" altLang="ja-JP" dirty="0"/>
              <a:t>In Final activation layer, a majority vote is taken.</a:t>
            </a:r>
          </a:p>
          <a:p>
            <a:r>
              <a:rPr kumimoji="1" lang="en-US" altLang="ja-JP" dirty="0"/>
              <a:t>The sigmoid vectors of each position are added together, and the label with a result of max value is output as the result. !!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training phase, </a:t>
            </a:r>
            <a:r>
              <a:rPr kumimoji="1" lang="en-US" altLang="ja-JP" dirty="0" err="1"/>
              <a:t>BCEWithLogistsLoss</a:t>
            </a:r>
            <a:r>
              <a:rPr kumimoji="1" lang="en-US" altLang="ja-JP" dirty="0"/>
              <a:t> was used for the loss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loss function is built-in the Sigmoid function, so the output value of Linear layer is used for the loss calculation.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(06:00)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2A3DA-E210-4C99-BA06-04F6F8F036F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96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4A075EE-D116-4ED1-935A-4F0D024231D0}"/>
              </a:ext>
            </a:extLst>
          </p:cNvPr>
          <p:cNvSpPr/>
          <p:nvPr/>
        </p:nvSpPr>
        <p:spPr>
          <a:xfrm>
            <a:off x="2582910" y="3428999"/>
            <a:ext cx="7026177" cy="1116497"/>
          </a:xfrm>
          <a:prstGeom prst="roundRect">
            <a:avLst>
              <a:gd name="adj" fmla="val 717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B860611-7C92-423F-B3F5-F2CB5BE307AF}"/>
              </a:ext>
            </a:extLst>
          </p:cNvPr>
          <p:cNvSpPr/>
          <p:nvPr/>
        </p:nvSpPr>
        <p:spPr>
          <a:xfrm>
            <a:off x="2582910" y="4545496"/>
            <a:ext cx="7026177" cy="3518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onverting to velocity data from the raw data.</a:t>
            </a:r>
          </a:p>
          <a:p>
            <a:r>
              <a:rPr lang="en-US" altLang="ja-JP" dirty="0"/>
              <a:t>T</a:t>
            </a:r>
            <a:r>
              <a:rPr kumimoji="1" lang="en-US" altLang="ja-JP" dirty="0"/>
              <a:t>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074628"/>
                <a:ext cx="4256117" cy="6896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445629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630295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BB28890-571A-4707-8500-E97C44D7A3A2}"/>
              </a:ext>
            </a:extLst>
          </p:cNvPr>
          <p:cNvSpPr/>
          <p:nvPr/>
        </p:nvSpPr>
        <p:spPr>
          <a:xfrm>
            <a:off x="1056029" y="3276924"/>
            <a:ext cx="4162979" cy="689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4209FF-1607-4B7E-9B32-3F14824B9FF1}"/>
              </a:ext>
            </a:extLst>
          </p:cNvPr>
          <p:cNvGrpSpPr/>
          <p:nvPr/>
        </p:nvGrpSpPr>
        <p:grpSpPr>
          <a:xfrm>
            <a:off x="6981570" y="1166367"/>
            <a:ext cx="1684962" cy="1576833"/>
            <a:chOff x="6981570" y="1166367"/>
            <a:chExt cx="1684962" cy="1576833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6D4239F-9897-48E4-896C-65BD8FB1968D}"/>
                </a:ext>
              </a:extLst>
            </p:cNvPr>
            <p:cNvSpPr/>
            <p:nvPr/>
          </p:nvSpPr>
          <p:spPr>
            <a:xfrm>
              <a:off x="6981570" y="1166367"/>
              <a:ext cx="1684962" cy="759693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BCEWith</a:t>
              </a:r>
              <a:endPara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LogitsLoss</a:t>
              </a:r>
              <a:endParaRPr kumimoji="1" lang="ja-JP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F8175D6-1813-4C4D-8512-F02E6EB05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5695" y="1992592"/>
              <a:ext cx="415636" cy="75060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  <p:bldP spid="29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1525</Words>
  <Application>Microsoft Office PowerPoint</Application>
  <PresentationFormat>ワイド画面</PresentationFormat>
  <Paragraphs>335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TeXGyreTermes-Regular</vt:lpstr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488</cp:revision>
  <dcterms:created xsi:type="dcterms:W3CDTF">2020-11-23T05:14:16Z</dcterms:created>
  <dcterms:modified xsi:type="dcterms:W3CDTF">2021-10-21T01:02:34Z</dcterms:modified>
</cp:coreProperties>
</file>