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72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1" autoAdjust="0"/>
  </p:normalViewPr>
  <p:slideViewPr>
    <p:cSldViewPr snapToGrid="0">
      <p:cViewPr varScale="1">
        <p:scale>
          <a:sx n="90" d="100"/>
          <a:sy n="90" d="100"/>
        </p:scale>
        <p:origin x="1200" y="66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立命館大学，村尾研究室の藤井です．</a:t>
            </a:r>
            <a:endParaRPr kumimoji="1" lang="en-US" altLang="ja-JP" dirty="0"/>
          </a:p>
          <a:p>
            <a:r>
              <a:rPr lang="ja-JP" altLang="en-US" sz="1200" dirty="0"/>
              <a:t>圧力センサ搭載ヘルメットを用いた個人識別手法の提案</a:t>
            </a:r>
            <a:r>
              <a:rPr kumimoji="1" lang="ja-JP" altLang="en-US" dirty="0"/>
              <a:t>について説明します．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・ヘルメットにも様々な種類</a:t>
            </a:r>
            <a:endParaRPr kumimoji="1" lang="en-US" altLang="ja-JP" dirty="0"/>
          </a:p>
          <a:p>
            <a:r>
              <a:rPr kumimoji="1" lang="ja-JP" altLang="en-US" dirty="0"/>
              <a:t>・工事，自転車，野球</a:t>
            </a:r>
            <a:endParaRPr kumimoji="1" lang="en-US" altLang="ja-JP" dirty="0"/>
          </a:p>
          <a:p>
            <a:r>
              <a:rPr kumimoji="1" lang="ja-JP" altLang="en-US" dirty="0"/>
              <a:t>・今回はバイクのヘルメット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70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次に判別です．結果の算出のために，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分割交差検証を行いました．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・サンプルの説明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・図を用いて再度説明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</a:t>
            </a:r>
            <a:r>
              <a:rPr kumimoji="1" lang="en-US" altLang="ja-JP" dirty="0"/>
              <a:t>FRR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FAR</a:t>
            </a:r>
            <a:r>
              <a:rPr kumimoji="1" lang="ja-JP" altLang="en-US" dirty="0"/>
              <a:t>を求め，交差検証の平均が被験者ごとの結果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・全ての被験者で同様の検証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・被験者ごとの結果の平均を全体での結果とした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8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被験者ごとの結果を見ていきます．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は良い結果．データ群が他のデータ群と離れていた．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C</a:t>
            </a:r>
            <a:r>
              <a:rPr kumimoji="1" lang="ja-JP" altLang="en-US" dirty="0"/>
              <a:t>は少し悪い結果．データ群の分散が大きく，他のデータ群との距離が近い．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8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全体での結果です．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・エラー率が約</a:t>
            </a:r>
            <a:r>
              <a:rPr kumimoji="1" lang="en-US" altLang="ja-JP" dirty="0"/>
              <a:t>3%</a:t>
            </a:r>
            <a:r>
              <a:rPr kumimoji="1" lang="ja-JP" altLang="en-US" dirty="0"/>
              <a:t>と高精度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96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40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考察です．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まずハードウェア，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5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次に判別手法，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・本人のサンプルと比較した場合，他人のサンプルと比較した場合では，距離に大きな差があった</a:t>
            </a:r>
            <a:endParaRPr kumimoji="1" lang="en-US" altLang="ja-JP" dirty="0"/>
          </a:p>
          <a:p>
            <a:r>
              <a:rPr kumimoji="1" lang="ja-JP" altLang="en-US" dirty="0"/>
              <a:t>・距離に差があったため判別出来た</a:t>
            </a:r>
            <a:endParaRPr kumimoji="1" lang="en-US" altLang="ja-JP" dirty="0"/>
          </a:p>
          <a:p>
            <a:r>
              <a:rPr kumimoji="1" lang="ja-JP" altLang="en-US" dirty="0"/>
              <a:t>・逆に言うと差がない場合，この手法では判別できない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・そもそも，どのくらいデータ群が似る可能性があるのか不明</a:t>
            </a:r>
            <a:endParaRPr kumimoji="1" lang="en-US" altLang="ja-JP" dirty="0"/>
          </a:p>
          <a:p>
            <a:r>
              <a:rPr kumimoji="1" lang="ja-JP" altLang="en-US" dirty="0"/>
              <a:t>・まだまだデータ数が足りない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97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まとめです．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以上で終わらせていただきます．ありがとうございました．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質疑案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 dirty="0"/>
              <a:t>小さなバッテリー，メットホルダーで充電．</a:t>
            </a:r>
            <a:endParaRPr kumimoji="1" lang="en-US" altLang="ja-JP" dirty="0"/>
          </a:p>
          <a:p>
            <a:r>
              <a:rPr kumimoji="1" lang="ja-JP" altLang="en-US" dirty="0"/>
              <a:t>分解不可能な部分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頭頂部など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に仕込み，盗難にあえば，位置情報を送信，アラームを鳴らし続け使用不可能に．</a:t>
            </a:r>
            <a:endParaRPr kumimoji="1" lang="en-US" altLang="ja-JP" dirty="0"/>
          </a:p>
          <a:p>
            <a:r>
              <a:rPr kumimoji="1" lang="ja-JP" altLang="en-US" dirty="0"/>
              <a:t>するとバイクに備え付けておける．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0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・二輪車でのスマートキーの普及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・四輪車ではおなじみであるが，二輪車でも高級車に最近採用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r>
              <a:rPr kumimoji="1" lang="ja-JP" altLang="en-US" dirty="0"/>
              <a:t>・便利だが，そもそも鍵を持つ必要あり</a:t>
            </a:r>
            <a:endParaRPr kumimoji="1" lang="en-US" altLang="ja-JP" dirty="0"/>
          </a:p>
          <a:p>
            <a:r>
              <a:rPr kumimoji="1" lang="ja-JP" altLang="en-US" dirty="0"/>
              <a:t>・ヘルメットロックに備え付けておけば，紛失などしない</a:t>
            </a:r>
            <a:endParaRPr kumimoji="1" lang="en-US" altLang="ja-JP" dirty="0"/>
          </a:p>
          <a:p>
            <a:r>
              <a:rPr kumimoji="1" lang="ja-JP" altLang="en-US" dirty="0"/>
              <a:t>・身体一つでさっと乗車できる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・ヘルメットで認証するには，頭部の要素を用いたい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・目を用いた認証として，関連研究がある</a:t>
            </a:r>
            <a:endParaRPr kumimoji="1" lang="en-US" altLang="ja-JP" dirty="0"/>
          </a:p>
          <a:p>
            <a:r>
              <a:rPr kumimoji="1" lang="ja-JP" altLang="en-US" dirty="0"/>
              <a:t>・ただ，目の画像取得には，目の前にカメラを設置する必要あり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55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そこで研究目的として，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・先述の通り，ヘルメットを用いたい</a:t>
            </a:r>
            <a:endParaRPr kumimoji="1" lang="en-US" altLang="ja-JP" dirty="0"/>
          </a:p>
          <a:p>
            <a:r>
              <a:rPr kumimoji="1" lang="ja-JP" altLang="en-US" dirty="0"/>
              <a:t>・視界を遮らず，頭部の要素を取得する手段として，頭部形状が有効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ハードウェアの提案手法を説明します．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00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データ取得後，識別の手法を説明します．</a:t>
            </a:r>
            <a:endParaRPr kumimoji="1" lang="en-US" altLang="ja-JP" dirty="0"/>
          </a:p>
          <a:p>
            <a:r>
              <a:rPr kumimoji="1" lang="ja-JP" altLang="en-US" dirty="0"/>
              <a:t>非常に単純な手法を用いました．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5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次に実装です．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・フリーサイズのヘルメットだったため，大きめだった</a:t>
            </a:r>
            <a:endParaRPr kumimoji="1" lang="en-US" altLang="ja-JP" dirty="0"/>
          </a:p>
          <a:p>
            <a:r>
              <a:rPr kumimoji="1" lang="ja-JP" altLang="en-US" dirty="0"/>
              <a:t>・更に安価なモデルゆえ，内装の着脱が出来なかった</a:t>
            </a:r>
            <a:endParaRPr kumimoji="1" lang="en-US" altLang="ja-JP" dirty="0"/>
          </a:p>
          <a:p>
            <a:r>
              <a:rPr kumimoji="1" lang="ja-JP" altLang="en-US" dirty="0"/>
              <a:t>そこで内装を剥がし，厚みのあるウレタンスポンジに張り替えた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センサ，抵抗はすべて並列接続し，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の入力ポートに繋いだ．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評価実験です．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回被ったときに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ベクトルが必要なので，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秒間の電圧値の平均を用いた．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  <a:r>
              <a:rPr kumimoji="1" lang="en-US" altLang="ja-JP" dirty="0"/>
              <a:t>1</a:t>
            </a:r>
            <a:r>
              <a:rPr kumimoji="1" lang="ja-JP" altLang="en-US" dirty="0"/>
              <a:t>セットとし，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セット取得</a:t>
            </a:r>
            <a:endParaRPr kumimoji="1" lang="en-US" altLang="ja-JP" dirty="0"/>
          </a:p>
          <a:p>
            <a:r>
              <a:rPr kumimoji="1" lang="ja-JP" altLang="en-US" dirty="0"/>
              <a:t>・期間を開けたのは，頭部状態の変化と，</a:t>
            </a:r>
            <a:endParaRPr kumimoji="1" lang="en-US" altLang="ja-JP" dirty="0"/>
          </a:p>
          <a:p>
            <a:r>
              <a:rPr kumimoji="1" lang="ja-JP" altLang="en-US" dirty="0"/>
              <a:t>・装着位置の変化を狙って，前回こんな感じで被ったかな？という記憶をなくすため．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5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・そもそも被験者間でデータに差があるのかを確認する必要</a:t>
            </a:r>
            <a:endParaRPr kumimoji="1" lang="en-US" altLang="ja-JP" dirty="0"/>
          </a:p>
          <a:p>
            <a:r>
              <a:rPr kumimoji="1" lang="ja-JP" altLang="en-US" dirty="0"/>
              <a:t>・差がなければ距離による判別が不可能</a:t>
            </a:r>
            <a:endParaRPr kumimoji="1" lang="en-US" altLang="ja-JP" dirty="0"/>
          </a:p>
          <a:p>
            <a:r>
              <a:rPr kumimoji="1" lang="ja-JP" altLang="en-US" dirty="0"/>
              <a:t>・全データで主成分分析</a:t>
            </a:r>
            <a:endParaRPr kumimoji="1" lang="en-US" altLang="ja-JP" dirty="0"/>
          </a:p>
          <a:p>
            <a:r>
              <a:rPr kumimoji="1" lang="ja-JP" altLang="en-US" dirty="0"/>
              <a:t>・特徴を抽出し，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次元に圧縮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8C0A3-8B33-47EE-BA3A-AFEE6F63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2/4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175BB-3F2E-462D-B1FC-56D65FD1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45" cy="2662525"/>
          </a:xfrm>
        </p:spPr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分割交差検証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1</a:t>
            </a:r>
            <a:r>
              <a:rPr lang="ja-JP" altLang="en-US" dirty="0"/>
              <a:t>名のサンプルの</a:t>
            </a:r>
            <a:r>
              <a:rPr lang="en-US" altLang="ja-JP" dirty="0"/>
              <a:t>4/5</a:t>
            </a:r>
            <a:r>
              <a:rPr lang="ja-JP" altLang="en-US" dirty="0"/>
              <a:t>を学習</a:t>
            </a:r>
            <a:endParaRPr lang="en-US" altLang="ja-JP" dirty="0"/>
          </a:p>
          <a:p>
            <a:pPr lvl="1"/>
            <a:r>
              <a:rPr kumimoji="1" lang="ja-JP" altLang="en-US" dirty="0"/>
              <a:t>残りの</a:t>
            </a:r>
            <a:r>
              <a:rPr kumimoji="1" lang="en-US" altLang="ja-JP" dirty="0"/>
              <a:t>1/5</a:t>
            </a:r>
            <a:r>
              <a:rPr lang="ja-JP" altLang="en-US" dirty="0"/>
              <a:t>は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認証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他サンプルは全てテストデータ</a:t>
            </a:r>
            <a:r>
              <a:rPr lang="en-US" altLang="ja-JP" dirty="0"/>
              <a:t>(</a:t>
            </a:r>
            <a:r>
              <a:rPr lang="ja-JP" altLang="en-US" dirty="0"/>
              <a:t>拒否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FRR</a:t>
            </a:r>
            <a:r>
              <a:rPr lang="ja-JP" altLang="en-US" dirty="0" err="1"/>
              <a:t>，</a:t>
            </a:r>
            <a:r>
              <a:rPr lang="en-US" altLang="ja-JP" dirty="0"/>
              <a:t>FAR</a:t>
            </a:r>
            <a:r>
              <a:rPr lang="ja-JP" altLang="en-US" dirty="0"/>
              <a:t>を計算</a:t>
            </a:r>
            <a:endParaRPr lang="en-US" altLang="ja-JP" dirty="0"/>
          </a:p>
          <a:p>
            <a:r>
              <a:rPr lang="ja-JP" altLang="en-US" dirty="0"/>
              <a:t>全ての被験者で同様の検証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1F838D-24E7-442F-AD8A-5BCFCCF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B08812-AE50-40CC-BE43-41508CF29B99}"/>
              </a:ext>
            </a:extLst>
          </p:cNvPr>
          <p:cNvSpPr/>
          <p:nvPr/>
        </p:nvSpPr>
        <p:spPr>
          <a:xfrm>
            <a:off x="838200" y="1727272"/>
            <a:ext cx="5904345" cy="27242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B456A12-1BE3-49B4-B64C-57980B1BA773}"/>
              </a:ext>
            </a:extLst>
          </p:cNvPr>
          <p:cNvSpPr/>
          <p:nvPr/>
        </p:nvSpPr>
        <p:spPr>
          <a:xfrm rot="5400000">
            <a:off x="3564010" y="46948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F6DF3B-4EDB-4434-9F61-00E9F39AC3A1}"/>
              </a:ext>
            </a:extLst>
          </p:cNvPr>
          <p:cNvSpPr txBox="1"/>
          <p:nvPr/>
        </p:nvSpPr>
        <p:spPr>
          <a:xfrm>
            <a:off x="4095172" y="4664780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平均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DCD0F-A1BD-439D-831E-DCD49CC4E895}"/>
              </a:ext>
            </a:extLst>
          </p:cNvPr>
          <p:cNvSpPr txBox="1"/>
          <p:nvPr/>
        </p:nvSpPr>
        <p:spPr>
          <a:xfrm>
            <a:off x="2604430" y="5129373"/>
            <a:ext cx="237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全体での結果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A2805-3D6D-43A7-9BCB-FECE2062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7094"/>
              </p:ext>
            </p:extLst>
          </p:nvPr>
        </p:nvGraphicFramePr>
        <p:xfrm>
          <a:off x="8168243" y="1527455"/>
          <a:ext cx="2965345" cy="38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9">
                  <a:extLst>
                    <a:ext uri="{9D8B030D-6E8A-4147-A177-3AD203B41FA5}">
                      <a16:colId xmlns:a16="http://schemas.microsoft.com/office/drawing/2014/main" val="947310473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677657726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4189275340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3297181964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1706018097"/>
                    </a:ext>
                  </a:extLst>
                </a:gridCol>
              </a:tblGrid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938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7549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43351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916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3954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8948E6-C992-4EB0-9EEA-1050BC526A42}"/>
              </a:ext>
            </a:extLst>
          </p:cNvPr>
          <p:cNvSpPr txBox="1"/>
          <p:nvPr/>
        </p:nvSpPr>
        <p:spPr>
          <a:xfrm>
            <a:off x="8246989" y="5467927"/>
            <a:ext cx="2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       B       C       D       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25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68F0E-2C72-4B55-9AC0-76438B7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3/4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463A93-773A-43C8-970B-233CBCF9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E4CD0-41A6-46D1-8650-7C5E7E833D17}"/>
              </a:ext>
            </a:extLst>
          </p:cNvPr>
          <p:cNvSpPr txBox="1"/>
          <p:nvPr/>
        </p:nvSpPr>
        <p:spPr>
          <a:xfrm>
            <a:off x="1313933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特徴があり，かなり良い結果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6D9D4-8C9E-4A4A-BEC3-5EEE24C8F3F3}"/>
              </a:ext>
            </a:extLst>
          </p:cNvPr>
          <p:cNvSpPr txBox="1"/>
          <p:nvPr/>
        </p:nvSpPr>
        <p:spPr>
          <a:xfrm>
            <a:off x="6519600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被り方のずれがあったのか，少し悪い結果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247A616-272D-4208-BC86-300679747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400" y="1692000"/>
            <a:ext cx="4876305" cy="36612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73952729-4DA2-4AD0-A6D1-2DB4432AF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5200" y="1692000"/>
            <a:ext cx="4876305" cy="36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F855-443D-446A-BF58-6F9D2C8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4/4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A6005-AE66-4204-8C48-BE5B259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F8A12-556F-4F84-A96C-AFA82116A699}"/>
              </a:ext>
            </a:extLst>
          </p:cNvPr>
          <p:cNvSpPr txBox="1"/>
          <p:nvPr/>
        </p:nvSpPr>
        <p:spPr>
          <a:xfrm>
            <a:off x="6216799" y="5617362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エラー率：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約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3%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033A74E-8856-44DF-9300-49B2316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342" y="1690688"/>
            <a:ext cx="4877167" cy="366184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2ACAAD59-5DDE-4DF9-B4F4-CDC0D572F341}"/>
              </a:ext>
            </a:extLst>
          </p:cNvPr>
          <p:cNvSpPr/>
          <p:nvPr/>
        </p:nvSpPr>
        <p:spPr>
          <a:xfrm>
            <a:off x="3266265" y="4356676"/>
            <a:ext cx="675322" cy="7019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B683B4-9528-4225-97F4-CB7E72CB7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98" y="5144655"/>
            <a:ext cx="1172029" cy="1782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90692BD-2B4D-432F-930A-8D2C65C0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6478" y="1690688"/>
            <a:ext cx="4877167" cy="3661847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3932F40-3B97-4CC2-8C1C-D166AC35AF78}"/>
              </a:ext>
            </a:extLst>
          </p:cNvPr>
          <p:cNvCxnSpPr>
            <a:cxnSpLocks/>
          </p:cNvCxnSpPr>
          <p:nvPr/>
        </p:nvCxnSpPr>
        <p:spPr>
          <a:xfrm flipV="1">
            <a:off x="6762470" y="3947392"/>
            <a:ext cx="2012076" cy="1520535"/>
          </a:xfrm>
          <a:prstGeom prst="bentConnector3">
            <a:avLst>
              <a:gd name="adj1" fmla="val 423"/>
            </a:avLst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E5B05-98A1-4CE7-994C-F643B09D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87CA-685C-4736-8339-2E169BA4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ハードウェア</a:t>
            </a:r>
            <a:endParaRPr kumimoji="1" lang="en-US" altLang="ja-JP" dirty="0"/>
          </a:p>
          <a:p>
            <a:pPr lvl="1"/>
            <a:r>
              <a:rPr lang="ja-JP" altLang="en-US" dirty="0"/>
              <a:t>圧力センサは小型で精度もよく，良い選択</a:t>
            </a:r>
            <a:endParaRPr lang="en-US" altLang="ja-JP" dirty="0"/>
          </a:p>
          <a:p>
            <a:pPr lvl="1"/>
            <a:r>
              <a:rPr lang="ja-JP" altLang="en-US" dirty="0"/>
              <a:t>プリント基板は小型化の余地あり</a:t>
            </a:r>
            <a:endParaRPr lang="en-US" altLang="ja-JP" dirty="0"/>
          </a:p>
          <a:p>
            <a:pPr lvl="1"/>
            <a:r>
              <a:rPr lang="ja-JP" altLang="en-US" dirty="0"/>
              <a:t>部品，配線がヘルメット外に有るのは危険</a:t>
            </a:r>
            <a:endParaRPr lang="en-US" altLang="ja-JP" dirty="0"/>
          </a:p>
          <a:p>
            <a:pPr lvl="1"/>
            <a:r>
              <a:rPr lang="ja-JP" altLang="en-US" dirty="0"/>
              <a:t>実際の使用には</a:t>
            </a:r>
            <a:r>
              <a:rPr lang="en-US" altLang="ja-JP" dirty="0"/>
              <a:t>BLE</a:t>
            </a:r>
            <a:r>
              <a:rPr lang="ja-JP" altLang="en-US" dirty="0"/>
              <a:t>チップやバッテリーも必要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b="1" dirty="0"/>
              <a:t>改良</a:t>
            </a:r>
            <a:r>
              <a:rPr kumimoji="1" lang="ja-JP" altLang="en-US" b="1" dirty="0"/>
              <a:t>の必要</a:t>
            </a:r>
            <a:r>
              <a:rPr lang="ja-JP" altLang="en-US" b="1" dirty="0"/>
              <a:t>がある</a:t>
            </a:r>
            <a:r>
              <a:rPr kumimoji="1" lang="ja-JP" altLang="en-US" b="1" dirty="0"/>
              <a:t>が，恐らく</a:t>
            </a:r>
            <a:r>
              <a:rPr kumimoji="1" lang="ja-JP" altLang="en-US" b="1" dirty="0">
                <a:highlight>
                  <a:srgbClr val="FFFF00"/>
                </a:highlight>
              </a:rPr>
              <a:t>実現可能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442ED-DE69-44BC-88F5-257279FF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214FD31-6BEB-454C-AB2A-6D14AC420A04}"/>
              </a:ext>
            </a:extLst>
          </p:cNvPr>
          <p:cNvSpPr/>
          <p:nvPr/>
        </p:nvSpPr>
        <p:spPr>
          <a:xfrm>
            <a:off x="838200" y="4256303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4BEE7D-C111-4BA2-B626-BA666C78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21" y="3760926"/>
            <a:ext cx="2530259" cy="25302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8A4B4AF-206B-44BF-A552-88F354F08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47" y="4992321"/>
            <a:ext cx="2199981" cy="116388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F59E320-2D5E-48D3-B7E7-8B2680E32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22" y="1448872"/>
            <a:ext cx="2388212" cy="2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0652-4112-4995-AF37-2A4C0A5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90B2D-D089-4BE7-B473-90A4C9D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判別手法</a:t>
            </a:r>
            <a:endParaRPr lang="en-US" altLang="ja-JP" dirty="0"/>
          </a:p>
          <a:p>
            <a:pPr lvl="1"/>
            <a:r>
              <a:rPr lang="ja-JP" altLang="en-US" dirty="0"/>
              <a:t>本人と他人のサンプルでは，マハラノビス距離に大きな差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b="1" dirty="0"/>
              <a:t>利用者のデータ群に</a:t>
            </a:r>
            <a:r>
              <a:rPr lang="ja-JP" altLang="en-US" b="1" dirty="0">
                <a:highlight>
                  <a:srgbClr val="FFFF00"/>
                </a:highlight>
              </a:rPr>
              <a:t>差がない</a:t>
            </a:r>
            <a:r>
              <a:rPr lang="ja-JP" altLang="en-US" b="1" dirty="0"/>
              <a:t>場合，判別不可</a:t>
            </a:r>
            <a:endParaRPr lang="en-US" altLang="ja-JP" b="1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まだまだデータ数不足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B43929-04E1-4815-8BBE-054DF069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B0746FA-610E-4313-9CB8-1E0293518C29}"/>
              </a:ext>
            </a:extLst>
          </p:cNvPr>
          <p:cNvSpPr/>
          <p:nvPr/>
        </p:nvSpPr>
        <p:spPr>
          <a:xfrm rot="5400000">
            <a:off x="4960804" y="29176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A608F1D-01FD-462A-B224-7F76E92C8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288" y="3569543"/>
            <a:ext cx="3288145" cy="260742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FB949F3-3AAE-4E73-A1E2-0CD81F182719}"/>
              </a:ext>
            </a:extLst>
          </p:cNvPr>
          <p:cNvSpPr/>
          <p:nvPr/>
        </p:nvSpPr>
        <p:spPr>
          <a:xfrm>
            <a:off x="8793018" y="3569543"/>
            <a:ext cx="646545" cy="651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5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5BA7-17AD-4381-A6B1-84FD7663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F19F6-773B-4E1A-A057-76B8AD88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ヘルメットを用いた個人識別手法の提案</a:t>
            </a:r>
            <a:endParaRPr kumimoji="1" lang="en-US" altLang="ja-JP" dirty="0"/>
          </a:p>
          <a:p>
            <a:pPr lvl="1"/>
            <a:r>
              <a:rPr lang="ja-JP" altLang="en-US" dirty="0"/>
              <a:t>ハードウェアの実装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5</a:t>
            </a:r>
            <a:r>
              <a:rPr lang="ja-JP" altLang="en-US" dirty="0"/>
              <a:t>名の頭部形状を取得</a:t>
            </a:r>
            <a:endParaRPr lang="en-US" altLang="ja-JP" dirty="0"/>
          </a:p>
          <a:p>
            <a:pPr lvl="1"/>
            <a:r>
              <a:rPr kumimoji="1" lang="ja-JP" altLang="en-US" dirty="0"/>
              <a:t>データ群のばらつきを確認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判別の結果，エラー率は約</a:t>
            </a:r>
            <a:r>
              <a:rPr kumimoji="1" lang="en-US" altLang="ja-JP" dirty="0"/>
              <a:t>3%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今後</a:t>
            </a:r>
            <a:endParaRPr lang="en-US" altLang="ja-JP" dirty="0"/>
          </a:p>
          <a:p>
            <a:pPr lvl="1"/>
            <a:r>
              <a:rPr lang="ja-JP" altLang="en-US" dirty="0"/>
              <a:t>ハードウェアの改良</a:t>
            </a:r>
            <a:endParaRPr lang="en-US" altLang="ja-JP" dirty="0"/>
          </a:p>
          <a:p>
            <a:pPr lvl="1"/>
            <a:r>
              <a:rPr lang="ja-JP" altLang="en-US" dirty="0"/>
              <a:t>被験者を増やして評価</a:t>
            </a:r>
            <a:endParaRPr lang="en-US" altLang="ja-JP" dirty="0"/>
          </a:p>
          <a:p>
            <a:pPr lvl="1"/>
            <a:r>
              <a:rPr lang="ja-JP" altLang="en-US" dirty="0"/>
              <a:t>データ群に差がないときの判別手法の模索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5831BC-08D4-4A85-82C1-B97D6E8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21F568-0995-483D-8AA7-43304427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51" y="2265363"/>
            <a:ext cx="198024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鍵をポケットに入れたままでエンジンスタート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紛失や盗難の恐れ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乗車に必要な</a:t>
            </a:r>
            <a:r>
              <a:rPr lang="ja-JP" altLang="en-US" sz="2800" b="1" dirty="0">
                <a:solidFill>
                  <a:srgbClr val="FF0000"/>
                </a:solidFill>
              </a:rPr>
              <a:t>ヘルメット</a:t>
            </a:r>
            <a:r>
              <a:rPr lang="ja-JP" altLang="en-US" sz="2800" b="1" dirty="0"/>
              <a:t>を鍵の代用に？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609F2A6-684D-4E38-82B5-9A7B5C356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19497" r="21325" b="5207"/>
          <a:stretch/>
        </p:blipFill>
        <p:spPr>
          <a:xfrm>
            <a:off x="8127999" y="2993421"/>
            <a:ext cx="3413855" cy="263431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FC18A7-AA0A-40EF-8081-E49379D82984}"/>
              </a:ext>
            </a:extLst>
          </p:cNvPr>
          <p:cNvSpPr txBox="1"/>
          <p:nvPr/>
        </p:nvSpPr>
        <p:spPr>
          <a:xfrm>
            <a:off x="8268208" y="5667916"/>
            <a:ext cx="3133436" cy="37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BMW R 1250 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</a:t>
            </a:r>
            <a:r>
              <a:rPr lang="ja-JP" altLang="en-US" sz="2800" b="1" dirty="0">
                <a:highlight>
                  <a:srgbClr val="FFFF00"/>
                </a:highlight>
              </a:rPr>
              <a:t>視界を遮る</a:t>
            </a:r>
            <a:r>
              <a:rPr lang="ja-JP" altLang="en-US" sz="2800" b="1" dirty="0"/>
              <a:t>可能性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ヘルメットを用いた本人認証</a:t>
            </a:r>
            <a:endParaRPr kumimoji="1" lang="en-US" altLang="ja-JP" dirty="0"/>
          </a:p>
          <a:p>
            <a:pPr lvl="1"/>
            <a:r>
              <a:rPr lang="ja-JP" altLang="en-US" dirty="0"/>
              <a:t>鍵を持ち運ぶ必要がない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頭部形状</a:t>
            </a:r>
            <a:r>
              <a:rPr lang="ja-JP" altLang="en-US" dirty="0"/>
              <a:t>を要素として個人識別</a:t>
            </a:r>
            <a:endParaRPr kumimoji="1" lang="en-US" altLang="ja-JP" dirty="0"/>
          </a:p>
          <a:p>
            <a:pPr lvl="1"/>
            <a:r>
              <a:rPr lang="ja-JP" altLang="en-US" dirty="0"/>
              <a:t>個人差があり，かつ複製が難しい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0D5549-5C29-4749-8CD0-FC9B33B9A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3" y="1690688"/>
            <a:ext cx="3983220" cy="43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ハードウェア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ヘルメットに装着</a:t>
            </a:r>
            <a:endParaRPr kumimoji="1" lang="en-US" altLang="ja-JP" dirty="0"/>
          </a:p>
          <a:p>
            <a:pPr lvl="1"/>
            <a:r>
              <a:rPr lang="ja-JP" altLang="en-US" dirty="0"/>
              <a:t>コンパクトである必要</a:t>
            </a:r>
            <a:endParaRPr kumimoji="1" lang="en-US" altLang="ja-JP" dirty="0"/>
          </a:p>
          <a:p>
            <a:r>
              <a:rPr kumimoji="1" lang="ja-JP" altLang="en-US" dirty="0"/>
              <a:t>頭部形状を取得</a:t>
            </a:r>
            <a:endParaRPr kumimoji="1" lang="en-US" altLang="ja-JP" dirty="0"/>
          </a:p>
          <a:p>
            <a:pPr lvl="1"/>
            <a:r>
              <a:rPr lang="ja-JP" altLang="en-US" dirty="0"/>
              <a:t>触れ方により値が変化するセンサ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>
                <a:highlight>
                  <a:srgbClr val="FFFF00"/>
                </a:highlight>
              </a:rPr>
              <a:t>圧力センサ</a:t>
            </a:r>
            <a:r>
              <a:rPr lang="ja-JP" altLang="en-US" sz="2800" b="1" dirty="0"/>
              <a:t>をヘルメットの内装に挟んで実装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4663554"/>
            <a:ext cx="1417121" cy="15680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4718202"/>
            <a:ext cx="2090744" cy="1568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59BD-9AEA-4548-A976-382D3966E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58" y="4718202"/>
            <a:ext cx="1536697" cy="1568058"/>
          </a:xfrm>
          <a:prstGeom prst="rect">
            <a:avLst/>
          </a:prstGeom>
        </p:spPr>
      </p:pic>
      <p:sp>
        <p:nvSpPr>
          <p:cNvPr id="10" name="加算記号 9">
            <a:extLst>
              <a:ext uri="{FF2B5EF4-FFF2-40B4-BE49-F238E27FC236}">
                <a16:creationId xmlns:a16="http://schemas.microsoft.com/office/drawing/2014/main" id="{BD8F8C76-02F4-45DE-AA85-A3DD1DB9F7C7}"/>
              </a:ext>
            </a:extLst>
          </p:cNvPr>
          <p:cNvSpPr/>
          <p:nvPr/>
        </p:nvSpPr>
        <p:spPr>
          <a:xfrm>
            <a:off x="3670410" y="5089234"/>
            <a:ext cx="903091" cy="8259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次の値と等しい 10">
            <a:extLst>
              <a:ext uri="{FF2B5EF4-FFF2-40B4-BE49-F238E27FC236}">
                <a16:creationId xmlns:a16="http://schemas.microsoft.com/office/drawing/2014/main" id="{5359304C-920D-424F-A1F6-913D268DFD83}"/>
              </a:ext>
            </a:extLst>
          </p:cNvPr>
          <p:cNvSpPr/>
          <p:nvPr/>
        </p:nvSpPr>
        <p:spPr>
          <a:xfrm>
            <a:off x="7442189" y="5089235"/>
            <a:ext cx="903091" cy="8259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C5EBC2F-9E8C-44BD-832C-005A2466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43" y="1598235"/>
            <a:ext cx="2060623" cy="2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識別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3744D8-522B-417D-960C-41D1C599EC5B}"/>
              </a:ext>
            </a:extLst>
          </p:cNvPr>
          <p:cNvSpPr txBox="1"/>
          <p:nvPr/>
        </p:nvSpPr>
        <p:spPr>
          <a:xfrm>
            <a:off x="5601854" y="1971620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あらかじめ複数サンプル登録しておく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365F2-BF22-4F8C-ACA1-3F27F9841C88}"/>
              </a:ext>
            </a:extLst>
          </p:cNvPr>
          <p:cNvSpPr txBox="1"/>
          <p:nvPr/>
        </p:nvSpPr>
        <p:spPr>
          <a:xfrm>
            <a:off x="5601854" y="4299472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所有者のデータ群と入力データの距離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B95E7-7FA5-4196-B399-16459FD849BB}"/>
              </a:ext>
            </a:extLst>
          </p:cNvPr>
          <p:cNvSpPr txBox="1"/>
          <p:nvPr/>
        </p:nvSpPr>
        <p:spPr>
          <a:xfrm>
            <a:off x="5601854" y="3134341"/>
            <a:ext cx="53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個の圧力センサの電圧値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次元のベクトル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33F59-EA21-4650-993A-AEDEB57C3323}"/>
              </a:ext>
            </a:extLst>
          </p:cNvPr>
          <p:cNvSpPr txBox="1"/>
          <p:nvPr/>
        </p:nvSpPr>
        <p:spPr>
          <a:xfrm>
            <a:off x="5601853" y="5460620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距離が閾値未満で認証，閾値以上で拒否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B8AE73E-6E35-451B-B59C-BFFBFBDB0616}"/>
              </a:ext>
            </a:extLst>
          </p:cNvPr>
          <p:cNvSpPr/>
          <p:nvPr/>
        </p:nvSpPr>
        <p:spPr>
          <a:xfrm rot="5400000">
            <a:off x="3372101" y="4544679"/>
            <a:ext cx="487872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101B49-7D54-472A-B068-B6C94AD7116F}"/>
              </a:ext>
            </a:extLst>
          </p:cNvPr>
          <p:cNvSpPr/>
          <p:nvPr/>
        </p:nvSpPr>
        <p:spPr>
          <a:xfrm rot="5400000">
            <a:off x="3142509" y="3627467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AE62E1-3BA4-4083-9335-B2B7951663A9}"/>
              </a:ext>
            </a:extLst>
          </p:cNvPr>
          <p:cNvSpPr/>
          <p:nvPr/>
        </p:nvSpPr>
        <p:spPr>
          <a:xfrm rot="5400000">
            <a:off x="3142509" y="2480662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B10176-1894-4E62-BD2D-0B776BCA4353}"/>
              </a:ext>
            </a:extLst>
          </p:cNvPr>
          <p:cNvSpPr/>
          <p:nvPr/>
        </p:nvSpPr>
        <p:spPr>
          <a:xfrm>
            <a:off x="1935019" y="5294305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6C7532-8774-46E2-ADD5-7940F2DEF211}"/>
              </a:ext>
            </a:extLst>
          </p:cNvPr>
          <p:cNvSpPr/>
          <p:nvPr/>
        </p:nvSpPr>
        <p:spPr>
          <a:xfrm>
            <a:off x="1935019" y="2972009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DA3F83-BE0F-4E2C-8E00-E4498F197AFF}"/>
              </a:ext>
            </a:extLst>
          </p:cNvPr>
          <p:cNvSpPr/>
          <p:nvPr/>
        </p:nvSpPr>
        <p:spPr>
          <a:xfrm>
            <a:off x="1935019" y="1810861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40FC80-FE28-4EBC-9EC1-FE5373D46BE1}"/>
              </a:ext>
            </a:extLst>
          </p:cNvPr>
          <p:cNvSpPr/>
          <p:nvPr/>
        </p:nvSpPr>
        <p:spPr>
          <a:xfrm>
            <a:off x="1935019" y="4133157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3DB7E-50CD-4100-86AC-3A39A2B721D3}"/>
              </a:ext>
            </a:extLst>
          </p:cNvPr>
          <p:cNvSpPr txBox="1"/>
          <p:nvPr/>
        </p:nvSpPr>
        <p:spPr>
          <a:xfrm>
            <a:off x="2239818" y="1956231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所有者のデータを登録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17FD38-AA0A-422D-8B3C-B7522350ED93}"/>
              </a:ext>
            </a:extLst>
          </p:cNvPr>
          <p:cNvSpPr txBox="1"/>
          <p:nvPr/>
        </p:nvSpPr>
        <p:spPr>
          <a:xfrm>
            <a:off x="1847272" y="3118952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未知のユーザのデータが来る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CFA99D-A55B-4668-9B68-B042524384BB}"/>
              </a:ext>
            </a:extLst>
          </p:cNvPr>
          <p:cNvSpPr txBox="1"/>
          <p:nvPr/>
        </p:nvSpPr>
        <p:spPr>
          <a:xfrm>
            <a:off x="1847272" y="4133156"/>
            <a:ext cx="353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登録データ群との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マハラノビス距離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2C7FED-6C04-4EB6-A03E-AAD69EB5F12D}"/>
              </a:ext>
            </a:extLst>
          </p:cNvPr>
          <p:cNvSpPr txBox="1"/>
          <p:nvPr/>
        </p:nvSpPr>
        <p:spPr>
          <a:xfrm>
            <a:off x="1847272" y="5445231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閾値を用いて判別</a:t>
            </a:r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439B0-7B87-46E2-B7D3-792DC1EA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頭部に密着</a:t>
            </a:r>
            <a:r>
              <a:rPr kumimoji="1" lang="ja-JP" altLang="en-US" dirty="0"/>
              <a:t>させるため，フルフェイス型を採用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内装をウレタンスポンジに交換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切り込みを入れ，圧力センサを挿入</a:t>
            </a:r>
            <a:endParaRPr lang="en-US" altLang="ja-JP" dirty="0"/>
          </a:p>
          <a:p>
            <a:r>
              <a:rPr kumimoji="1" lang="ja-JP" altLang="en-US" dirty="0"/>
              <a:t>プリント基板で</a:t>
            </a:r>
            <a:r>
              <a:rPr kumimoji="1" lang="en-US" altLang="ja-JP" dirty="0"/>
              <a:t>10KΩ</a:t>
            </a:r>
            <a:r>
              <a:rPr kumimoji="1" lang="ja-JP" altLang="en-US" dirty="0"/>
              <a:t>の抵抗を配線</a:t>
            </a:r>
            <a:endParaRPr kumimoji="1" lang="en-US" altLang="ja-JP" dirty="0"/>
          </a:p>
          <a:p>
            <a:r>
              <a:rPr kumimoji="1" lang="en-US" altLang="ja-JP" dirty="0"/>
              <a:t>Arduino MEGA2560 R3</a:t>
            </a:r>
            <a:r>
              <a:rPr kumimoji="1" lang="ja-JP" altLang="en-US" dirty="0"/>
              <a:t>で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kumimoji="1" lang="ja-JP" altLang="en-US" dirty="0"/>
              <a:t>接続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1C6865-F865-43A9-A498-600D6DB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ハードウェア実装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E8275-8230-408F-898D-B7D83B66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2888439-9E03-4DD1-A9CB-5CF43FEB9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45" y="2650836"/>
            <a:ext cx="4701503" cy="35261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E9EF14E-7C8E-44DB-9EC5-9E00D3B83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0" y="4727139"/>
            <a:ext cx="2050040" cy="122324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610DE62-97AB-49B3-A146-8DBA0EE8A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1" y="4241945"/>
            <a:ext cx="1935018" cy="19350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043962-E21F-48F9-BB7B-B0AC5E565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96" y="755826"/>
            <a:ext cx="1761740" cy="17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矢印: 右 19">
            <a:extLst>
              <a:ext uri="{FF2B5EF4-FFF2-40B4-BE49-F238E27FC236}">
                <a16:creationId xmlns:a16="http://schemas.microsoft.com/office/drawing/2014/main" id="{8B812EE3-5BE5-4261-8859-FBF0A5D29DAC}"/>
              </a:ext>
            </a:extLst>
          </p:cNvPr>
          <p:cNvSpPr/>
          <p:nvPr/>
        </p:nvSpPr>
        <p:spPr>
          <a:xfrm>
            <a:off x="8639859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439D-C8F4-4C89-B67A-A6FD8A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DCEF2-F700-4610-8E50-53CDADEB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180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被験者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pPr lvl="1"/>
            <a:r>
              <a:rPr lang="ja-JP" altLang="en-US" dirty="0"/>
              <a:t>男性 平均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ヘルメットを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秒間着用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サンプリングレート約</a:t>
            </a:r>
            <a:r>
              <a:rPr kumimoji="1" lang="en-US" altLang="ja-JP" dirty="0"/>
              <a:t>30Hz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2</a:t>
            </a:r>
            <a:r>
              <a:rPr lang="ja-JP" altLang="en-US" dirty="0">
                <a:highlight>
                  <a:srgbClr val="FFFF00"/>
                </a:highlight>
              </a:rPr>
              <a:t>秒間の平均値</a:t>
            </a:r>
            <a:r>
              <a:rPr lang="ja-JP" altLang="en-US" dirty="0"/>
              <a:t>を使用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人につき</a:t>
            </a:r>
            <a:r>
              <a:rPr lang="en-US" altLang="ja-JP" dirty="0"/>
              <a:t>10</a:t>
            </a:r>
            <a:r>
              <a:rPr lang="ja-JP" altLang="en-US" dirty="0"/>
              <a:t>セット取得</a:t>
            </a:r>
            <a:endParaRPr lang="en-US" altLang="ja-JP" dirty="0"/>
          </a:p>
          <a:p>
            <a:pPr lvl="1"/>
            <a:r>
              <a:rPr lang="ja-JP" altLang="en-US" dirty="0"/>
              <a:t>つまり</a:t>
            </a:r>
            <a:r>
              <a:rPr lang="en-US" altLang="ja-JP" dirty="0"/>
              <a:t>20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日最大</a:t>
            </a:r>
            <a:r>
              <a:rPr lang="en-US" altLang="ja-JP" dirty="0"/>
              <a:t>4</a:t>
            </a:r>
            <a:r>
              <a:rPr lang="ja-JP" altLang="en-US" dirty="0"/>
              <a:t>セット</a:t>
            </a:r>
            <a:endParaRPr lang="en-US" altLang="ja-JP" dirty="0"/>
          </a:p>
          <a:p>
            <a:pPr lvl="1"/>
            <a:r>
              <a:rPr lang="en-US" altLang="ja-JP" dirty="0"/>
              <a:t>30</a:t>
            </a:r>
            <a:r>
              <a:rPr lang="ja-JP" altLang="en-US" dirty="0"/>
              <a:t>分以上の休憩時間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D3B1D-1359-4314-8951-9B778FB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7B8BEF-AE4D-484E-9B68-E9FCCF8E781A}"/>
              </a:ext>
            </a:extLst>
          </p:cNvPr>
          <p:cNvSpPr/>
          <p:nvPr/>
        </p:nvSpPr>
        <p:spPr>
          <a:xfrm>
            <a:off x="6734925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64A3DB-9D7F-49B6-B00B-285FEB5593B7}"/>
              </a:ext>
            </a:extLst>
          </p:cNvPr>
          <p:cNvSpPr/>
          <p:nvPr/>
        </p:nvSpPr>
        <p:spPr>
          <a:xfrm>
            <a:off x="4995623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DE57EF-1241-4161-8515-D33A70601731}"/>
              </a:ext>
            </a:extLst>
          </p:cNvPr>
          <p:cNvSpPr/>
          <p:nvPr/>
        </p:nvSpPr>
        <p:spPr>
          <a:xfrm>
            <a:off x="7218594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1D3D4-FD6B-4DFE-8583-10E21D556831}"/>
              </a:ext>
            </a:extLst>
          </p:cNvPr>
          <p:cNvSpPr txBox="1"/>
          <p:nvPr/>
        </p:nvSpPr>
        <p:spPr>
          <a:xfrm>
            <a:off x="5164969" y="5586824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A0EB2B-D2B2-48D9-9CA7-59738A7A08FA}"/>
              </a:ext>
            </a:extLst>
          </p:cNvPr>
          <p:cNvSpPr txBox="1"/>
          <p:nvPr/>
        </p:nvSpPr>
        <p:spPr>
          <a:xfrm>
            <a:off x="7459308" y="5586715"/>
            <a:ext cx="1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被り直し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D76030-907A-4C17-8C7F-4B48AAE8908E}"/>
              </a:ext>
            </a:extLst>
          </p:cNvPr>
          <p:cNvSpPr txBox="1"/>
          <p:nvPr/>
        </p:nvSpPr>
        <p:spPr>
          <a:xfrm>
            <a:off x="4995623" y="4996470"/>
            <a:ext cx="17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セットの流れ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A46212-BC59-4B26-8B04-E13C4676B59A}"/>
              </a:ext>
            </a:extLst>
          </p:cNvPr>
          <p:cNvSpPr/>
          <p:nvPr/>
        </p:nvSpPr>
        <p:spPr>
          <a:xfrm>
            <a:off x="9441565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368A2-9087-40E7-A20A-959CA398AF9B}"/>
              </a:ext>
            </a:extLst>
          </p:cNvPr>
          <p:cNvSpPr txBox="1"/>
          <p:nvPr/>
        </p:nvSpPr>
        <p:spPr>
          <a:xfrm>
            <a:off x="9610911" y="5582731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440557B-89F7-48E4-97FE-E8633E6A1A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2" y="817075"/>
            <a:ext cx="5364781" cy="40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933C-C01A-47DB-B58E-2BA6B467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全データで主成分分析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次元に圧縮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同一被験者でのばらつき</a:t>
            </a:r>
            <a:endParaRPr lang="en-US" altLang="ja-JP" dirty="0"/>
          </a:p>
          <a:p>
            <a:pPr lvl="1"/>
            <a:r>
              <a:rPr lang="ja-JP" altLang="en-US" dirty="0"/>
              <a:t>装着位置のずれ</a:t>
            </a:r>
            <a:endParaRPr lang="en-US" altLang="ja-JP" dirty="0"/>
          </a:p>
          <a:p>
            <a:r>
              <a:rPr kumimoji="1" lang="ja-JP" altLang="en-US" dirty="0">
                <a:highlight>
                  <a:srgbClr val="FFFF00"/>
                </a:highlight>
              </a:rPr>
              <a:t>被験者ごと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重なりが</a:t>
            </a:r>
            <a:r>
              <a:rPr lang="ja-JP" altLang="en-US" dirty="0">
                <a:highlight>
                  <a:srgbClr val="FFFF00"/>
                </a:highlight>
              </a:rPr>
              <a:t>小さい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距離</a:t>
            </a:r>
            <a:r>
              <a:rPr lang="ja-JP" altLang="en-US" b="1" dirty="0"/>
              <a:t>による判別が可能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EF35-80F9-4B83-A6B7-AFCCFB7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1/4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7850B-79F4-42DE-9772-A30D6A5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9472772-E6AB-49B9-81E5-3497C4D8E29B}"/>
              </a:ext>
            </a:extLst>
          </p:cNvPr>
          <p:cNvSpPr/>
          <p:nvPr/>
        </p:nvSpPr>
        <p:spPr>
          <a:xfrm rot="5400000">
            <a:off x="3132000" y="458014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8F7B699-707C-4530-B552-8A2CC50AF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90688"/>
            <a:ext cx="56575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1387</Words>
  <Application>Microsoft Office PowerPoint</Application>
  <PresentationFormat>ワイド画面</PresentationFormat>
  <Paragraphs>266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1_Office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提案手法(ハードウェア)</vt:lpstr>
      <vt:lpstr>提案手法(識別)</vt:lpstr>
      <vt:lpstr>ハードウェア実装</vt:lpstr>
      <vt:lpstr>評価実験</vt:lpstr>
      <vt:lpstr>結果(1/4)</vt:lpstr>
      <vt:lpstr>結果(2/4)</vt:lpstr>
      <vt:lpstr>結果(3/4)</vt:lpstr>
      <vt:lpstr>結果(4/4)</vt:lpstr>
      <vt:lpstr>考察(1/2)</vt:lpstr>
      <vt:lpstr>考察(2/2)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18</cp:revision>
  <dcterms:created xsi:type="dcterms:W3CDTF">2019-12-15T06:47:44Z</dcterms:created>
  <dcterms:modified xsi:type="dcterms:W3CDTF">2019-12-15T09:05:05Z</dcterms:modified>
</cp:coreProperties>
</file>